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706" r:id="rId2"/>
    <p:sldMasterId id="2147483723" r:id="rId3"/>
    <p:sldMasterId id="2147483778" r:id="rId4"/>
  </p:sldMasterIdLst>
  <p:notesMasterIdLst>
    <p:notesMasterId r:id="rId150"/>
  </p:notesMasterIdLst>
  <p:sldIdLst>
    <p:sldId id="258" r:id="rId5"/>
    <p:sldId id="259" r:id="rId6"/>
    <p:sldId id="362" r:id="rId7"/>
    <p:sldId id="260" r:id="rId8"/>
    <p:sldId id="267" r:id="rId9"/>
    <p:sldId id="269" r:id="rId10"/>
    <p:sldId id="390" r:id="rId11"/>
    <p:sldId id="270" r:id="rId12"/>
    <p:sldId id="271" r:id="rId13"/>
    <p:sldId id="272" r:id="rId14"/>
    <p:sldId id="391" r:id="rId15"/>
    <p:sldId id="273" r:id="rId16"/>
    <p:sldId id="274" r:id="rId17"/>
    <p:sldId id="474" r:id="rId18"/>
    <p:sldId id="275" r:id="rId19"/>
    <p:sldId id="276" r:id="rId20"/>
    <p:sldId id="521" r:id="rId21"/>
    <p:sldId id="277" r:id="rId22"/>
    <p:sldId id="278" r:id="rId23"/>
    <p:sldId id="279" r:id="rId24"/>
    <p:sldId id="280" r:id="rId25"/>
    <p:sldId id="377" r:id="rId26"/>
    <p:sldId id="281" r:id="rId27"/>
    <p:sldId id="385" r:id="rId28"/>
    <p:sldId id="364" r:id="rId29"/>
    <p:sldId id="365" r:id="rId30"/>
    <p:sldId id="282" r:id="rId31"/>
    <p:sldId id="283" r:id="rId32"/>
    <p:sldId id="284" r:id="rId33"/>
    <p:sldId id="285" r:id="rId34"/>
    <p:sldId id="286" r:id="rId35"/>
    <p:sldId id="287" r:id="rId36"/>
    <p:sldId id="368" r:id="rId37"/>
    <p:sldId id="288" r:id="rId38"/>
    <p:sldId id="370" r:id="rId39"/>
    <p:sldId id="289" r:id="rId40"/>
    <p:sldId id="290" r:id="rId41"/>
    <p:sldId id="379" r:id="rId42"/>
    <p:sldId id="291" r:id="rId43"/>
    <p:sldId id="292" r:id="rId44"/>
    <p:sldId id="293" r:id="rId45"/>
    <p:sldId id="519" r:id="rId46"/>
    <p:sldId id="294" r:id="rId47"/>
    <p:sldId id="528" r:id="rId48"/>
    <p:sldId id="393" r:id="rId49"/>
    <p:sldId id="380" r:id="rId50"/>
    <p:sldId id="381" r:id="rId51"/>
    <p:sldId id="371" r:id="rId52"/>
    <p:sldId id="372" r:id="rId53"/>
    <p:sldId id="373" r:id="rId54"/>
    <p:sldId id="376" r:id="rId55"/>
    <p:sldId id="375" r:id="rId56"/>
    <p:sldId id="295" r:id="rId57"/>
    <p:sldId id="296" r:id="rId58"/>
    <p:sldId id="297" r:id="rId59"/>
    <p:sldId id="298" r:id="rId60"/>
    <p:sldId id="299" r:id="rId61"/>
    <p:sldId id="300" r:id="rId62"/>
    <p:sldId id="301" r:id="rId63"/>
    <p:sldId id="302" r:id="rId64"/>
    <p:sldId id="532" r:id="rId65"/>
    <p:sldId id="534" r:id="rId66"/>
    <p:sldId id="538" r:id="rId67"/>
    <p:sldId id="536" r:id="rId68"/>
    <p:sldId id="303" r:id="rId69"/>
    <p:sldId id="304" r:id="rId70"/>
    <p:sldId id="388" r:id="rId71"/>
    <p:sldId id="305" r:id="rId72"/>
    <p:sldId id="511" r:id="rId73"/>
    <p:sldId id="394" r:id="rId74"/>
    <p:sldId id="310" r:id="rId75"/>
    <p:sldId id="311" r:id="rId76"/>
    <p:sldId id="475" r:id="rId77"/>
    <p:sldId id="397" r:id="rId78"/>
    <p:sldId id="312" r:id="rId79"/>
    <p:sldId id="399" r:id="rId80"/>
    <p:sldId id="313" r:id="rId81"/>
    <p:sldId id="314" r:id="rId82"/>
    <p:sldId id="407" r:id="rId83"/>
    <p:sldId id="408" r:id="rId84"/>
    <p:sldId id="315" r:id="rId85"/>
    <p:sldId id="478" r:id="rId86"/>
    <p:sldId id="480" r:id="rId87"/>
    <p:sldId id="316" r:id="rId88"/>
    <p:sldId id="317" r:id="rId89"/>
    <p:sldId id="318" r:id="rId90"/>
    <p:sldId id="319" r:id="rId91"/>
    <p:sldId id="321" r:id="rId92"/>
    <p:sldId id="322" r:id="rId93"/>
    <p:sldId id="482" r:id="rId94"/>
    <p:sldId id="489" r:id="rId95"/>
    <p:sldId id="484" r:id="rId96"/>
    <p:sldId id="485" r:id="rId97"/>
    <p:sldId id="486" r:id="rId98"/>
    <p:sldId id="487" r:id="rId99"/>
    <p:sldId id="323" r:id="rId100"/>
    <p:sldId id="324" r:id="rId101"/>
    <p:sldId id="325" r:id="rId102"/>
    <p:sldId id="469" r:id="rId103"/>
    <p:sldId id="491" r:id="rId104"/>
    <p:sldId id="326" r:id="rId105"/>
    <p:sldId id="327" r:id="rId106"/>
    <p:sldId id="328" r:id="rId107"/>
    <p:sldId id="329" r:id="rId108"/>
    <p:sldId id="330" r:id="rId109"/>
    <p:sldId id="335" r:id="rId110"/>
    <p:sldId id="336" r:id="rId111"/>
    <p:sldId id="337" r:id="rId112"/>
    <p:sldId id="338" r:id="rId113"/>
    <p:sldId id="339" r:id="rId114"/>
    <p:sldId id="452" r:id="rId115"/>
    <p:sldId id="340" r:id="rId116"/>
    <p:sldId id="342" r:id="rId117"/>
    <p:sldId id="494" r:id="rId118"/>
    <p:sldId id="343" r:id="rId119"/>
    <p:sldId id="344" r:id="rId120"/>
    <p:sldId id="345" r:id="rId121"/>
    <p:sldId id="346" r:id="rId122"/>
    <p:sldId id="442" r:id="rId123"/>
    <p:sldId id="347" r:id="rId124"/>
    <p:sldId id="500" r:id="rId125"/>
    <p:sldId id="463" r:id="rId126"/>
    <p:sldId id="348" r:id="rId127"/>
    <p:sldId id="349" r:id="rId128"/>
    <p:sldId id="350" r:id="rId129"/>
    <p:sldId id="351" r:id="rId130"/>
    <p:sldId id="352" r:id="rId131"/>
    <p:sldId id="423" r:id="rId132"/>
    <p:sldId id="498" r:id="rId133"/>
    <p:sldId id="353" r:id="rId134"/>
    <p:sldId id="354" r:id="rId135"/>
    <p:sldId id="503" r:id="rId136"/>
    <p:sldId id="355" r:id="rId137"/>
    <p:sldId id="356" r:id="rId138"/>
    <p:sldId id="357" r:id="rId139"/>
    <p:sldId id="496" r:id="rId140"/>
    <p:sldId id="358" r:id="rId141"/>
    <p:sldId id="359" r:id="rId142"/>
    <p:sldId id="497" r:id="rId143"/>
    <p:sldId id="360" r:id="rId144"/>
    <p:sldId id="361" r:id="rId145"/>
    <p:sldId id="367" r:id="rId146"/>
    <p:sldId id="383" r:id="rId147"/>
    <p:sldId id="418" r:id="rId148"/>
    <p:sldId id="421" r:id="rId149"/>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FF99FF"/>
    <a:srgbClr val="CC9900"/>
    <a:srgbClr val="CC66FF"/>
    <a:srgbClr val="C63A97"/>
    <a:srgbClr val="660066"/>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230" y="-96"/>
      </p:cViewPr>
      <p:guideLst>
        <p:guide orient="horz" pos="2160"/>
        <p:guide pos="2880"/>
      </p:guideLst>
    </p:cSldViewPr>
  </p:slideViewPr>
  <p:notesTextViewPr>
    <p:cViewPr>
      <p:scale>
        <a:sx n="1" d="1"/>
        <a:sy n="1" d="1"/>
      </p:scale>
      <p:origin x="0" y="0"/>
    </p:cViewPr>
  </p:notesTextViewPr>
  <p:sorterViewPr>
    <p:cViewPr>
      <p:scale>
        <a:sx n="100" d="100"/>
        <a:sy n="100" d="100"/>
      </p:scale>
      <p:origin x="0" y="225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notesMaster" Target="notesMasters/notes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74.wmf"/><Relationship Id="rId1" Type="http://schemas.openxmlformats.org/officeDocument/2006/relationships/image" Target="../media/image78.wmf"/><Relationship Id="rId4" Type="http://schemas.openxmlformats.org/officeDocument/2006/relationships/image" Target="../media/image9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4.wmf"/><Relationship Id="rId1" Type="http://schemas.openxmlformats.org/officeDocument/2006/relationships/image" Target="../media/image69.wmf"/><Relationship Id="rId5" Type="http://schemas.openxmlformats.org/officeDocument/2006/relationships/image" Target="../media/image115.wmf"/><Relationship Id="rId4" Type="http://schemas.openxmlformats.org/officeDocument/2006/relationships/image" Target="../media/image7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7.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1.wmf"/><Relationship Id="rId7" Type="http://schemas.openxmlformats.org/officeDocument/2006/relationships/image" Target="../media/image75.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6.v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80.wmf"/><Relationship Id="rId7" Type="http://schemas.openxmlformats.org/officeDocument/2006/relationships/image" Target="../media/image83.wmf"/><Relationship Id="rId2" Type="http://schemas.openxmlformats.org/officeDocument/2006/relationships/image" Target="../media/image79.wmf"/><Relationship Id="rId1" Type="http://schemas.openxmlformats.org/officeDocument/2006/relationships/image" Target="../media/image78.wmf"/><Relationship Id="rId6" Type="http://schemas.openxmlformats.org/officeDocument/2006/relationships/image" Target="../media/image82.wmf"/><Relationship Id="rId5" Type="http://schemas.openxmlformats.org/officeDocument/2006/relationships/image" Target="../media/image81.wmf"/><Relationship Id="rId10" Type="http://schemas.openxmlformats.org/officeDocument/2006/relationships/image" Target="../media/image86.wmf"/><Relationship Id="rId4" Type="http://schemas.openxmlformats.org/officeDocument/2006/relationships/image" Target="../media/image74.wmf"/><Relationship Id="rId9" Type="http://schemas.openxmlformats.org/officeDocument/2006/relationships/image" Target="../media/image8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88.wmf"/><Relationship Id="rId1" Type="http://schemas.openxmlformats.org/officeDocument/2006/relationships/image" Target="../media/image87.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91.wmf"/><Relationship Id="rId7" Type="http://schemas.openxmlformats.org/officeDocument/2006/relationships/image" Target="../media/image72.wmf"/><Relationship Id="rId2" Type="http://schemas.openxmlformats.org/officeDocument/2006/relationships/image" Target="../media/image90.wmf"/><Relationship Id="rId1" Type="http://schemas.openxmlformats.org/officeDocument/2006/relationships/image" Target="../media/image87.wmf"/><Relationship Id="rId6" Type="http://schemas.openxmlformats.org/officeDocument/2006/relationships/image" Target="../media/image69.wmf"/><Relationship Id="rId5" Type="http://schemas.openxmlformats.org/officeDocument/2006/relationships/image" Target="../media/image92.wmf"/><Relationship Id="rId4" Type="http://schemas.openxmlformats.org/officeDocument/2006/relationships/image" Target="../media/image8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2.wmf"/><Relationship Id="rId7" Type="http://schemas.openxmlformats.org/officeDocument/2006/relationships/image" Target="../media/image96.wmf"/><Relationship Id="rId2" Type="http://schemas.openxmlformats.org/officeDocument/2006/relationships/image" Target="../media/image69.wmf"/><Relationship Id="rId1" Type="http://schemas.openxmlformats.org/officeDocument/2006/relationships/image" Target="../media/image92.wmf"/><Relationship Id="rId6" Type="http://schemas.openxmlformats.org/officeDocument/2006/relationships/image" Target="../media/image95.wmf"/><Relationship Id="rId5" Type="http://schemas.openxmlformats.org/officeDocument/2006/relationships/image" Target="../media/image87.wmf"/><Relationship Id="rId4"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PE"/>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3C63CB-6BAF-4996-991D-27C0055945A0}" type="datetimeFigureOut">
              <a:rPr lang="es-PE" smtClean="0"/>
              <a:t>28/03/2016</a:t>
            </a:fld>
            <a:endParaRPr lang="es-PE"/>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PE"/>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PE"/>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4E2AB3-2108-4CAC-A847-0F529CE7085F}" type="slidenum">
              <a:rPr lang="es-PE" smtClean="0"/>
              <a:t>‹Nº›</a:t>
            </a:fld>
            <a:endParaRPr lang="es-PE"/>
          </a:p>
        </p:txBody>
      </p:sp>
    </p:spTree>
    <p:extLst>
      <p:ext uri="{BB962C8B-B14F-4D97-AF65-F5344CB8AC3E}">
        <p14:creationId xmlns:p14="http://schemas.microsoft.com/office/powerpoint/2010/main" val="1374633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59875" cy="6858000"/>
            <a:chOff x="0" y="0"/>
            <a:chExt cx="5770" cy="4320"/>
          </a:xfrm>
        </p:grpSpPr>
        <p:sp>
          <p:nvSpPr>
            <p:cNvPr id="5" name="Rectangle 3"/>
            <p:cNvSpPr>
              <a:spLocks noChangeArrowheads="1"/>
            </p:cNvSpPr>
            <p:nvPr userDrawn="1"/>
          </p:nvSpPr>
          <p:spPr bwMode="hidden">
            <a:xfrm>
              <a:off x="5232" y="1"/>
              <a:ext cx="528" cy="4319"/>
            </a:xfrm>
            <a:prstGeom prst="rect">
              <a:avLst/>
            </a:prstGeom>
            <a:gradFill rotWithShape="0">
              <a:gsLst>
                <a:gs pos="0">
                  <a:schemeClr val="accent2"/>
                </a:gs>
                <a:gs pos="100000">
                  <a:schemeClr val="accent2">
                    <a:gamma/>
                    <a:tint val="94118"/>
                    <a:invGamma/>
                  </a:schemeClr>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6" name="Rectangle 4"/>
            <p:cNvSpPr>
              <a:spLocks noChangeArrowheads="1"/>
            </p:cNvSpPr>
            <p:nvPr userDrawn="1"/>
          </p:nvSpPr>
          <p:spPr bwMode="hidden">
            <a:xfrm>
              <a:off x="1056" y="0"/>
              <a:ext cx="192" cy="4320"/>
            </a:xfrm>
            <a:prstGeom prst="rect">
              <a:avLst/>
            </a:pr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7" name="Rectangle 5"/>
            <p:cNvSpPr>
              <a:spLocks noChangeArrowheads="1"/>
            </p:cNvSpPr>
            <p:nvPr userDrawn="1"/>
          </p:nvSpPr>
          <p:spPr bwMode="hidden">
            <a:xfrm>
              <a:off x="1728" y="0"/>
              <a:ext cx="432" cy="4320"/>
            </a:xfrm>
            <a:prstGeom prst="rect">
              <a:avLst/>
            </a:pr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8" name="Rectangle 6"/>
            <p:cNvSpPr>
              <a:spLocks noChangeArrowheads="1"/>
            </p:cNvSpPr>
            <p:nvPr userDrawn="1"/>
          </p:nvSpPr>
          <p:spPr bwMode="hidden">
            <a:xfrm>
              <a:off x="2256" y="0"/>
              <a:ext cx="240" cy="4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9" name="Rectangle 7"/>
            <p:cNvSpPr>
              <a:spLocks noChangeArrowheads="1"/>
            </p:cNvSpPr>
            <p:nvPr userDrawn="1"/>
          </p:nvSpPr>
          <p:spPr bwMode="hidden">
            <a:xfrm>
              <a:off x="1344" y="0"/>
              <a:ext cx="384" cy="43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0" name="Rectangle 8"/>
            <p:cNvSpPr>
              <a:spLocks noChangeArrowheads="1"/>
            </p:cNvSpPr>
            <p:nvPr userDrawn="1"/>
          </p:nvSpPr>
          <p:spPr bwMode="hidden">
            <a:xfrm>
              <a:off x="480" y="0"/>
              <a:ext cx="576" cy="43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1" name="Rectangle 9"/>
            <p:cNvSpPr>
              <a:spLocks noChangeArrowheads="1"/>
            </p:cNvSpPr>
            <p:nvPr userDrawn="1"/>
          </p:nvSpPr>
          <p:spPr bwMode="hidden">
            <a:xfrm>
              <a:off x="288" y="0"/>
              <a:ext cx="192" cy="4320"/>
            </a:xfrm>
            <a:prstGeom prst="rect">
              <a:avLst/>
            </a:prstGeom>
            <a:gradFill rotWithShape="0">
              <a:gsLst>
                <a:gs pos="0">
                  <a:schemeClr val="bg2"/>
                </a:gs>
                <a:gs pos="50000">
                  <a:schemeClr val="bg2">
                    <a:gamma/>
                    <a:shade val="84706"/>
                    <a:invGamma/>
                  </a:schemeClr>
                </a:gs>
                <a:gs pos="100000">
                  <a:schemeClr val="bg2"/>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12" name="Rectangle 10"/>
            <p:cNvSpPr>
              <a:spLocks noChangeArrowheads="1"/>
            </p:cNvSpPr>
            <p:nvPr userDrawn="1"/>
          </p:nvSpPr>
          <p:spPr bwMode="hidden">
            <a:xfrm>
              <a:off x="0" y="0"/>
              <a:ext cx="288" cy="4320"/>
            </a:xfrm>
            <a:prstGeom prst="rect">
              <a:avLst/>
            </a:prstGeom>
            <a:gradFill rotWithShape="0">
              <a:gsLst>
                <a:gs pos="0">
                  <a:schemeClr val="bg2">
                    <a:gamma/>
                    <a:shade val="78824"/>
                    <a:invGamma/>
                  </a:schemeClr>
                </a:gs>
                <a:gs pos="100000">
                  <a:schemeClr val="bg2"/>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13" name="Rectangle 11"/>
            <p:cNvSpPr>
              <a:spLocks noChangeArrowheads="1"/>
            </p:cNvSpPr>
            <p:nvPr userDrawn="1"/>
          </p:nvSpPr>
          <p:spPr bwMode="hidden">
            <a:xfrm>
              <a:off x="2160" y="0"/>
              <a:ext cx="240" cy="43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4" name="Rectangle 12"/>
            <p:cNvSpPr>
              <a:spLocks noChangeArrowheads="1"/>
            </p:cNvSpPr>
            <p:nvPr userDrawn="1"/>
          </p:nvSpPr>
          <p:spPr bwMode="hidden">
            <a:xfrm>
              <a:off x="2784" y="0"/>
              <a:ext cx="528" cy="4320"/>
            </a:xfrm>
            <a:prstGeom prst="rect">
              <a:avLst/>
            </a:pr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5" name="Rectangle 13"/>
            <p:cNvSpPr>
              <a:spLocks noChangeArrowheads="1"/>
            </p:cNvSpPr>
            <p:nvPr userDrawn="1"/>
          </p:nvSpPr>
          <p:spPr bwMode="hidden">
            <a:xfrm>
              <a:off x="1248" y="0"/>
              <a:ext cx="144" cy="43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6" name="Rectangle 14"/>
            <p:cNvSpPr>
              <a:spLocks noChangeArrowheads="1"/>
            </p:cNvSpPr>
            <p:nvPr userDrawn="1"/>
          </p:nvSpPr>
          <p:spPr bwMode="hidden">
            <a:xfrm>
              <a:off x="3300" y="0"/>
              <a:ext cx="252" cy="43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7" name="Rectangle 15"/>
            <p:cNvSpPr>
              <a:spLocks noChangeArrowheads="1"/>
            </p:cNvSpPr>
            <p:nvPr userDrawn="1"/>
          </p:nvSpPr>
          <p:spPr bwMode="hidden">
            <a:xfrm>
              <a:off x="4656" y="0"/>
              <a:ext cx="144"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18" name="Rectangle 16"/>
            <p:cNvSpPr>
              <a:spLocks noChangeArrowheads="1"/>
            </p:cNvSpPr>
            <p:nvPr userDrawn="1"/>
          </p:nvSpPr>
          <p:spPr bwMode="hidden">
            <a:xfrm>
              <a:off x="4608" y="0"/>
              <a:ext cx="672" cy="4320"/>
            </a:xfrm>
            <a:prstGeom prst="rect">
              <a:avLst/>
            </a:pr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9" name="Rectangle 17"/>
            <p:cNvSpPr>
              <a:spLocks noChangeArrowheads="1"/>
            </p:cNvSpPr>
            <p:nvPr userDrawn="1"/>
          </p:nvSpPr>
          <p:spPr bwMode="hidden">
            <a:xfrm>
              <a:off x="3504" y="0"/>
              <a:ext cx="624" cy="4320"/>
            </a:xfrm>
            <a:prstGeom prst="rect">
              <a:avLst/>
            </a:prstGeom>
            <a:gradFill rotWithShape="0">
              <a:gsLst>
                <a:gs pos="0">
                  <a:schemeClr val="bg2"/>
                </a:gs>
                <a:gs pos="50000">
                  <a:schemeClr val="bg1"/>
                </a:gs>
                <a:gs pos="100000">
                  <a:schemeClr val="bg2"/>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20" name="Rectangle 18"/>
            <p:cNvSpPr>
              <a:spLocks noChangeArrowheads="1"/>
            </p:cNvSpPr>
            <p:nvPr userDrawn="1"/>
          </p:nvSpPr>
          <p:spPr bwMode="hidden">
            <a:xfrm>
              <a:off x="3840" y="0"/>
              <a:ext cx="528" cy="4320"/>
            </a:xfrm>
            <a:prstGeom prst="rect">
              <a:avLst/>
            </a:pr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21" name="Rectangle 19"/>
            <p:cNvSpPr>
              <a:spLocks noChangeArrowheads="1"/>
            </p:cNvSpPr>
            <p:nvPr userDrawn="1"/>
          </p:nvSpPr>
          <p:spPr bwMode="hidden">
            <a:xfrm>
              <a:off x="4368" y="0"/>
              <a:ext cx="240"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22" name="Rectangle 20"/>
            <p:cNvSpPr>
              <a:spLocks noChangeArrowheads="1"/>
            </p:cNvSpPr>
            <p:nvPr userDrawn="1"/>
          </p:nvSpPr>
          <p:spPr bwMode="hidden">
            <a:xfrm>
              <a:off x="2680" y="0"/>
              <a:ext cx="152" cy="43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23" name="Rectangle 21"/>
            <p:cNvSpPr>
              <a:spLocks noChangeArrowheads="1"/>
            </p:cNvSpPr>
            <p:nvPr userDrawn="1"/>
          </p:nvSpPr>
          <p:spPr bwMode="hidden">
            <a:xfrm>
              <a:off x="2366" y="0"/>
              <a:ext cx="336" cy="4320"/>
            </a:xfrm>
            <a:prstGeom prst="rect">
              <a:avLst/>
            </a:pr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24" name="Freeform 22"/>
            <p:cNvSpPr>
              <a:spLocks/>
            </p:cNvSpPr>
            <p:nvPr userDrawn="1"/>
          </p:nvSpPr>
          <p:spPr bwMode="hidden">
            <a:xfrm>
              <a:off x="1" y="3875"/>
              <a:ext cx="5760" cy="445"/>
            </a:xfrm>
            <a:custGeom>
              <a:avLst/>
              <a:gdLst>
                <a:gd name="T0" fmla="*/ 5700 w 5760"/>
                <a:gd name="T1" fmla="*/ 86 h 445"/>
                <a:gd name="T2" fmla="*/ 5508 w 5760"/>
                <a:gd name="T3" fmla="*/ 86 h 445"/>
                <a:gd name="T4" fmla="*/ 5454 w 5760"/>
                <a:gd name="T5" fmla="*/ 76 h 445"/>
                <a:gd name="T6" fmla="*/ 5448 w 5760"/>
                <a:gd name="T7" fmla="*/ 65 h 445"/>
                <a:gd name="T8" fmla="*/ 5442 w 5760"/>
                <a:gd name="T9" fmla="*/ 44 h 445"/>
                <a:gd name="T10" fmla="*/ 5414 w 5760"/>
                <a:gd name="T11" fmla="*/ 18 h 445"/>
                <a:gd name="T12" fmla="*/ 5332 w 5760"/>
                <a:gd name="T13" fmla="*/ 7 h 445"/>
                <a:gd name="T14" fmla="*/ 5051 w 5760"/>
                <a:gd name="T15" fmla="*/ 22 h 445"/>
                <a:gd name="T16" fmla="*/ 4986 w 5760"/>
                <a:gd name="T17" fmla="*/ 55 h 445"/>
                <a:gd name="T18" fmla="*/ 4854 w 5760"/>
                <a:gd name="T19" fmla="*/ 102 h 445"/>
                <a:gd name="T20" fmla="*/ 4740 w 5760"/>
                <a:gd name="T21" fmla="*/ 112 h 445"/>
                <a:gd name="T22" fmla="*/ 4662 w 5760"/>
                <a:gd name="T23" fmla="*/ 91 h 445"/>
                <a:gd name="T24" fmla="*/ 4598 w 5760"/>
                <a:gd name="T25" fmla="*/ 25 h 445"/>
                <a:gd name="T26" fmla="*/ 4514 w 5760"/>
                <a:gd name="T27" fmla="*/ 9 h 445"/>
                <a:gd name="T28" fmla="*/ 4410 w 5760"/>
                <a:gd name="T29" fmla="*/ 39 h 445"/>
                <a:gd name="T30" fmla="*/ 4236 w 5760"/>
                <a:gd name="T31" fmla="*/ 81 h 445"/>
                <a:gd name="T32" fmla="*/ 4020 w 5760"/>
                <a:gd name="T33" fmla="*/ 102 h 445"/>
                <a:gd name="T34" fmla="*/ 3810 w 5760"/>
                <a:gd name="T35" fmla="*/ 102 h 445"/>
                <a:gd name="T36" fmla="*/ 3654 w 5760"/>
                <a:gd name="T37" fmla="*/ 76 h 445"/>
                <a:gd name="T38" fmla="*/ 3594 w 5760"/>
                <a:gd name="T39" fmla="*/ 50 h 445"/>
                <a:gd name="T40" fmla="*/ 3528 w 5760"/>
                <a:gd name="T41" fmla="*/ 44 h 445"/>
                <a:gd name="T42" fmla="*/ 3480 w 5760"/>
                <a:gd name="T43" fmla="*/ 55 h 445"/>
                <a:gd name="T44" fmla="*/ 3420 w 5760"/>
                <a:gd name="T45" fmla="*/ 76 h 445"/>
                <a:gd name="T46" fmla="*/ 3048 w 5760"/>
                <a:gd name="T47" fmla="*/ 112 h 445"/>
                <a:gd name="T48" fmla="*/ 2844 w 5760"/>
                <a:gd name="T49" fmla="*/ 128 h 445"/>
                <a:gd name="T50" fmla="*/ 2742 w 5760"/>
                <a:gd name="T51" fmla="*/ 117 h 445"/>
                <a:gd name="T52" fmla="*/ 2710 w 5760"/>
                <a:gd name="T53" fmla="*/ 56 h 445"/>
                <a:gd name="T54" fmla="*/ 2658 w 5760"/>
                <a:gd name="T55" fmla="*/ 50 h 445"/>
                <a:gd name="T56" fmla="*/ 2558 w 5760"/>
                <a:gd name="T57" fmla="*/ 95 h 445"/>
                <a:gd name="T58" fmla="*/ 2444 w 5760"/>
                <a:gd name="T59" fmla="*/ 109 h 445"/>
                <a:gd name="T60" fmla="*/ 2322 w 5760"/>
                <a:gd name="T61" fmla="*/ 91 h 445"/>
                <a:gd name="T62" fmla="*/ 2274 w 5760"/>
                <a:gd name="T63" fmla="*/ 70 h 445"/>
                <a:gd name="T64" fmla="*/ 2185 w 5760"/>
                <a:gd name="T65" fmla="*/ 3 h 445"/>
                <a:gd name="T66" fmla="*/ 2048 w 5760"/>
                <a:gd name="T67" fmla="*/ 64 h 445"/>
                <a:gd name="T68" fmla="*/ 1794 w 5760"/>
                <a:gd name="T69" fmla="*/ 102 h 445"/>
                <a:gd name="T70" fmla="*/ 1560 w 5760"/>
                <a:gd name="T71" fmla="*/ 91 h 445"/>
                <a:gd name="T72" fmla="*/ 1482 w 5760"/>
                <a:gd name="T73" fmla="*/ 76 h 445"/>
                <a:gd name="T74" fmla="*/ 1428 w 5760"/>
                <a:gd name="T75" fmla="*/ 50 h 445"/>
                <a:gd name="T76" fmla="*/ 1374 w 5760"/>
                <a:gd name="T77" fmla="*/ 44 h 445"/>
                <a:gd name="T78" fmla="*/ 1308 w 5760"/>
                <a:gd name="T79" fmla="*/ 55 h 445"/>
                <a:gd name="T80" fmla="*/ 1140 w 5760"/>
                <a:gd name="T81" fmla="*/ 107 h 445"/>
                <a:gd name="T82" fmla="*/ 948 w 5760"/>
                <a:gd name="T83" fmla="*/ 143 h 445"/>
                <a:gd name="T84" fmla="*/ 708 w 5760"/>
                <a:gd name="T85" fmla="*/ 138 h 445"/>
                <a:gd name="T86" fmla="*/ 534 w 5760"/>
                <a:gd name="T87" fmla="*/ 96 h 445"/>
                <a:gd name="T88" fmla="*/ 444 w 5760"/>
                <a:gd name="T89" fmla="*/ 55 h 445"/>
                <a:gd name="T90" fmla="*/ 396 w 5760"/>
                <a:gd name="T91" fmla="*/ 34 h 445"/>
                <a:gd name="T92" fmla="*/ 378 w 5760"/>
                <a:gd name="T93" fmla="*/ 39 h 445"/>
                <a:gd name="T94" fmla="*/ 342 w 5760"/>
                <a:gd name="T95" fmla="*/ 70 h 445"/>
                <a:gd name="T96" fmla="*/ 288 w 5760"/>
                <a:gd name="T97" fmla="*/ 96 h 445"/>
                <a:gd name="T98" fmla="*/ 192 w 5760"/>
                <a:gd name="T99" fmla="*/ 112 h 445"/>
                <a:gd name="T100" fmla="*/ 90 w 5760"/>
                <a:gd name="T101" fmla="*/ 112 h 445"/>
                <a:gd name="T102" fmla="*/ 0 w 5760"/>
                <a:gd name="T103" fmla="*/ 96 h 445"/>
                <a:gd name="T104" fmla="*/ 5760 w 5760"/>
                <a:gd name="T105" fmla="*/ 445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60" h="445">
                  <a:moveTo>
                    <a:pt x="5760" y="445"/>
                  </a:moveTo>
                  <a:lnTo>
                    <a:pt x="5760" y="76"/>
                  </a:lnTo>
                  <a:lnTo>
                    <a:pt x="5730" y="81"/>
                  </a:lnTo>
                  <a:lnTo>
                    <a:pt x="5700" y="86"/>
                  </a:lnTo>
                  <a:lnTo>
                    <a:pt x="5646" y="91"/>
                  </a:lnTo>
                  <a:lnTo>
                    <a:pt x="5592" y="91"/>
                  </a:lnTo>
                  <a:lnTo>
                    <a:pt x="5544" y="91"/>
                  </a:lnTo>
                  <a:lnTo>
                    <a:pt x="5508" y="86"/>
                  </a:lnTo>
                  <a:lnTo>
                    <a:pt x="5490" y="86"/>
                  </a:lnTo>
                  <a:lnTo>
                    <a:pt x="5478" y="81"/>
                  </a:lnTo>
                  <a:lnTo>
                    <a:pt x="5466" y="76"/>
                  </a:lnTo>
                  <a:lnTo>
                    <a:pt x="5454" y="76"/>
                  </a:lnTo>
                  <a:lnTo>
                    <a:pt x="5454" y="70"/>
                  </a:lnTo>
                  <a:lnTo>
                    <a:pt x="5448" y="70"/>
                  </a:lnTo>
                  <a:lnTo>
                    <a:pt x="5448" y="65"/>
                  </a:lnTo>
                  <a:lnTo>
                    <a:pt x="5448" y="60"/>
                  </a:lnTo>
                  <a:lnTo>
                    <a:pt x="5448" y="55"/>
                  </a:lnTo>
                  <a:lnTo>
                    <a:pt x="5442" y="50"/>
                  </a:lnTo>
                  <a:lnTo>
                    <a:pt x="5442" y="44"/>
                  </a:lnTo>
                  <a:lnTo>
                    <a:pt x="5436" y="39"/>
                  </a:lnTo>
                  <a:lnTo>
                    <a:pt x="5424" y="34"/>
                  </a:lnTo>
                  <a:lnTo>
                    <a:pt x="5418" y="29"/>
                  </a:lnTo>
                  <a:lnTo>
                    <a:pt x="5414" y="18"/>
                  </a:lnTo>
                  <a:lnTo>
                    <a:pt x="5401" y="16"/>
                  </a:lnTo>
                  <a:lnTo>
                    <a:pt x="5386" y="10"/>
                  </a:lnTo>
                  <a:lnTo>
                    <a:pt x="5368" y="7"/>
                  </a:lnTo>
                  <a:lnTo>
                    <a:pt x="5332" y="7"/>
                  </a:lnTo>
                  <a:lnTo>
                    <a:pt x="5246" y="10"/>
                  </a:lnTo>
                  <a:lnTo>
                    <a:pt x="5144" y="7"/>
                  </a:lnTo>
                  <a:lnTo>
                    <a:pt x="5090" y="16"/>
                  </a:lnTo>
                  <a:lnTo>
                    <a:pt x="5051" y="22"/>
                  </a:lnTo>
                  <a:lnTo>
                    <a:pt x="5036" y="30"/>
                  </a:lnTo>
                  <a:lnTo>
                    <a:pt x="5022" y="39"/>
                  </a:lnTo>
                  <a:lnTo>
                    <a:pt x="5010" y="44"/>
                  </a:lnTo>
                  <a:lnTo>
                    <a:pt x="4986" y="55"/>
                  </a:lnTo>
                  <a:lnTo>
                    <a:pt x="4950" y="70"/>
                  </a:lnTo>
                  <a:lnTo>
                    <a:pt x="4920" y="86"/>
                  </a:lnTo>
                  <a:lnTo>
                    <a:pt x="4884" y="96"/>
                  </a:lnTo>
                  <a:lnTo>
                    <a:pt x="4854" y="102"/>
                  </a:lnTo>
                  <a:lnTo>
                    <a:pt x="4824" y="107"/>
                  </a:lnTo>
                  <a:lnTo>
                    <a:pt x="4794" y="112"/>
                  </a:lnTo>
                  <a:lnTo>
                    <a:pt x="4764" y="112"/>
                  </a:lnTo>
                  <a:lnTo>
                    <a:pt x="4740" y="112"/>
                  </a:lnTo>
                  <a:lnTo>
                    <a:pt x="4716" y="107"/>
                  </a:lnTo>
                  <a:lnTo>
                    <a:pt x="4698" y="102"/>
                  </a:lnTo>
                  <a:lnTo>
                    <a:pt x="4674" y="96"/>
                  </a:lnTo>
                  <a:lnTo>
                    <a:pt x="4662" y="91"/>
                  </a:lnTo>
                  <a:lnTo>
                    <a:pt x="4644" y="86"/>
                  </a:lnTo>
                  <a:lnTo>
                    <a:pt x="4631" y="66"/>
                  </a:lnTo>
                  <a:lnTo>
                    <a:pt x="4617" y="42"/>
                  </a:lnTo>
                  <a:lnTo>
                    <a:pt x="4598" y="25"/>
                  </a:lnTo>
                  <a:lnTo>
                    <a:pt x="4584" y="13"/>
                  </a:lnTo>
                  <a:lnTo>
                    <a:pt x="4565" y="4"/>
                  </a:lnTo>
                  <a:lnTo>
                    <a:pt x="4535" y="3"/>
                  </a:lnTo>
                  <a:lnTo>
                    <a:pt x="4514" y="9"/>
                  </a:lnTo>
                  <a:lnTo>
                    <a:pt x="4494" y="18"/>
                  </a:lnTo>
                  <a:lnTo>
                    <a:pt x="4471" y="23"/>
                  </a:lnTo>
                  <a:lnTo>
                    <a:pt x="4440" y="29"/>
                  </a:lnTo>
                  <a:lnTo>
                    <a:pt x="4410" y="39"/>
                  </a:lnTo>
                  <a:lnTo>
                    <a:pt x="4374" y="50"/>
                  </a:lnTo>
                  <a:lnTo>
                    <a:pt x="4332" y="60"/>
                  </a:lnTo>
                  <a:lnTo>
                    <a:pt x="4284" y="76"/>
                  </a:lnTo>
                  <a:lnTo>
                    <a:pt x="4236" y="81"/>
                  </a:lnTo>
                  <a:lnTo>
                    <a:pt x="4183" y="91"/>
                  </a:lnTo>
                  <a:lnTo>
                    <a:pt x="4128" y="96"/>
                  </a:lnTo>
                  <a:lnTo>
                    <a:pt x="4074" y="102"/>
                  </a:lnTo>
                  <a:lnTo>
                    <a:pt x="4020" y="102"/>
                  </a:lnTo>
                  <a:lnTo>
                    <a:pt x="3966" y="102"/>
                  </a:lnTo>
                  <a:lnTo>
                    <a:pt x="3912" y="102"/>
                  </a:lnTo>
                  <a:lnTo>
                    <a:pt x="3858" y="102"/>
                  </a:lnTo>
                  <a:lnTo>
                    <a:pt x="3810" y="102"/>
                  </a:lnTo>
                  <a:lnTo>
                    <a:pt x="3762" y="96"/>
                  </a:lnTo>
                  <a:lnTo>
                    <a:pt x="3726" y="91"/>
                  </a:lnTo>
                  <a:lnTo>
                    <a:pt x="3684" y="81"/>
                  </a:lnTo>
                  <a:lnTo>
                    <a:pt x="3654" y="76"/>
                  </a:lnTo>
                  <a:lnTo>
                    <a:pt x="3642" y="70"/>
                  </a:lnTo>
                  <a:lnTo>
                    <a:pt x="3630" y="65"/>
                  </a:lnTo>
                  <a:lnTo>
                    <a:pt x="3612" y="60"/>
                  </a:lnTo>
                  <a:lnTo>
                    <a:pt x="3594" y="50"/>
                  </a:lnTo>
                  <a:lnTo>
                    <a:pt x="3576" y="50"/>
                  </a:lnTo>
                  <a:lnTo>
                    <a:pt x="3558" y="44"/>
                  </a:lnTo>
                  <a:lnTo>
                    <a:pt x="3540" y="44"/>
                  </a:lnTo>
                  <a:lnTo>
                    <a:pt x="3528" y="44"/>
                  </a:lnTo>
                  <a:lnTo>
                    <a:pt x="3516" y="50"/>
                  </a:lnTo>
                  <a:lnTo>
                    <a:pt x="3504" y="50"/>
                  </a:lnTo>
                  <a:lnTo>
                    <a:pt x="3492" y="55"/>
                  </a:lnTo>
                  <a:lnTo>
                    <a:pt x="3480" y="55"/>
                  </a:lnTo>
                  <a:lnTo>
                    <a:pt x="3468" y="65"/>
                  </a:lnTo>
                  <a:lnTo>
                    <a:pt x="3456" y="70"/>
                  </a:lnTo>
                  <a:lnTo>
                    <a:pt x="3450" y="70"/>
                  </a:lnTo>
                  <a:lnTo>
                    <a:pt x="3420" y="76"/>
                  </a:lnTo>
                  <a:lnTo>
                    <a:pt x="3330" y="81"/>
                  </a:lnTo>
                  <a:lnTo>
                    <a:pt x="3204" y="91"/>
                  </a:lnTo>
                  <a:lnTo>
                    <a:pt x="3126" y="102"/>
                  </a:lnTo>
                  <a:lnTo>
                    <a:pt x="3048" y="112"/>
                  </a:lnTo>
                  <a:lnTo>
                    <a:pt x="2970" y="123"/>
                  </a:lnTo>
                  <a:lnTo>
                    <a:pt x="2904" y="128"/>
                  </a:lnTo>
                  <a:lnTo>
                    <a:pt x="2868" y="128"/>
                  </a:lnTo>
                  <a:lnTo>
                    <a:pt x="2844" y="128"/>
                  </a:lnTo>
                  <a:lnTo>
                    <a:pt x="2814" y="128"/>
                  </a:lnTo>
                  <a:lnTo>
                    <a:pt x="2790" y="128"/>
                  </a:lnTo>
                  <a:lnTo>
                    <a:pt x="2766" y="123"/>
                  </a:lnTo>
                  <a:lnTo>
                    <a:pt x="2742" y="117"/>
                  </a:lnTo>
                  <a:lnTo>
                    <a:pt x="2724" y="112"/>
                  </a:lnTo>
                  <a:lnTo>
                    <a:pt x="2706" y="107"/>
                  </a:lnTo>
                  <a:lnTo>
                    <a:pt x="2704" y="83"/>
                  </a:lnTo>
                  <a:lnTo>
                    <a:pt x="2710" y="56"/>
                  </a:lnTo>
                  <a:lnTo>
                    <a:pt x="2710" y="36"/>
                  </a:lnTo>
                  <a:lnTo>
                    <a:pt x="2696" y="25"/>
                  </a:lnTo>
                  <a:lnTo>
                    <a:pt x="2672" y="36"/>
                  </a:lnTo>
                  <a:lnTo>
                    <a:pt x="2658" y="50"/>
                  </a:lnTo>
                  <a:lnTo>
                    <a:pt x="2638" y="60"/>
                  </a:lnTo>
                  <a:lnTo>
                    <a:pt x="2614" y="76"/>
                  </a:lnTo>
                  <a:lnTo>
                    <a:pt x="2590" y="84"/>
                  </a:lnTo>
                  <a:lnTo>
                    <a:pt x="2558" y="95"/>
                  </a:lnTo>
                  <a:lnTo>
                    <a:pt x="2536" y="98"/>
                  </a:lnTo>
                  <a:lnTo>
                    <a:pt x="2508" y="102"/>
                  </a:lnTo>
                  <a:lnTo>
                    <a:pt x="2478" y="105"/>
                  </a:lnTo>
                  <a:lnTo>
                    <a:pt x="2444" y="109"/>
                  </a:lnTo>
                  <a:lnTo>
                    <a:pt x="2410" y="110"/>
                  </a:lnTo>
                  <a:lnTo>
                    <a:pt x="2374" y="107"/>
                  </a:lnTo>
                  <a:lnTo>
                    <a:pt x="2348" y="103"/>
                  </a:lnTo>
                  <a:lnTo>
                    <a:pt x="2322" y="91"/>
                  </a:lnTo>
                  <a:lnTo>
                    <a:pt x="2304" y="86"/>
                  </a:lnTo>
                  <a:lnTo>
                    <a:pt x="2292" y="81"/>
                  </a:lnTo>
                  <a:lnTo>
                    <a:pt x="2286" y="76"/>
                  </a:lnTo>
                  <a:lnTo>
                    <a:pt x="2274" y="70"/>
                  </a:lnTo>
                  <a:lnTo>
                    <a:pt x="2268" y="65"/>
                  </a:lnTo>
                  <a:lnTo>
                    <a:pt x="2246" y="18"/>
                  </a:lnTo>
                  <a:lnTo>
                    <a:pt x="2224" y="0"/>
                  </a:lnTo>
                  <a:lnTo>
                    <a:pt x="2185" y="3"/>
                  </a:lnTo>
                  <a:lnTo>
                    <a:pt x="2156" y="16"/>
                  </a:lnTo>
                  <a:lnTo>
                    <a:pt x="2126" y="22"/>
                  </a:lnTo>
                  <a:lnTo>
                    <a:pt x="2081" y="49"/>
                  </a:lnTo>
                  <a:lnTo>
                    <a:pt x="2048" y="64"/>
                  </a:lnTo>
                  <a:lnTo>
                    <a:pt x="2018" y="76"/>
                  </a:lnTo>
                  <a:lnTo>
                    <a:pt x="1986" y="96"/>
                  </a:lnTo>
                  <a:lnTo>
                    <a:pt x="1896" y="102"/>
                  </a:lnTo>
                  <a:lnTo>
                    <a:pt x="1794" y="102"/>
                  </a:lnTo>
                  <a:lnTo>
                    <a:pt x="1692" y="102"/>
                  </a:lnTo>
                  <a:lnTo>
                    <a:pt x="1644" y="102"/>
                  </a:lnTo>
                  <a:lnTo>
                    <a:pt x="1602" y="96"/>
                  </a:lnTo>
                  <a:lnTo>
                    <a:pt x="1560" y="91"/>
                  </a:lnTo>
                  <a:lnTo>
                    <a:pt x="1524" y="86"/>
                  </a:lnTo>
                  <a:lnTo>
                    <a:pt x="1506" y="86"/>
                  </a:lnTo>
                  <a:lnTo>
                    <a:pt x="1494" y="81"/>
                  </a:lnTo>
                  <a:lnTo>
                    <a:pt x="1482" y="76"/>
                  </a:lnTo>
                  <a:lnTo>
                    <a:pt x="1476" y="70"/>
                  </a:lnTo>
                  <a:lnTo>
                    <a:pt x="1458" y="65"/>
                  </a:lnTo>
                  <a:lnTo>
                    <a:pt x="1440" y="55"/>
                  </a:lnTo>
                  <a:lnTo>
                    <a:pt x="1428" y="50"/>
                  </a:lnTo>
                  <a:lnTo>
                    <a:pt x="1410" y="50"/>
                  </a:lnTo>
                  <a:lnTo>
                    <a:pt x="1398" y="44"/>
                  </a:lnTo>
                  <a:lnTo>
                    <a:pt x="1386" y="44"/>
                  </a:lnTo>
                  <a:lnTo>
                    <a:pt x="1374" y="44"/>
                  </a:lnTo>
                  <a:lnTo>
                    <a:pt x="1356" y="44"/>
                  </a:lnTo>
                  <a:lnTo>
                    <a:pt x="1344" y="44"/>
                  </a:lnTo>
                  <a:lnTo>
                    <a:pt x="1332" y="50"/>
                  </a:lnTo>
                  <a:lnTo>
                    <a:pt x="1308" y="55"/>
                  </a:lnTo>
                  <a:lnTo>
                    <a:pt x="1260" y="70"/>
                  </a:lnTo>
                  <a:lnTo>
                    <a:pt x="1218" y="86"/>
                  </a:lnTo>
                  <a:lnTo>
                    <a:pt x="1176" y="96"/>
                  </a:lnTo>
                  <a:lnTo>
                    <a:pt x="1140" y="107"/>
                  </a:lnTo>
                  <a:lnTo>
                    <a:pt x="1098" y="117"/>
                  </a:lnTo>
                  <a:lnTo>
                    <a:pt x="1062" y="128"/>
                  </a:lnTo>
                  <a:lnTo>
                    <a:pt x="1020" y="133"/>
                  </a:lnTo>
                  <a:lnTo>
                    <a:pt x="948" y="143"/>
                  </a:lnTo>
                  <a:lnTo>
                    <a:pt x="882" y="149"/>
                  </a:lnTo>
                  <a:lnTo>
                    <a:pt x="822" y="149"/>
                  </a:lnTo>
                  <a:lnTo>
                    <a:pt x="762" y="143"/>
                  </a:lnTo>
                  <a:lnTo>
                    <a:pt x="708" y="138"/>
                  </a:lnTo>
                  <a:lnTo>
                    <a:pt x="654" y="128"/>
                  </a:lnTo>
                  <a:lnTo>
                    <a:pt x="612" y="117"/>
                  </a:lnTo>
                  <a:lnTo>
                    <a:pt x="570" y="107"/>
                  </a:lnTo>
                  <a:lnTo>
                    <a:pt x="534" y="96"/>
                  </a:lnTo>
                  <a:lnTo>
                    <a:pt x="504" y="86"/>
                  </a:lnTo>
                  <a:lnTo>
                    <a:pt x="480" y="76"/>
                  </a:lnTo>
                  <a:lnTo>
                    <a:pt x="462" y="65"/>
                  </a:lnTo>
                  <a:lnTo>
                    <a:pt x="444" y="55"/>
                  </a:lnTo>
                  <a:lnTo>
                    <a:pt x="426" y="44"/>
                  </a:lnTo>
                  <a:lnTo>
                    <a:pt x="408" y="34"/>
                  </a:lnTo>
                  <a:lnTo>
                    <a:pt x="402" y="34"/>
                  </a:lnTo>
                  <a:lnTo>
                    <a:pt x="396" y="34"/>
                  </a:lnTo>
                  <a:lnTo>
                    <a:pt x="390" y="34"/>
                  </a:lnTo>
                  <a:lnTo>
                    <a:pt x="384" y="34"/>
                  </a:lnTo>
                  <a:lnTo>
                    <a:pt x="378" y="39"/>
                  </a:lnTo>
                  <a:lnTo>
                    <a:pt x="372" y="44"/>
                  </a:lnTo>
                  <a:lnTo>
                    <a:pt x="360" y="55"/>
                  </a:lnTo>
                  <a:lnTo>
                    <a:pt x="348" y="65"/>
                  </a:lnTo>
                  <a:lnTo>
                    <a:pt x="342" y="70"/>
                  </a:lnTo>
                  <a:lnTo>
                    <a:pt x="336" y="76"/>
                  </a:lnTo>
                  <a:lnTo>
                    <a:pt x="324" y="86"/>
                  </a:lnTo>
                  <a:lnTo>
                    <a:pt x="306" y="91"/>
                  </a:lnTo>
                  <a:lnTo>
                    <a:pt x="288" y="96"/>
                  </a:lnTo>
                  <a:lnTo>
                    <a:pt x="264" y="102"/>
                  </a:lnTo>
                  <a:lnTo>
                    <a:pt x="240" y="107"/>
                  </a:lnTo>
                  <a:lnTo>
                    <a:pt x="216" y="112"/>
                  </a:lnTo>
                  <a:lnTo>
                    <a:pt x="192" y="112"/>
                  </a:lnTo>
                  <a:lnTo>
                    <a:pt x="168" y="117"/>
                  </a:lnTo>
                  <a:lnTo>
                    <a:pt x="145" y="117"/>
                  </a:lnTo>
                  <a:lnTo>
                    <a:pt x="120" y="117"/>
                  </a:lnTo>
                  <a:lnTo>
                    <a:pt x="90" y="112"/>
                  </a:lnTo>
                  <a:lnTo>
                    <a:pt x="66" y="112"/>
                  </a:lnTo>
                  <a:lnTo>
                    <a:pt x="42" y="107"/>
                  </a:lnTo>
                  <a:lnTo>
                    <a:pt x="24" y="102"/>
                  </a:lnTo>
                  <a:lnTo>
                    <a:pt x="0" y="96"/>
                  </a:lnTo>
                  <a:lnTo>
                    <a:pt x="0" y="445"/>
                  </a:lnTo>
                  <a:lnTo>
                    <a:pt x="5760" y="445"/>
                  </a:lnTo>
                </a:path>
              </a:pathLst>
            </a:custGeom>
            <a:solidFill>
              <a:schemeClr val="accent2">
                <a:alpha val="50195"/>
              </a:schemeClr>
            </a:solidFill>
            <a:ln>
              <a:noFill/>
            </a:ln>
            <a:extLst>
              <a:ext uri="{91240B29-F687-4F45-9708-019B960494DF}">
                <a14:hiddenLine xmlns:a14="http://schemas.microsoft.com/office/drawing/2010/main" w="9525">
                  <a:solidFill>
                    <a:srgbClr val="000000"/>
                  </a:solidFill>
                  <a:prstDash val="solid"/>
                  <a:round/>
                  <a:headEnd/>
                  <a:tailEnd/>
                </a14:hiddenLine>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25" name="Freeform 23"/>
            <p:cNvSpPr>
              <a:spLocks/>
            </p:cNvSpPr>
            <p:nvPr userDrawn="1"/>
          </p:nvSpPr>
          <p:spPr bwMode="hidden">
            <a:xfrm>
              <a:off x="0" y="3867"/>
              <a:ext cx="5770" cy="174"/>
            </a:xfrm>
            <a:custGeom>
              <a:avLst/>
              <a:gdLst/>
              <a:ahLst/>
              <a:cxnLst>
                <a:cxn ang="0">
                  <a:pos x="4993" y="66"/>
                </a:cxn>
                <a:cxn ang="0">
                  <a:pos x="4771" y="132"/>
                </a:cxn>
                <a:cxn ang="0">
                  <a:pos x="4640" y="96"/>
                </a:cxn>
                <a:cxn ang="0">
                  <a:pos x="4598" y="36"/>
                </a:cxn>
                <a:cxn ang="0">
                  <a:pos x="4478" y="30"/>
                </a:cxn>
                <a:cxn ang="0">
                  <a:pos x="4186" y="108"/>
                </a:cxn>
                <a:cxn ang="0">
                  <a:pos x="3815" y="120"/>
                </a:cxn>
                <a:cxn ang="0">
                  <a:pos x="3617" y="72"/>
                </a:cxn>
                <a:cxn ang="0">
                  <a:pos x="3510" y="60"/>
                </a:cxn>
                <a:cxn ang="0">
                  <a:pos x="3336" y="96"/>
                </a:cxn>
                <a:cxn ang="0">
                  <a:pos x="2846" y="150"/>
                </a:cxn>
                <a:cxn ang="0">
                  <a:pos x="2703" y="96"/>
                </a:cxn>
                <a:cxn ang="0">
                  <a:pos x="2619" y="90"/>
                </a:cxn>
                <a:cxn ang="0">
                  <a:pos x="2416" y="132"/>
                </a:cxn>
                <a:cxn ang="0">
                  <a:pos x="2278" y="84"/>
                </a:cxn>
                <a:cxn ang="0">
                  <a:pos x="2151" y="36"/>
                </a:cxn>
                <a:cxn ang="0">
                  <a:pos x="1947" y="120"/>
                </a:cxn>
                <a:cxn ang="0">
                  <a:pos x="1525" y="102"/>
                </a:cxn>
                <a:cxn ang="0">
                  <a:pos x="1429" y="60"/>
                </a:cxn>
                <a:cxn ang="0">
                  <a:pos x="1333" y="60"/>
                </a:cxn>
                <a:cxn ang="0">
                  <a:pos x="1058" y="150"/>
                </a:cxn>
                <a:cxn ang="0">
                  <a:pos x="652" y="150"/>
                </a:cxn>
                <a:cxn ang="0">
                  <a:pos x="442" y="66"/>
                </a:cxn>
                <a:cxn ang="0">
                  <a:pos x="377" y="48"/>
                </a:cxn>
                <a:cxn ang="0">
                  <a:pos x="305" y="108"/>
                </a:cxn>
                <a:cxn ang="0">
                  <a:pos x="144" y="138"/>
                </a:cxn>
                <a:cxn ang="0">
                  <a:pos x="0" y="96"/>
                </a:cxn>
                <a:cxn ang="0">
                  <a:pos x="167" y="120"/>
                </a:cxn>
                <a:cxn ang="0">
                  <a:pos x="323" y="84"/>
                </a:cxn>
                <a:cxn ang="0">
                  <a:pos x="383" y="24"/>
                </a:cxn>
                <a:cxn ang="0">
                  <a:pos x="460" y="60"/>
                </a:cxn>
                <a:cxn ang="0">
                  <a:pos x="706" y="144"/>
                </a:cxn>
                <a:cxn ang="0">
                  <a:pos x="1100" y="120"/>
                </a:cxn>
                <a:cxn ang="0">
                  <a:pos x="1345" y="36"/>
                </a:cxn>
                <a:cxn ang="0">
                  <a:pos x="1441" y="48"/>
                </a:cxn>
                <a:cxn ang="0">
                  <a:pos x="1561" y="90"/>
                </a:cxn>
                <a:cxn ang="0">
                  <a:pos x="1971" y="96"/>
                </a:cxn>
                <a:cxn ang="0">
                  <a:pos x="2235" y="3"/>
                </a:cxn>
                <a:cxn ang="0">
                  <a:pos x="2350" y="102"/>
                </a:cxn>
                <a:cxn ang="0">
                  <a:pos x="2559" y="96"/>
                </a:cxn>
                <a:cxn ang="0">
                  <a:pos x="2715" y="24"/>
                </a:cxn>
                <a:cxn ang="0">
                  <a:pos x="2792" y="132"/>
                </a:cxn>
                <a:cxn ang="0">
                  <a:pos x="3127" y="102"/>
                </a:cxn>
                <a:cxn ang="0">
                  <a:pos x="3486" y="48"/>
                </a:cxn>
                <a:cxn ang="0">
                  <a:pos x="3582" y="42"/>
                </a:cxn>
                <a:cxn ang="0">
                  <a:pos x="3731" y="90"/>
                </a:cxn>
                <a:cxn ang="0">
                  <a:pos x="4078" y="102"/>
                </a:cxn>
                <a:cxn ang="0">
                  <a:pos x="4419" y="30"/>
                </a:cxn>
                <a:cxn ang="0">
                  <a:pos x="4574" y="6"/>
                </a:cxn>
                <a:cxn ang="0">
                  <a:pos x="4628" y="60"/>
                </a:cxn>
                <a:cxn ang="0">
                  <a:pos x="4724" y="108"/>
                </a:cxn>
                <a:cxn ang="0">
                  <a:pos x="4927" y="84"/>
                </a:cxn>
                <a:cxn ang="0">
                  <a:pos x="5118" y="14"/>
                </a:cxn>
                <a:cxn ang="0">
                  <a:pos x="5280" y="9"/>
                </a:cxn>
                <a:cxn ang="0">
                  <a:pos x="5453" y="36"/>
                </a:cxn>
                <a:cxn ang="0">
                  <a:pos x="5465" y="72"/>
                </a:cxn>
                <a:cxn ang="0">
                  <a:pos x="5656" y="90"/>
                </a:cxn>
                <a:cxn ang="0">
                  <a:pos x="5710" y="102"/>
                </a:cxn>
                <a:cxn ang="0">
                  <a:pos x="5477" y="90"/>
                </a:cxn>
                <a:cxn ang="0">
                  <a:pos x="5453" y="60"/>
                </a:cxn>
                <a:cxn ang="0">
                  <a:pos x="5393" y="30"/>
                </a:cxn>
                <a:cxn ang="0">
                  <a:pos x="5219" y="24"/>
                </a:cxn>
              </a:cxnLst>
              <a:rect l="0" t="0" r="r" b="b"/>
              <a:pathLst>
                <a:path w="5770" h="174">
                  <a:moveTo>
                    <a:pt x="5151" y="24"/>
                  </a:moveTo>
                  <a:lnTo>
                    <a:pt x="5127" y="26"/>
                  </a:lnTo>
                  <a:lnTo>
                    <a:pt x="5082" y="30"/>
                  </a:lnTo>
                  <a:lnTo>
                    <a:pt x="5049" y="38"/>
                  </a:lnTo>
                  <a:lnTo>
                    <a:pt x="5029" y="48"/>
                  </a:lnTo>
                  <a:lnTo>
                    <a:pt x="5017" y="54"/>
                  </a:lnTo>
                  <a:lnTo>
                    <a:pt x="4993" y="66"/>
                  </a:lnTo>
                  <a:lnTo>
                    <a:pt x="4957" y="84"/>
                  </a:lnTo>
                  <a:lnTo>
                    <a:pt x="4927" y="102"/>
                  </a:lnTo>
                  <a:lnTo>
                    <a:pt x="4891" y="114"/>
                  </a:lnTo>
                  <a:lnTo>
                    <a:pt x="4861" y="120"/>
                  </a:lnTo>
                  <a:lnTo>
                    <a:pt x="4831" y="126"/>
                  </a:lnTo>
                  <a:lnTo>
                    <a:pt x="4801" y="132"/>
                  </a:lnTo>
                  <a:lnTo>
                    <a:pt x="4771" y="132"/>
                  </a:lnTo>
                  <a:lnTo>
                    <a:pt x="4748" y="132"/>
                  </a:lnTo>
                  <a:lnTo>
                    <a:pt x="4724" y="126"/>
                  </a:lnTo>
                  <a:lnTo>
                    <a:pt x="4706" y="120"/>
                  </a:lnTo>
                  <a:lnTo>
                    <a:pt x="4682" y="114"/>
                  </a:lnTo>
                  <a:lnTo>
                    <a:pt x="4670" y="108"/>
                  </a:lnTo>
                  <a:lnTo>
                    <a:pt x="4652" y="102"/>
                  </a:lnTo>
                  <a:lnTo>
                    <a:pt x="4640" y="96"/>
                  </a:lnTo>
                  <a:lnTo>
                    <a:pt x="4634" y="84"/>
                  </a:lnTo>
                  <a:lnTo>
                    <a:pt x="4628" y="78"/>
                  </a:lnTo>
                  <a:lnTo>
                    <a:pt x="4622" y="66"/>
                  </a:lnTo>
                  <a:lnTo>
                    <a:pt x="4616" y="54"/>
                  </a:lnTo>
                  <a:lnTo>
                    <a:pt x="4610" y="48"/>
                  </a:lnTo>
                  <a:lnTo>
                    <a:pt x="4604" y="42"/>
                  </a:lnTo>
                  <a:lnTo>
                    <a:pt x="4598" y="36"/>
                  </a:lnTo>
                  <a:lnTo>
                    <a:pt x="4586" y="30"/>
                  </a:lnTo>
                  <a:lnTo>
                    <a:pt x="4574" y="24"/>
                  </a:lnTo>
                  <a:lnTo>
                    <a:pt x="4562" y="18"/>
                  </a:lnTo>
                  <a:lnTo>
                    <a:pt x="4544" y="18"/>
                  </a:lnTo>
                  <a:lnTo>
                    <a:pt x="4526" y="18"/>
                  </a:lnTo>
                  <a:lnTo>
                    <a:pt x="4502" y="24"/>
                  </a:lnTo>
                  <a:lnTo>
                    <a:pt x="4478" y="30"/>
                  </a:lnTo>
                  <a:lnTo>
                    <a:pt x="4449" y="36"/>
                  </a:lnTo>
                  <a:lnTo>
                    <a:pt x="4419" y="48"/>
                  </a:lnTo>
                  <a:lnTo>
                    <a:pt x="4383" y="60"/>
                  </a:lnTo>
                  <a:lnTo>
                    <a:pt x="4341" y="72"/>
                  </a:lnTo>
                  <a:lnTo>
                    <a:pt x="4287" y="90"/>
                  </a:lnTo>
                  <a:lnTo>
                    <a:pt x="4239" y="96"/>
                  </a:lnTo>
                  <a:lnTo>
                    <a:pt x="4186" y="108"/>
                  </a:lnTo>
                  <a:lnTo>
                    <a:pt x="4132" y="114"/>
                  </a:lnTo>
                  <a:lnTo>
                    <a:pt x="4078" y="120"/>
                  </a:lnTo>
                  <a:lnTo>
                    <a:pt x="4024" y="120"/>
                  </a:lnTo>
                  <a:lnTo>
                    <a:pt x="3970" y="120"/>
                  </a:lnTo>
                  <a:lnTo>
                    <a:pt x="3916" y="120"/>
                  </a:lnTo>
                  <a:lnTo>
                    <a:pt x="3863" y="120"/>
                  </a:lnTo>
                  <a:lnTo>
                    <a:pt x="3815" y="120"/>
                  </a:lnTo>
                  <a:lnTo>
                    <a:pt x="3767" y="114"/>
                  </a:lnTo>
                  <a:lnTo>
                    <a:pt x="3731" y="108"/>
                  </a:lnTo>
                  <a:lnTo>
                    <a:pt x="3689" y="96"/>
                  </a:lnTo>
                  <a:lnTo>
                    <a:pt x="3659" y="90"/>
                  </a:lnTo>
                  <a:lnTo>
                    <a:pt x="3647" y="84"/>
                  </a:lnTo>
                  <a:lnTo>
                    <a:pt x="3635" y="78"/>
                  </a:lnTo>
                  <a:lnTo>
                    <a:pt x="3617" y="72"/>
                  </a:lnTo>
                  <a:lnTo>
                    <a:pt x="3600" y="60"/>
                  </a:lnTo>
                  <a:lnTo>
                    <a:pt x="3582" y="60"/>
                  </a:lnTo>
                  <a:lnTo>
                    <a:pt x="3564" y="54"/>
                  </a:lnTo>
                  <a:lnTo>
                    <a:pt x="3546" y="54"/>
                  </a:lnTo>
                  <a:lnTo>
                    <a:pt x="3534" y="54"/>
                  </a:lnTo>
                  <a:lnTo>
                    <a:pt x="3522" y="60"/>
                  </a:lnTo>
                  <a:lnTo>
                    <a:pt x="3510" y="60"/>
                  </a:lnTo>
                  <a:lnTo>
                    <a:pt x="3498" y="66"/>
                  </a:lnTo>
                  <a:lnTo>
                    <a:pt x="3486" y="66"/>
                  </a:lnTo>
                  <a:lnTo>
                    <a:pt x="3474" y="78"/>
                  </a:lnTo>
                  <a:lnTo>
                    <a:pt x="3462" y="84"/>
                  </a:lnTo>
                  <a:lnTo>
                    <a:pt x="3456" y="84"/>
                  </a:lnTo>
                  <a:lnTo>
                    <a:pt x="3426" y="90"/>
                  </a:lnTo>
                  <a:lnTo>
                    <a:pt x="3336" y="96"/>
                  </a:lnTo>
                  <a:lnTo>
                    <a:pt x="3205" y="108"/>
                  </a:lnTo>
                  <a:lnTo>
                    <a:pt x="3127" y="120"/>
                  </a:lnTo>
                  <a:lnTo>
                    <a:pt x="3049" y="132"/>
                  </a:lnTo>
                  <a:lnTo>
                    <a:pt x="2972" y="144"/>
                  </a:lnTo>
                  <a:lnTo>
                    <a:pt x="2906" y="150"/>
                  </a:lnTo>
                  <a:lnTo>
                    <a:pt x="2870" y="150"/>
                  </a:lnTo>
                  <a:lnTo>
                    <a:pt x="2846" y="150"/>
                  </a:lnTo>
                  <a:lnTo>
                    <a:pt x="2816" y="150"/>
                  </a:lnTo>
                  <a:lnTo>
                    <a:pt x="2792" y="150"/>
                  </a:lnTo>
                  <a:lnTo>
                    <a:pt x="2768" y="144"/>
                  </a:lnTo>
                  <a:lnTo>
                    <a:pt x="2744" y="138"/>
                  </a:lnTo>
                  <a:lnTo>
                    <a:pt x="2727" y="132"/>
                  </a:lnTo>
                  <a:lnTo>
                    <a:pt x="2709" y="126"/>
                  </a:lnTo>
                  <a:lnTo>
                    <a:pt x="2703" y="96"/>
                  </a:lnTo>
                  <a:lnTo>
                    <a:pt x="2703" y="78"/>
                  </a:lnTo>
                  <a:lnTo>
                    <a:pt x="2709" y="42"/>
                  </a:lnTo>
                  <a:lnTo>
                    <a:pt x="2697" y="36"/>
                  </a:lnTo>
                  <a:lnTo>
                    <a:pt x="2673" y="42"/>
                  </a:lnTo>
                  <a:lnTo>
                    <a:pt x="2661" y="60"/>
                  </a:lnTo>
                  <a:lnTo>
                    <a:pt x="2643" y="72"/>
                  </a:lnTo>
                  <a:lnTo>
                    <a:pt x="2619" y="90"/>
                  </a:lnTo>
                  <a:lnTo>
                    <a:pt x="2595" y="102"/>
                  </a:lnTo>
                  <a:lnTo>
                    <a:pt x="2559" y="114"/>
                  </a:lnTo>
                  <a:lnTo>
                    <a:pt x="2541" y="114"/>
                  </a:lnTo>
                  <a:lnTo>
                    <a:pt x="2511" y="120"/>
                  </a:lnTo>
                  <a:lnTo>
                    <a:pt x="2481" y="126"/>
                  </a:lnTo>
                  <a:lnTo>
                    <a:pt x="2446" y="126"/>
                  </a:lnTo>
                  <a:lnTo>
                    <a:pt x="2416" y="132"/>
                  </a:lnTo>
                  <a:lnTo>
                    <a:pt x="2380" y="126"/>
                  </a:lnTo>
                  <a:lnTo>
                    <a:pt x="2350" y="120"/>
                  </a:lnTo>
                  <a:lnTo>
                    <a:pt x="2326" y="108"/>
                  </a:lnTo>
                  <a:lnTo>
                    <a:pt x="2308" y="102"/>
                  </a:lnTo>
                  <a:lnTo>
                    <a:pt x="2296" y="96"/>
                  </a:lnTo>
                  <a:lnTo>
                    <a:pt x="2290" y="90"/>
                  </a:lnTo>
                  <a:lnTo>
                    <a:pt x="2278" y="84"/>
                  </a:lnTo>
                  <a:lnTo>
                    <a:pt x="2272" y="78"/>
                  </a:lnTo>
                  <a:lnTo>
                    <a:pt x="2250" y="57"/>
                  </a:lnTo>
                  <a:lnTo>
                    <a:pt x="2243" y="35"/>
                  </a:lnTo>
                  <a:lnTo>
                    <a:pt x="2228" y="18"/>
                  </a:lnTo>
                  <a:lnTo>
                    <a:pt x="2208" y="18"/>
                  </a:lnTo>
                  <a:lnTo>
                    <a:pt x="2172" y="24"/>
                  </a:lnTo>
                  <a:lnTo>
                    <a:pt x="2151" y="36"/>
                  </a:lnTo>
                  <a:lnTo>
                    <a:pt x="2127" y="51"/>
                  </a:lnTo>
                  <a:lnTo>
                    <a:pt x="2097" y="60"/>
                  </a:lnTo>
                  <a:lnTo>
                    <a:pt x="2073" y="72"/>
                  </a:lnTo>
                  <a:lnTo>
                    <a:pt x="2046" y="87"/>
                  </a:lnTo>
                  <a:lnTo>
                    <a:pt x="2007" y="102"/>
                  </a:lnTo>
                  <a:lnTo>
                    <a:pt x="1977" y="114"/>
                  </a:lnTo>
                  <a:lnTo>
                    <a:pt x="1947" y="120"/>
                  </a:lnTo>
                  <a:lnTo>
                    <a:pt x="1895" y="120"/>
                  </a:lnTo>
                  <a:lnTo>
                    <a:pt x="1794" y="120"/>
                  </a:lnTo>
                  <a:lnTo>
                    <a:pt x="1692" y="120"/>
                  </a:lnTo>
                  <a:lnTo>
                    <a:pt x="1644" y="120"/>
                  </a:lnTo>
                  <a:lnTo>
                    <a:pt x="1602" y="114"/>
                  </a:lnTo>
                  <a:lnTo>
                    <a:pt x="1561" y="108"/>
                  </a:lnTo>
                  <a:lnTo>
                    <a:pt x="1525" y="102"/>
                  </a:lnTo>
                  <a:lnTo>
                    <a:pt x="1507" y="102"/>
                  </a:lnTo>
                  <a:lnTo>
                    <a:pt x="1495" y="96"/>
                  </a:lnTo>
                  <a:lnTo>
                    <a:pt x="1483" y="90"/>
                  </a:lnTo>
                  <a:lnTo>
                    <a:pt x="1477" y="84"/>
                  </a:lnTo>
                  <a:lnTo>
                    <a:pt x="1459" y="78"/>
                  </a:lnTo>
                  <a:lnTo>
                    <a:pt x="1441" y="66"/>
                  </a:lnTo>
                  <a:lnTo>
                    <a:pt x="1429" y="60"/>
                  </a:lnTo>
                  <a:lnTo>
                    <a:pt x="1411" y="60"/>
                  </a:lnTo>
                  <a:lnTo>
                    <a:pt x="1399" y="54"/>
                  </a:lnTo>
                  <a:lnTo>
                    <a:pt x="1387" y="54"/>
                  </a:lnTo>
                  <a:lnTo>
                    <a:pt x="1375" y="54"/>
                  </a:lnTo>
                  <a:lnTo>
                    <a:pt x="1357" y="54"/>
                  </a:lnTo>
                  <a:lnTo>
                    <a:pt x="1345" y="54"/>
                  </a:lnTo>
                  <a:lnTo>
                    <a:pt x="1333" y="60"/>
                  </a:lnTo>
                  <a:lnTo>
                    <a:pt x="1309" y="66"/>
                  </a:lnTo>
                  <a:lnTo>
                    <a:pt x="1262" y="84"/>
                  </a:lnTo>
                  <a:lnTo>
                    <a:pt x="1220" y="102"/>
                  </a:lnTo>
                  <a:lnTo>
                    <a:pt x="1178" y="114"/>
                  </a:lnTo>
                  <a:lnTo>
                    <a:pt x="1142" y="126"/>
                  </a:lnTo>
                  <a:lnTo>
                    <a:pt x="1100" y="138"/>
                  </a:lnTo>
                  <a:lnTo>
                    <a:pt x="1058" y="150"/>
                  </a:lnTo>
                  <a:lnTo>
                    <a:pt x="1016" y="156"/>
                  </a:lnTo>
                  <a:lnTo>
                    <a:pt x="945" y="168"/>
                  </a:lnTo>
                  <a:lnTo>
                    <a:pt x="879" y="174"/>
                  </a:lnTo>
                  <a:lnTo>
                    <a:pt x="819" y="174"/>
                  </a:lnTo>
                  <a:lnTo>
                    <a:pt x="759" y="168"/>
                  </a:lnTo>
                  <a:lnTo>
                    <a:pt x="706" y="162"/>
                  </a:lnTo>
                  <a:lnTo>
                    <a:pt x="652" y="150"/>
                  </a:lnTo>
                  <a:lnTo>
                    <a:pt x="610" y="138"/>
                  </a:lnTo>
                  <a:lnTo>
                    <a:pt x="568" y="126"/>
                  </a:lnTo>
                  <a:lnTo>
                    <a:pt x="532" y="114"/>
                  </a:lnTo>
                  <a:lnTo>
                    <a:pt x="502" y="102"/>
                  </a:lnTo>
                  <a:lnTo>
                    <a:pt x="478" y="90"/>
                  </a:lnTo>
                  <a:lnTo>
                    <a:pt x="460" y="78"/>
                  </a:lnTo>
                  <a:lnTo>
                    <a:pt x="442" y="66"/>
                  </a:lnTo>
                  <a:lnTo>
                    <a:pt x="425" y="54"/>
                  </a:lnTo>
                  <a:lnTo>
                    <a:pt x="407" y="42"/>
                  </a:lnTo>
                  <a:lnTo>
                    <a:pt x="401" y="42"/>
                  </a:lnTo>
                  <a:lnTo>
                    <a:pt x="395" y="42"/>
                  </a:lnTo>
                  <a:lnTo>
                    <a:pt x="389" y="42"/>
                  </a:lnTo>
                  <a:lnTo>
                    <a:pt x="383" y="42"/>
                  </a:lnTo>
                  <a:lnTo>
                    <a:pt x="377" y="48"/>
                  </a:lnTo>
                  <a:lnTo>
                    <a:pt x="371" y="54"/>
                  </a:lnTo>
                  <a:lnTo>
                    <a:pt x="359" y="66"/>
                  </a:lnTo>
                  <a:lnTo>
                    <a:pt x="347" y="78"/>
                  </a:lnTo>
                  <a:lnTo>
                    <a:pt x="341" y="84"/>
                  </a:lnTo>
                  <a:lnTo>
                    <a:pt x="335" y="90"/>
                  </a:lnTo>
                  <a:lnTo>
                    <a:pt x="323" y="102"/>
                  </a:lnTo>
                  <a:lnTo>
                    <a:pt x="305" y="108"/>
                  </a:lnTo>
                  <a:lnTo>
                    <a:pt x="287" y="114"/>
                  </a:lnTo>
                  <a:lnTo>
                    <a:pt x="263" y="120"/>
                  </a:lnTo>
                  <a:lnTo>
                    <a:pt x="239" y="126"/>
                  </a:lnTo>
                  <a:lnTo>
                    <a:pt x="215" y="132"/>
                  </a:lnTo>
                  <a:lnTo>
                    <a:pt x="191" y="132"/>
                  </a:lnTo>
                  <a:lnTo>
                    <a:pt x="167" y="138"/>
                  </a:lnTo>
                  <a:lnTo>
                    <a:pt x="144" y="138"/>
                  </a:lnTo>
                  <a:lnTo>
                    <a:pt x="120" y="138"/>
                  </a:lnTo>
                  <a:lnTo>
                    <a:pt x="90" y="132"/>
                  </a:lnTo>
                  <a:lnTo>
                    <a:pt x="66" y="132"/>
                  </a:lnTo>
                  <a:lnTo>
                    <a:pt x="42" y="126"/>
                  </a:lnTo>
                  <a:lnTo>
                    <a:pt x="24" y="120"/>
                  </a:lnTo>
                  <a:lnTo>
                    <a:pt x="0" y="114"/>
                  </a:lnTo>
                  <a:lnTo>
                    <a:pt x="0" y="96"/>
                  </a:lnTo>
                  <a:lnTo>
                    <a:pt x="24" y="102"/>
                  </a:lnTo>
                  <a:lnTo>
                    <a:pt x="42" y="108"/>
                  </a:lnTo>
                  <a:lnTo>
                    <a:pt x="66" y="114"/>
                  </a:lnTo>
                  <a:lnTo>
                    <a:pt x="90" y="114"/>
                  </a:lnTo>
                  <a:lnTo>
                    <a:pt x="120" y="120"/>
                  </a:lnTo>
                  <a:lnTo>
                    <a:pt x="144" y="120"/>
                  </a:lnTo>
                  <a:lnTo>
                    <a:pt x="167" y="120"/>
                  </a:lnTo>
                  <a:lnTo>
                    <a:pt x="191" y="114"/>
                  </a:lnTo>
                  <a:lnTo>
                    <a:pt x="215" y="114"/>
                  </a:lnTo>
                  <a:lnTo>
                    <a:pt x="239" y="108"/>
                  </a:lnTo>
                  <a:lnTo>
                    <a:pt x="263" y="102"/>
                  </a:lnTo>
                  <a:lnTo>
                    <a:pt x="287" y="96"/>
                  </a:lnTo>
                  <a:lnTo>
                    <a:pt x="305" y="90"/>
                  </a:lnTo>
                  <a:lnTo>
                    <a:pt x="323" y="84"/>
                  </a:lnTo>
                  <a:lnTo>
                    <a:pt x="335" y="72"/>
                  </a:lnTo>
                  <a:lnTo>
                    <a:pt x="341" y="66"/>
                  </a:lnTo>
                  <a:lnTo>
                    <a:pt x="347" y="60"/>
                  </a:lnTo>
                  <a:lnTo>
                    <a:pt x="359" y="48"/>
                  </a:lnTo>
                  <a:lnTo>
                    <a:pt x="371" y="36"/>
                  </a:lnTo>
                  <a:lnTo>
                    <a:pt x="377" y="30"/>
                  </a:lnTo>
                  <a:lnTo>
                    <a:pt x="383" y="24"/>
                  </a:lnTo>
                  <a:lnTo>
                    <a:pt x="389" y="24"/>
                  </a:lnTo>
                  <a:lnTo>
                    <a:pt x="395" y="24"/>
                  </a:lnTo>
                  <a:lnTo>
                    <a:pt x="401" y="24"/>
                  </a:lnTo>
                  <a:lnTo>
                    <a:pt x="407" y="24"/>
                  </a:lnTo>
                  <a:lnTo>
                    <a:pt x="425" y="36"/>
                  </a:lnTo>
                  <a:lnTo>
                    <a:pt x="442" y="48"/>
                  </a:lnTo>
                  <a:lnTo>
                    <a:pt x="460" y="60"/>
                  </a:lnTo>
                  <a:lnTo>
                    <a:pt x="478" y="72"/>
                  </a:lnTo>
                  <a:lnTo>
                    <a:pt x="502" y="84"/>
                  </a:lnTo>
                  <a:lnTo>
                    <a:pt x="532" y="96"/>
                  </a:lnTo>
                  <a:lnTo>
                    <a:pt x="568" y="108"/>
                  </a:lnTo>
                  <a:lnTo>
                    <a:pt x="610" y="120"/>
                  </a:lnTo>
                  <a:lnTo>
                    <a:pt x="652" y="132"/>
                  </a:lnTo>
                  <a:lnTo>
                    <a:pt x="706" y="144"/>
                  </a:lnTo>
                  <a:lnTo>
                    <a:pt x="759" y="150"/>
                  </a:lnTo>
                  <a:lnTo>
                    <a:pt x="819" y="156"/>
                  </a:lnTo>
                  <a:lnTo>
                    <a:pt x="879" y="156"/>
                  </a:lnTo>
                  <a:lnTo>
                    <a:pt x="945" y="150"/>
                  </a:lnTo>
                  <a:lnTo>
                    <a:pt x="1016" y="138"/>
                  </a:lnTo>
                  <a:lnTo>
                    <a:pt x="1058" y="132"/>
                  </a:lnTo>
                  <a:lnTo>
                    <a:pt x="1100" y="120"/>
                  </a:lnTo>
                  <a:lnTo>
                    <a:pt x="1142" y="108"/>
                  </a:lnTo>
                  <a:lnTo>
                    <a:pt x="1178" y="96"/>
                  </a:lnTo>
                  <a:lnTo>
                    <a:pt x="1220" y="84"/>
                  </a:lnTo>
                  <a:lnTo>
                    <a:pt x="1262" y="66"/>
                  </a:lnTo>
                  <a:lnTo>
                    <a:pt x="1309" y="48"/>
                  </a:lnTo>
                  <a:lnTo>
                    <a:pt x="1333" y="42"/>
                  </a:lnTo>
                  <a:lnTo>
                    <a:pt x="1345" y="36"/>
                  </a:lnTo>
                  <a:lnTo>
                    <a:pt x="1357" y="36"/>
                  </a:lnTo>
                  <a:lnTo>
                    <a:pt x="1375" y="36"/>
                  </a:lnTo>
                  <a:lnTo>
                    <a:pt x="1387" y="36"/>
                  </a:lnTo>
                  <a:lnTo>
                    <a:pt x="1399" y="36"/>
                  </a:lnTo>
                  <a:lnTo>
                    <a:pt x="1411" y="42"/>
                  </a:lnTo>
                  <a:lnTo>
                    <a:pt x="1429" y="42"/>
                  </a:lnTo>
                  <a:lnTo>
                    <a:pt x="1441" y="48"/>
                  </a:lnTo>
                  <a:lnTo>
                    <a:pt x="1459" y="60"/>
                  </a:lnTo>
                  <a:lnTo>
                    <a:pt x="1477" y="66"/>
                  </a:lnTo>
                  <a:lnTo>
                    <a:pt x="1483" y="72"/>
                  </a:lnTo>
                  <a:lnTo>
                    <a:pt x="1495" y="78"/>
                  </a:lnTo>
                  <a:lnTo>
                    <a:pt x="1507" y="84"/>
                  </a:lnTo>
                  <a:lnTo>
                    <a:pt x="1525" y="84"/>
                  </a:lnTo>
                  <a:lnTo>
                    <a:pt x="1561" y="90"/>
                  </a:lnTo>
                  <a:lnTo>
                    <a:pt x="1602" y="96"/>
                  </a:lnTo>
                  <a:lnTo>
                    <a:pt x="1644" y="102"/>
                  </a:lnTo>
                  <a:lnTo>
                    <a:pt x="1692" y="102"/>
                  </a:lnTo>
                  <a:lnTo>
                    <a:pt x="1794" y="102"/>
                  </a:lnTo>
                  <a:lnTo>
                    <a:pt x="1895" y="102"/>
                  </a:lnTo>
                  <a:lnTo>
                    <a:pt x="1938" y="102"/>
                  </a:lnTo>
                  <a:lnTo>
                    <a:pt x="1971" y="96"/>
                  </a:lnTo>
                  <a:lnTo>
                    <a:pt x="2019" y="77"/>
                  </a:lnTo>
                  <a:lnTo>
                    <a:pt x="2063" y="57"/>
                  </a:lnTo>
                  <a:lnTo>
                    <a:pt x="2111" y="38"/>
                  </a:lnTo>
                  <a:lnTo>
                    <a:pt x="2145" y="18"/>
                  </a:lnTo>
                  <a:lnTo>
                    <a:pt x="2172" y="9"/>
                  </a:lnTo>
                  <a:lnTo>
                    <a:pt x="2202" y="0"/>
                  </a:lnTo>
                  <a:lnTo>
                    <a:pt x="2235" y="3"/>
                  </a:lnTo>
                  <a:lnTo>
                    <a:pt x="2250" y="24"/>
                  </a:lnTo>
                  <a:lnTo>
                    <a:pt x="2262" y="51"/>
                  </a:lnTo>
                  <a:lnTo>
                    <a:pt x="2290" y="72"/>
                  </a:lnTo>
                  <a:lnTo>
                    <a:pt x="2296" y="78"/>
                  </a:lnTo>
                  <a:lnTo>
                    <a:pt x="2308" y="84"/>
                  </a:lnTo>
                  <a:lnTo>
                    <a:pt x="2326" y="90"/>
                  </a:lnTo>
                  <a:lnTo>
                    <a:pt x="2350" y="102"/>
                  </a:lnTo>
                  <a:lnTo>
                    <a:pt x="2380" y="108"/>
                  </a:lnTo>
                  <a:lnTo>
                    <a:pt x="2416" y="114"/>
                  </a:lnTo>
                  <a:lnTo>
                    <a:pt x="2446" y="108"/>
                  </a:lnTo>
                  <a:lnTo>
                    <a:pt x="2481" y="108"/>
                  </a:lnTo>
                  <a:lnTo>
                    <a:pt x="2511" y="102"/>
                  </a:lnTo>
                  <a:lnTo>
                    <a:pt x="2541" y="96"/>
                  </a:lnTo>
                  <a:lnTo>
                    <a:pt x="2559" y="96"/>
                  </a:lnTo>
                  <a:lnTo>
                    <a:pt x="2595" y="84"/>
                  </a:lnTo>
                  <a:lnTo>
                    <a:pt x="2619" y="72"/>
                  </a:lnTo>
                  <a:lnTo>
                    <a:pt x="2643" y="54"/>
                  </a:lnTo>
                  <a:lnTo>
                    <a:pt x="2661" y="42"/>
                  </a:lnTo>
                  <a:lnTo>
                    <a:pt x="2673" y="24"/>
                  </a:lnTo>
                  <a:lnTo>
                    <a:pt x="2697" y="18"/>
                  </a:lnTo>
                  <a:lnTo>
                    <a:pt x="2715" y="24"/>
                  </a:lnTo>
                  <a:lnTo>
                    <a:pt x="2715" y="48"/>
                  </a:lnTo>
                  <a:lnTo>
                    <a:pt x="2709" y="78"/>
                  </a:lnTo>
                  <a:lnTo>
                    <a:pt x="2709" y="108"/>
                  </a:lnTo>
                  <a:lnTo>
                    <a:pt x="2727" y="114"/>
                  </a:lnTo>
                  <a:lnTo>
                    <a:pt x="2744" y="120"/>
                  </a:lnTo>
                  <a:lnTo>
                    <a:pt x="2768" y="126"/>
                  </a:lnTo>
                  <a:lnTo>
                    <a:pt x="2792" y="132"/>
                  </a:lnTo>
                  <a:lnTo>
                    <a:pt x="2816" y="132"/>
                  </a:lnTo>
                  <a:lnTo>
                    <a:pt x="2846" y="132"/>
                  </a:lnTo>
                  <a:lnTo>
                    <a:pt x="2870" y="132"/>
                  </a:lnTo>
                  <a:lnTo>
                    <a:pt x="2906" y="132"/>
                  </a:lnTo>
                  <a:lnTo>
                    <a:pt x="2972" y="126"/>
                  </a:lnTo>
                  <a:lnTo>
                    <a:pt x="3049" y="114"/>
                  </a:lnTo>
                  <a:lnTo>
                    <a:pt x="3127" y="102"/>
                  </a:lnTo>
                  <a:lnTo>
                    <a:pt x="3205" y="90"/>
                  </a:lnTo>
                  <a:lnTo>
                    <a:pt x="3336" y="78"/>
                  </a:lnTo>
                  <a:lnTo>
                    <a:pt x="3426" y="72"/>
                  </a:lnTo>
                  <a:lnTo>
                    <a:pt x="3456" y="66"/>
                  </a:lnTo>
                  <a:lnTo>
                    <a:pt x="3462" y="66"/>
                  </a:lnTo>
                  <a:lnTo>
                    <a:pt x="3474" y="60"/>
                  </a:lnTo>
                  <a:lnTo>
                    <a:pt x="3486" y="48"/>
                  </a:lnTo>
                  <a:lnTo>
                    <a:pt x="3498" y="48"/>
                  </a:lnTo>
                  <a:lnTo>
                    <a:pt x="3510" y="42"/>
                  </a:lnTo>
                  <a:lnTo>
                    <a:pt x="3522" y="42"/>
                  </a:lnTo>
                  <a:lnTo>
                    <a:pt x="3534" y="36"/>
                  </a:lnTo>
                  <a:lnTo>
                    <a:pt x="3546" y="36"/>
                  </a:lnTo>
                  <a:lnTo>
                    <a:pt x="3564" y="36"/>
                  </a:lnTo>
                  <a:lnTo>
                    <a:pt x="3582" y="42"/>
                  </a:lnTo>
                  <a:lnTo>
                    <a:pt x="3600" y="42"/>
                  </a:lnTo>
                  <a:lnTo>
                    <a:pt x="3617" y="54"/>
                  </a:lnTo>
                  <a:lnTo>
                    <a:pt x="3635" y="60"/>
                  </a:lnTo>
                  <a:lnTo>
                    <a:pt x="3647" y="66"/>
                  </a:lnTo>
                  <a:lnTo>
                    <a:pt x="3659" y="72"/>
                  </a:lnTo>
                  <a:lnTo>
                    <a:pt x="3689" y="78"/>
                  </a:lnTo>
                  <a:lnTo>
                    <a:pt x="3731" y="90"/>
                  </a:lnTo>
                  <a:lnTo>
                    <a:pt x="3767" y="96"/>
                  </a:lnTo>
                  <a:lnTo>
                    <a:pt x="3815" y="102"/>
                  </a:lnTo>
                  <a:lnTo>
                    <a:pt x="3863" y="102"/>
                  </a:lnTo>
                  <a:lnTo>
                    <a:pt x="3916" y="102"/>
                  </a:lnTo>
                  <a:lnTo>
                    <a:pt x="3970" y="102"/>
                  </a:lnTo>
                  <a:lnTo>
                    <a:pt x="4024" y="102"/>
                  </a:lnTo>
                  <a:lnTo>
                    <a:pt x="4078" y="102"/>
                  </a:lnTo>
                  <a:lnTo>
                    <a:pt x="4132" y="96"/>
                  </a:lnTo>
                  <a:lnTo>
                    <a:pt x="4186" y="90"/>
                  </a:lnTo>
                  <a:lnTo>
                    <a:pt x="4239" y="78"/>
                  </a:lnTo>
                  <a:lnTo>
                    <a:pt x="4287" y="72"/>
                  </a:lnTo>
                  <a:lnTo>
                    <a:pt x="4341" y="54"/>
                  </a:lnTo>
                  <a:lnTo>
                    <a:pt x="4383" y="42"/>
                  </a:lnTo>
                  <a:lnTo>
                    <a:pt x="4419" y="30"/>
                  </a:lnTo>
                  <a:lnTo>
                    <a:pt x="4449" y="18"/>
                  </a:lnTo>
                  <a:lnTo>
                    <a:pt x="4478" y="12"/>
                  </a:lnTo>
                  <a:lnTo>
                    <a:pt x="4502" y="6"/>
                  </a:lnTo>
                  <a:lnTo>
                    <a:pt x="4526" y="0"/>
                  </a:lnTo>
                  <a:lnTo>
                    <a:pt x="4544" y="0"/>
                  </a:lnTo>
                  <a:lnTo>
                    <a:pt x="4562" y="0"/>
                  </a:lnTo>
                  <a:lnTo>
                    <a:pt x="4574" y="6"/>
                  </a:lnTo>
                  <a:lnTo>
                    <a:pt x="4586" y="12"/>
                  </a:lnTo>
                  <a:lnTo>
                    <a:pt x="4598" y="18"/>
                  </a:lnTo>
                  <a:lnTo>
                    <a:pt x="4604" y="24"/>
                  </a:lnTo>
                  <a:lnTo>
                    <a:pt x="4610" y="30"/>
                  </a:lnTo>
                  <a:lnTo>
                    <a:pt x="4616" y="36"/>
                  </a:lnTo>
                  <a:lnTo>
                    <a:pt x="4622" y="48"/>
                  </a:lnTo>
                  <a:lnTo>
                    <a:pt x="4628" y="60"/>
                  </a:lnTo>
                  <a:lnTo>
                    <a:pt x="4634" y="66"/>
                  </a:lnTo>
                  <a:lnTo>
                    <a:pt x="4640" y="78"/>
                  </a:lnTo>
                  <a:lnTo>
                    <a:pt x="4652" y="84"/>
                  </a:lnTo>
                  <a:lnTo>
                    <a:pt x="4670" y="90"/>
                  </a:lnTo>
                  <a:lnTo>
                    <a:pt x="4682" y="96"/>
                  </a:lnTo>
                  <a:lnTo>
                    <a:pt x="4706" y="102"/>
                  </a:lnTo>
                  <a:lnTo>
                    <a:pt x="4724" y="108"/>
                  </a:lnTo>
                  <a:lnTo>
                    <a:pt x="4748" y="114"/>
                  </a:lnTo>
                  <a:lnTo>
                    <a:pt x="4771" y="114"/>
                  </a:lnTo>
                  <a:lnTo>
                    <a:pt x="4801" y="114"/>
                  </a:lnTo>
                  <a:lnTo>
                    <a:pt x="4831" y="108"/>
                  </a:lnTo>
                  <a:lnTo>
                    <a:pt x="4861" y="102"/>
                  </a:lnTo>
                  <a:lnTo>
                    <a:pt x="4891" y="96"/>
                  </a:lnTo>
                  <a:lnTo>
                    <a:pt x="4927" y="84"/>
                  </a:lnTo>
                  <a:lnTo>
                    <a:pt x="4957" y="66"/>
                  </a:lnTo>
                  <a:lnTo>
                    <a:pt x="4993" y="48"/>
                  </a:lnTo>
                  <a:lnTo>
                    <a:pt x="5017" y="36"/>
                  </a:lnTo>
                  <a:lnTo>
                    <a:pt x="5029" y="30"/>
                  </a:lnTo>
                  <a:lnTo>
                    <a:pt x="5061" y="24"/>
                  </a:lnTo>
                  <a:lnTo>
                    <a:pt x="5091" y="17"/>
                  </a:lnTo>
                  <a:lnTo>
                    <a:pt x="5118" y="14"/>
                  </a:lnTo>
                  <a:lnTo>
                    <a:pt x="5145" y="9"/>
                  </a:lnTo>
                  <a:lnTo>
                    <a:pt x="5175" y="9"/>
                  </a:lnTo>
                  <a:lnTo>
                    <a:pt x="5199" y="8"/>
                  </a:lnTo>
                  <a:lnTo>
                    <a:pt x="5219" y="9"/>
                  </a:lnTo>
                  <a:lnTo>
                    <a:pt x="5238" y="9"/>
                  </a:lnTo>
                  <a:lnTo>
                    <a:pt x="5258" y="11"/>
                  </a:lnTo>
                  <a:lnTo>
                    <a:pt x="5280" y="9"/>
                  </a:lnTo>
                  <a:lnTo>
                    <a:pt x="5304" y="11"/>
                  </a:lnTo>
                  <a:lnTo>
                    <a:pt x="5327" y="8"/>
                  </a:lnTo>
                  <a:lnTo>
                    <a:pt x="5351" y="8"/>
                  </a:lnTo>
                  <a:lnTo>
                    <a:pt x="5390" y="9"/>
                  </a:lnTo>
                  <a:lnTo>
                    <a:pt x="5435" y="24"/>
                  </a:lnTo>
                  <a:lnTo>
                    <a:pt x="5447" y="30"/>
                  </a:lnTo>
                  <a:lnTo>
                    <a:pt x="5453" y="36"/>
                  </a:lnTo>
                  <a:lnTo>
                    <a:pt x="5453" y="42"/>
                  </a:lnTo>
                  <a:lnTo>
                    <a:pt x="5459" y="48"/>
                  </a:lnTo>
                  <a:lnTo>
                    <a:pt x="5459" y="54"/>
                  </a:lnTo>
                  <a:lnTo>
                    <a:pt x="5459" y="60"/>
                  </a:lnTo>
                  <a:lnTo>
                    <a:pt x="5459" y="66"/>
                  </a:lnTo>
                  <a:lnTo>
                    <a:pt x="5465" y="66"/>
                  </a:lnTo>
                  <a:lnTo>
                    <a:pt x="5465" y="72"/>
                  </a:lnTo>
                  <a:lnTo>
                    <a:pt x="5477" y="72"/>
                  </a:lnTo>
                  <a:lnTo>
                    <a:pt x="5489" y="78"/>
                  </a:lnTo>
                  <a:lnTo>
                    <a:pt x="5501" y="84"/>
                  </a:lnTo>
                  <a:lnTo>
                    <a:pt x="5519" y="84"/>
                  </a:lnTo>
                  <a:lnTo>
                    <a:pt x="5555" y="90"/>
                  </a:lnTo>
                  <a:lnTo>
                    <a:pt x="5603" y="90"/>
                  </a:lnTo>
                  <a:lnTo>
                    <a:pt x="5656" y="90"/>
                  </a:lnTo>
                  <a:lnTo>
                    <a:pt x="5710" y="84"/>
                  </a:lnTo>
                  <a:lnTo>
                    <a:pt x="5740" y="78"/>
                  </a:lnTo>
                  <a:lnTo>
                    <a:pt x="5770" y="72"/>
                  </a:lnTo>
                  <a:lnTo>
                    <a:pt x="5770" y="90"/>
                  </a:lnTo>
                  <a:lnTo>
                    <a:pt x="5770" y="90"/>
                  </a:lnTo>
                  <a:lnTo>
                    <a:pt x="5740" y="96"/>
                  </a:lnTo>
                  <a:lnTo>
                    <a:pt x="5710" y="102"/>
                  </a:lnTo>
                  <a:lnTo>
                    <a:pt x="5656" y="108"/>
                  </a:lnTo>
                  <a:lnTo>
                    <a:pt x="5603" y="108"/>
                  </a:lnTo>
                  <a:lnTo>
                    <a:pt x="5555" y="108"/>
                  </a:lnTo>
                  <a:lnTo>
                    <a:pt x="5519" y="102"/>
                  </a:lnTo>
                  <a:lnTo>
                    <a:pt x="5501" y="102"/>
                  </a:lnTo>
                  <a:lnTo>
                    <a:pt x="5489" y="96"/>
                  </a:lnTo>
                  <a:lnTo>
                    <a:pt x="5477" y="90"/>
                  </a:lnTo>
                  <a:lnTo>
                    <a:pt x="5465" y="90"/>
                  </a:lnTo>
                  <a:lnTo>
                    <a:pt x="5465" y="84"/>
                  </a:lnTo>
                  <a:lnTo>
                    <a:pt x="5459" y="84"/>
                  </a:lnTo>
                  <a:lnTo>
                    <a:pt x="5459" y="78"/>
                  </a:lnTo>
                  <a:lnTo>
                    <a:pt x="5459" y="72"/>
                  </a:lnTo>
                  <a:lnTo>
                    <a:pt x="5459" y="66"/>
                  </a:lnTo>
                  <a:lnTo>
                    <a:pt x="5453" y="60"/>
                  </a:lnTo>
                  <a:lnTo>
                    <a:pt x="5453" y="54"/>
                  </a:lnTo>
                  <a:lnTo>
                    <a:pt x="5447" y="48"/>
                  </a:lnTo>
                  <a:lnTo>
                    <a:pt x="5435" y="42"/>
                  </a:lnTo>
                  <a:lnTo>
                    <a:pt x="5429" y="36"/>
                  </a:lnTo>
                  <a:lnTo>
                    <a:pt x="5423" y="36"/>
                  </a:lnTo>
                  <a:lnTo>
                    <a:pt x="5405" y="30"/>
                  </a:lnTo>
                  <a:lnTo>
                    <a:pt x="5393" y="30"/>
                  </a:lnTo>
                  <a:lnTo>
                    <a:pt x="5370" y="23"/>
                  </a:lnTo>
                  <a:lnTo>
                    <a:pt x="5346" y="24"/>
                  </a:lnTo>
                  <a:lnTo>
                    <a:pt x="5325" y="27"/>
                  </a:lnTo>
                  <a:lnTo>
                    <a:pt x="5298" y="29"/>
                  </a:lnTo>
                  <a:lnTo>
                    <a:pt x="5270" y="29"/>
                  </a:lnTo>
                  <a:lnTo>
                    <a:pt x="5247" y="26"/>
                  </a:lnTo>
                  <a:lnTo>
                    <a:pt x="5219" y="24"/>
                  </a:lnTo>
                  <a:lnTo>
                    <a:pt x="5199" y="21"/>
                  </a:lnTo>
                  <a:lnTo>
                    <a:pt x="5174" y="24"/>
                  </a:lnTo>
                </a:path>
              </a:pathLst>
            </a:custGeom>
            <a:gradFill rotWithShape="0">
              <a:gsLst>
                <a:gs pos="0">
                  <a:schemeClr val="accent2"/>
                </a:gs>
                <a:gs pos="50000">
                  <a:schemeClr val="accent2">
                    <a:gamma/>
                    <a:tint val="96863"/>
                    <a:invGamma/>
                  </a:schemeClr>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grpSp>
      <p:sp>
        <p:nvSpPr>
          <p:cNvPr id="145432" name="Rectangle 24"/>
          <p:cNvSpPr>
            <a:spLocks noGrp="1" noChangeArrowheads="1"/>
          </p:cNvSpPr>
          <p:nvPr>
            <p:ph type="ctrTitle" sz="quarter"/>
          </p:nvPr>
        </p:nvSpPr>
        <p:spPr>
          <a:xfrm>
            <a:off x="685800" y="1600200"/>
            <a:ext cx="7772400" cy="1828800"/>
          </a:xfrm>
        </p:spPr>
        <p:txBody>
          <a:bodyPr/>
          <a:lstStyle>
            <a:lvl1pPr>
              <a:defRPr/>
            </a:lvl1pPr>
          </a:lstStyle>
          <a:p>
            <a:r>
              <a:rPr lang="en-GB"/>
              <a:t>Haga clic para cambiar el estilo de título	</a:t>
            </a:r>
          </a:p>
        </p:txBody>
      </p:sp>
      <p:sp>
        <p:nvSpPr>
          <p:cNvPr id="145433" name="Rectangle 25"/>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GB"/>
              <a:t>Haga clic para modificar el estilo de subtítulo del patrón</a:t>
            </a:r>
          </a:p>
        </p:txBody>
      </p:sp>
      <p:sp>
        <p:nvSpPr>
          <p:cNvPr id="26" name="Rectangle 26"/>
          <p:cNvSpPr>
            <a:spLocks noGrp="1" noChangeArrowheads="1"/>
          </p:cNvSpPr>
          <p:nvPr>
            <p:ph type="dt" sz="quarter" idx="10"/>
          </p:nvPr>
        </p:nvSpPr>
        <p:spPr>
          <a:xfrm>
            <a:off x="457200" y="6243638"/>
            <a:ext cx="2133600" cy="457200"/>
          </a:xfrm>
        </p:spPr>
        <p:txBody>
          <a:bodyPr/>
          <a:lstStyle>
            <a:lvl1pPr>
              <a:defRPr/>
            </a:lvl1pPr>
          </a:lstStyle>
          <a:p>
            <a:pPr>
              <a:defRPr/>
            </a:pPr>
            <a:endParaRPr lang="en-GB">
              <a:solidFill>
                <a:srgbClr val="FFFFFF"/>
              </a:solidFill>
            </a:endParaRPr>
          </a:p>
        </p:txBody>
      </p:sp>
      <p:sp>
        <p:nvSpPr>
          <p:cNvPr id="27" name="Rectangle 27"/>
          <p:cNvSpPr>
            <a:spLocks noGrp="1" noChangeArrowheads="1"/>
          </p:cNvSpPr>
          <p:nvPr>
            <p:ph type="ftr" sz="quarter" idx="11"/>
          </p:nvPr>
        </p:nvSpPr>
        <p:spPr/>
        <p:txBody>
          <a:bodyPr/>
          <a:lstStyle>
            <a:lvl1pPr>
              <a:defRPr/>
            </a:lvl1pPr>
          </a:lstStyle>
          <a:p>
            <a:pPr>
              <a:defRPr/>
            </a:pPr>
            <a:endParaRPr lang="en-GB">
              <a:solidFill>
                <a:srgbClr val="FFFFFF"/>
              </a:solidFill>
            </a:endParaRPr>
          </a:p>
        </p:txBody>
      </p:sp>
      <p:sp>
        <p:nvSpPr>
          <p:cNvPr id="28" name="Rectangle 28"/>
          <p:cNvSpPr>
            <a:spLocks noGrp="1" noChangeArrowheads="1"/>
          </p:cNvSpPr>
          <p:nvPr>
            <p:ph type="sldNum" sz="quarter" idx="12"/>
          </p:nvPr>
        </p:nvSpPr>
        <p:spPr/>
        <p:txBody>
          <a:bodyPr/>
          <a:lstStyle>
            <a:lvl1pPr>
              <a:defRPr/>
            </a:lvl1pPr>
          </a:lstStyle>
          <a:p>
            <a:pPr>
              <a:defRPr/>
            </a:pPr>
            <a:fld id="{3F2F5908-6457-4F74-B24A-3B5D55F4314C}" type="slidenum">
              <a:rPr lang="en-GB">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311200535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26"/>
          <p:cNvSpPr>
            <a:spLocks noGrp="1" noChangeArrowheads="1"/>
          </p:cNvSpPr>
          <p:nvPr>
            <p:ph type="ftr" sz="quarter" idx="10"/>
          </p:nvPr>
        </p:nvSpPr>
        <p:spPr>
          <a:ln/>
        </p:spPr>
        <p:txBody>
          <a:bodyPr/>
          <a:lstStyle>
            <a:lvl1pPr>
              <a:defRPr/>
            </a:lvl1pPr>
          </a:lstStyle>
          <a:p>
            <a:pPr>
              <a:defRPr/>
            </a:pPr>
            <a:endParaRPr lang="en-GB">
              <a:solidFill>
                <a:srgbClr val="FFFFFF"/>
              </a:solidFill>
            </a:endParaRPr>
          </a:p>
        </p:txBody>
      </p:sp>
      <p:sp>
        <p:nvSpPr>
          <p:cNvPr id="5" name="Rectangle 27"/>
          <p:cNvSpPr>
            <a:spLocks noGrp="1" noChangeArrowheads="1"/>
          </p:cNvSpPr>
          <p:nvPr>
            <p:ph type="sldNum" sz="quarter" idx="11"/>
          </p:nvPr>
        </p:nvSpPr>
        <p:spPr>
          <a:ln/>
        </p:spPr>
        <p:txBody>
          <a:bodyPr/>
          <a:lstStyle>
            <a:lvl1pPr>
              <a:defRPr/>
            </a:lvl1pPr>
          </a:lstStyle>
          <a:p>
            <a:pPr>
              <a:defRPr/>
            </a:pPr>
            <a:fld id="{8107B467-B518-47BA-BC28-B34A25531792}" type="slidenum">
              <a:rPr lang="en-GB">
                <a:solidFill>
                  <a:srgbClr val="FFFFFF"/>
                </a:solidFill>
              </a:rPr>
              <a:pPr>
                <a:defRPr/>
              </a:pPr>
              <a:t>‹Nº›</a:t>
            </a:fld>
            <a:endParaRPr lang="en-GB">
              <a:solidFill>
                <a:srgbClr val="FFFFFF"/>
              </a:solidFill>
            </a:endParaRPr>
          </a:p>
        </p:txBody>
      </p:sp>
      <p:sp>
        <p:nvSpPr>
          <p:cNvPr id="6" name="Rectangle 28"/>
          <p:cNvSpPr>
            <a:spLocks noGrp="1" noChangeArrowheads="1"/>
          </p:cNvSpPr>
          <p:nvPr>
            <p:ph type="dt" sz="half"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198843157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7813"/>
            <a:ext cx="2057400" cy="5853112"/>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7813"/>
            <a:ext cx="6019800" cy="585311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26"/>
          <p:cNvSpPr>
            <a:spLocks noGrp="1" noChangeArrowheads="1"/>
          </p:cNvSpPr>
          <p:nvPr>
            <p:ph type="ftr" sz="quarter" idx="10"/>
          </p:nvPr>
        </p:nvSpPr>
        <p:spPr>
          <a:ln/>
        </p:spPr>
        <p:txBody>
          <a:bodyPr/>
          <a:lstStyle>
            <a:lvl1pPr>
              <a:defRPr/>
            </a:lvl1pPr>
          </a:lstStyle>
          <a:p>
            <a:pPr>
              <a:defRPr/>
            </a:pPr>
            <a:endParaRPr lang="en-GB">
              <a:solidFill>
                <a:srgbClr val="FFFFFF"/>
              </a:solidFill>
            </a:endParaRPr>
          </a:p>
        </p:txBody>
      </p:sp>
      <p:sp>
        <p:nvSpPr>
          <p:cNvPr id="5" name="Rectangle 27"/>
          <p:cNvSpPr>
            <a:spLocks noGrp="1" noChangeArrowheads="1"/>
          </p:cNvSpPr>
          <p:nvPr>
            <p:ph type="sldNum" sz="quarter" idx="11"/>
          </p:nvPr>
        </p:nvSpPr>
        <p:spPr>
          <a:ln/>
        </p:spPr>
        <p:txBody>
          <a:bodyPr/>
          <a:lstStyle>
            <a:lvl1pPr>
              <a:defRPr/>
            </a:lvl1pPr>
          </a:lstStyle>
          <a:p>
            <a:pPr>
              <a:defRPr/>
            </a:pPr>
            <a:fld id="{D97B5E01-F0A4-4090-B739-0631EE4C1EA3}" type="slidenum">
              <a:rPr lang="en-GB">
                <a:solidFill>
                  <a:srgbClr val="FFFFFF"/>
                </a:solidFill>
              </a:rPr>
              <a:pPr>
                <a:defRPr/>
              </a:pPr>
              <a:t>‹Nº›</a:t>
            </a:fld>
            <a:endParaRPr lang="en-GB">
              <a:solidFill>
                <a:srgbClr val="FFFFFF"/>
              </a:solidFill>
            </a:endParaRPr>
          </a:p>
        </p:txBody>
      </p:sp>
      <p:sp>
        <p:nvSpPr>
          <p:cNvPr id="6" name="Rectangle 28"/>
          <p:cNvSpPr>
            <a:spLocks noGrp="1" noChangeArrowheads="1"/>
          </p:cNvSpPr>
          <p:nvPr>
            <p:ph type="dt" sz="half"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247491295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2413"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10" name="Freeform 6"/>
              <p:cNvSpPr>
                <a:spLocks/>
              </p:cNvSpPr>
              <p:nvPr/>
            </p:nvSpPr>
            <p:spPr bwMode="hidden">
              <a:xfrm>
                <a:off x="2897" y="3346"/>
                <a:ext cx="2852"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11" name="Freeform 7"/>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7" name="Freeform 10"/>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grpSp>
      <p:sp>
        <p:nvSpPr>
          <p:cNvPr id="112651" name="Rectangle 11"/>
          <p:cNvSpPr>
            <a:spLocks noGrp="1" noChangeArrowheads="1"/>
          </p:cNvSpPr>
          <p:nvPr>
            <p:ph type="ctrTitle" sz="quarter"/>
          </p:nvPr>
        </p:nvSpPr>
        <p:spPr>
          <a:xfrm>
            <a:off x="685800" y="1736725"/>
            <a:ext cx="7772400" cy="1920875"/>
          </a:xfrm>
        </p:spPr>
        <p:txBody>
          <a:bodyPr/>
          <a:lstStyle>
            <a:lvl1pPr>
              <a:defRPr sz="6000"/>
            </a:lvl1pPr>
          </a:lstStyle>
          <a:p>
            <a:r>
              <a:rPr lang="es-ES" smtClean="0"/>
              <a:t>Haga clic para modificar el estilo de título del patrón</a:t>
            </a:r>
            <a:endParaRPr lang="es-ES"/>
          </a:p>
        </p:txBody>
      </p:sp>
      <p:sp>
        <p:nvSpPr>
          <p:cNvPr id="112652"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s-ES" smtClean="0"/>
              <a:t>Haga clic para modificar el estilo de subtítulo del patrón</a:t>
            </a:r>
            <a:endParaRPr lang="es-ES"/>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GB">
              <a:solidFill>
                <a:srgbClr val="FFFFFF"/>
              </a:solidFill>
            </a:endParaRPr>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GB">
              <a:solidFill>
                <a:srgbClr val="FFFFFF"/>
              </a:solidFill>
            </a:endParaRPr>
          </a:p>
        </p:txBody>
      </p:sp>
      <p:sp>
        <p:nvSpPr>
          <p:cNvPr id="15" name="Rectangle 15"/>
          <p:cNvSpPr>
            <a:spLocks noGrp="1" noChangeArrowheads="1"/>
          </p:cNvSpPr>
          <p:nvPr>
            <p:ph type="sldNum" sz="quarter" idx="12"/>
          </p:nvPr>
        </p:nvSpPr>
        <p:spPr>
          <a:xfrm>
            <a:off x="6553200" y="6254750"/>
            <a:ext cx="2133600" cy="476250"/>
          </a:xfrm>
        </p:spPr>
        <p:txBody>
          <a:bodyPr/>
          <a:lstStyle>
            <a:lvl1pPr>
              <a:defRPr smtClean="0"/>
            </a:lvl1pPr>
          </a:lstStyle>
          <a:p>
            <a:pPr>
              <a:defRPr/>
            </a:pPr>
            <a:fld id="{28E8453A-051D-4F58-9DBA-CC6A7BABFEB0}" type="slidenum">
              <a:rPr lang="en-GB">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500067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C952D1ED-2328-474C-A211-1351E69E1B21}" type="slidenum">
              <a:rPr lang="en-GB">
                <a:solidFill>
                  <a:srgbClr val="FFFFFF"/>
                </a:solidFill>
              </a:rPr>
              <a:pPr>
                <a:defRPr/>
              </a:pPr>
              <a:t>‹Nº›</a:t>
            </a:fld>
            <a:endParaRPr lang="en-GB">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643679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64424711-A9FE-40CB-88E3-DE921AEEDFF6}" type="slidenum">
              <a:rPr lang="en-GB">
                <a:solidFill>
                  <a:srgbClr val="FFFFFF"/>
                </a:solidFill>
              </a:rPr>
              <a:pPr>
                <a:defRPr/>
              </a:pPr>
              <a:t>‹Nº›</a:t>
            </a:fld>
            <a:endParaRPr lang="en-GB">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1668609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080F7E4A-0A62-4839-A6EF-315D053E394A}"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689445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8" name="Rectangle 3"/>
          <p:cNvSpPr>
            <a:spLocks noGrp="1" noChangeArrowheads="1"/>
          </p:cNvSpPr>
          <p:nvPr>
            <p:ph type="sldNum" sz="quarter" idx="11"/>
          </p:nvPr>
        </p:nvSpPr>
        <p:spPr>
          <a:ln/>
        </p:spPr>
        <p:txBody>
          <a:bodyPr/>
          <a:lstStyle>
            <a:lvl1pPr>
              <a:defRPr/>
            </a:lvl1pPr>
          </a:lstStyle>
          <a:p>
            <a:pPr>
              <a:defRPr/>
            </a:pPr>
            <a:fld id="{941D144F-9090-44AD-AEF0-7DB80D642793}" type="slidenum">
              <a:rPr lang="en-GB">
                <a:solidFill>
                  <a:srgbClr val="FFFFFF"/>
                </a:solidFill>
              </a:rPr>
              <a:pPr>
                <a:defRPr/>
              </a:pPr>
              <a:t>‹Nº›</a:t>
            </a:fld>
            <a:endParaRPr lang="en-GB">
              <a:solidFill>
                <a:srgbClr val="FFFFFF"/>
              </a:solidFill>
            </a:endParaRPr>
          </a:p>
        </p:txBody>
      </p:sp>
      <p:sp>
        <p:nvSpPr>
          <p:cNvPr id="9"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1230768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4" name="Rectangle 3"/>
          <p:cNvSpPr>
            <a:spLocks noGrp="1" noChangeArrowheads="1"/>
          </p:cNvSpPr>
          <p:nvPr>
            <p:ph type="sldNum" sz="quarter" idx="11"/>
          </p:nvPr>
        </p:nvSpPr>
        <p:spPr>
          <a:ln/>
        </p:spPr>
        <p:txBody>
          <a:bodyPr/>
          <a:lstStyle>
            <a:lvl1pPr>
              <a:defRPr/>
            </a:lvl1pPr>
          </a:lstStyle>
          <a:p>
            <a:pPr>
              <a:defRPr/>
            </a:pPr>
            <a:fld id="{D4211169-DF3D-4858-AE0D-708558BC9B4D}" type="slidenum">
              <a:rPr lang="en-GB">
                <a:solidFill>
                  <a:srgbClr val="FFFFFF"/>
                </a:solidFill>
              </a:rPr>
              <a:pPr>
                <a:defRPr/>
              </a:pPr>
              <a:t>‹Nº›</a:t>
            </a:fld>
            <a:endParaRPr lang="en-GB">
              <a:solidFill>
                <a:srgbClr val="FFFFFF"/>
              </a:solidFill>
            </a:endParaRPr>
          </a:p>
        </p:txBody>
      </p:sp>
      <p:sp>
        <p:nvSpPr>
          <p:cNvPr id="5"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2473853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3" name="Rectangle 3"/>
          <p:cNvSpPr>
            <a:spLocks noGrp="1" noChangeArrowheads="1"/>
          </p:cNvSpPr>
          <p:nvPr>
            <p:ph type="sldNum" sz="quarter" idx="11"/>
          </p:nvPr>
        </p:nvSpPr>
        <p:spPr>
          <a:ln/>
        </p:spPr>
        <p:txBody>
          <a:bodyPr/>
          <a:lstStyle>
            <a:lvl1pPr>
              <a:defRPr/>
            </a:lvl1pPr>
          </a:lstStyle>
          <a:p>
            <a:pPr>
              <a:defRPr/>
            </a:pPr>
            <a:fld id="{4277C048-C529-4E49-A0B2-B3A275B8833E}" type="slidenum">
              <a:rPr lang="en-GB">
                <a:solidFill>
                  <a:srgbClr val="FFFFFF"/>
                </a:solidFill>
              </a:rPr>
              <a:pPr>
                <a:defRPr/>
              </a:pPr>
              <a:t>‹Nº›</a:t>
            </a:fld>
            <a:endParaRPr lang="en-GB">
              <a:solidFill>
                <a:srgbClr val="FFFFFF"/>
              </a:solidFill>
            </a:endParaRPr>
          </a:p>
        </p:txBody>
      </p:sp>
      <p:sp>
        <p:nvSpPr>
          <p:cNvPr id="4"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12807387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F1BF509B-96DC-4FBA-A331-4EC6E0431CFB}"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84349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26"/>
          <p:cNvSpPr>
            <a:spLocks noGrp="1" noChangeArrowheads="1"/>
          </p:cNvSpPr>
          <p:nvPr>
            <p:ph type="ftr" sz="quarter" idx="10"/>
          </p:nvPr>
        </p:nvSpPr>
        <p:spPr>
          <a:ln/>
        </p:spPr>
        <p:txBody>
          <a:bodyPr/>
          <a:lstStyle>
            <a:lvl1pPr>
              <a:defRPr/>
            </a:lvl1pPr>
          </a:lstStyle>
          <a:p>
            <a:pPr>
              <a:defRPr/>
            </a:pPr>
            <a:endParaRPr lang="en-GB">
              <a:solidFill>
                <a:srgbClr val="FFFFFF"/>
              </a:solidFill>
            </a:endParaRPr>
          </a:p>
        </p:txBody>
      </p:sp>
      <p:sp>
        <p:nvSpPr>
          <p:cNvPr id="5" name="Rectangle 27"/>
          <p:cNvSpPr>
            <a:spLocks noGrp="1" noChangeArrowheads="1"/>
          </p:cNvSpPr>
          <p:nvPr>
            <p:ph type="sldNum" sz="quarter" idx="11"/>
          </p:nvPr>
        </p:nvSpPr>
        <p:spPr>
          <a:ln/>
        </p:spPr>
        <p:txBody>
          <a:bodyPr/>
          <a:lstStyle>
            <a:lvl1pPr>
              <a:defRPr/>
            </a:lvl1pPr>
          </a:lstStyle>
          <a:p>
            <a:pPr>
              <a:defRPr/>
            </a:pPr>
            <a:fld id="{78B8F06A-BF1A-42A3-AC04-D1E356304B2D}" type="slidenum">
              <a:rPr lang="en-GB">
                <a:solidFill>
                  <a:srgbClr val="FFFFFF"/>
                </a:solidFill>
              </a:rPr>
              <a:pPr>
                <a:defRPr/>
              </a:pPr>
              <a:t>‹Nº›</a:t>
            </a:fld>
            <a:endParaRPr lang="en-GB">
              <a:solidFill>
                <a:srgbClr val="FFFFFF"/>
              </a:solidFill>
            </a:endParaRPr>
          </a:p>
        </p:txBody>
      </p:sp>
      <p:sp>
        <p:nvSpPr>
          <p:cNvPr id="6" name="Rectangle 28"/>
          <p:cNvSpPr>
            <a:spLocks noGrp="1" noChangeArrowheads="1"/>
          </p:cNvSpPr>
          <p:nvPr>
            <p:ph type="dt" sz="half"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250573482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es-PE"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304E69B0-BC9F-496D-8AEB-8584783CA1CB}"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2370703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0446852A-73BE-4617-9D4E-11781F7C5EC7}" type="slidenum">
              <a:rPr lang="en-GB">
                <a:solidFill>
                  <a:srgbClr val="FFFFFF"/>
                </a:solidFill>
              </a:rPr>
              <a:pPr>
                <a:defRPr/>
              </a:pPr>
              <a:t>‹Nº›</a:t>
            </a:fld>
            <a:endParaRPr lang="en-GB">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367026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B3F68310-E2A5-49FD-8FA8-A54D4090356A}" type="slidenum">
              <a:rPr lang="en-GB">
                <a:solidFill>
                  <a:srgbClr val="FFFFFF"/>
                </a:solidFill>
              </a:rPr>
              <a:pPr>
                <a:defRPr/>
              </a:pPr>
              <a:t>‹Nº›</a:t>
            </a:fld>
            <a:endParaRPr lang="en-GB">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2199974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reserve="1">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PE"/>
          </a:p>
        </p:txBody>
      </p:sp>
      <p:sp>
        <p:nvSpPr>
          <p:cNvPr id="3" name="2 Marcador de texto"/>
          <p:cNvSpPr>
            <a:spLocks noGrp="1"/>
          </p:cNvSpPr>
          <p:nvPr>
            <p:ph type="body" sz="half" idx="1"/>
          </p:nvPr>
        </p:nvSpPr>
        <p:spPr>
          <a:xfrm>
            <a:off x="457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imágenes prediseñadas"/>
          <p:cNvSpPr>
            <a:spLocks noGrp="1"/>
          </p:cNvSpPr>
          <p:nvPr>
            <p:ph type="clipArt" sz="half" idx="2"/>
          </p:nvPr>
        </p:nvSpPr>
        <p:spPr>
          <a:xfrm>
            <a:off x="4648200" y="1600200"/>
            <a:ext cx="4038600" cy="4525963"/>
          </a:xfrm>
        </p:spPr>
        <p:txBody>
          <a:bodyPr/>
          <a:lstStyle/>
          <a:p>
            <a:pPr lvl="0"/>
            <a:r>
              <a:rPr lang="es-ES" noProof="0" smtClean="0"/>
              <a:t>Haga clic en el icono para agregar una imagen prediseñada</a:t>
            </a:r>
            <a:endParaRPr lang="es-PE" noProof="0" smtClean="0"/>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AE3A61D8-6364-4767-98EF-6932E4163AD9}"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2617065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PE"/>
          </a:p>
        </p:txBody>
      </p:sp>
      <p:sp>
        <p:nvSpPr>
          <p:cNvPr id="3" name="2 Marcador de texto"/>
          <p:cNvSpPr>
            <a:spLocks noGrp="1"/>
          </p:cNvSpPr>
          <p:nvPr>
            <p:ph type="body" sz="half" idx="1"/>
          </p:nvPr>
        </p:nvSpPr>
        <p:spPr>
          <a:xfrm>
            <a:off x="457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AD0F241E-A312-417B-A49E-8DEEF3396B0C}"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1673002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reserve="1">
  <p:cSld name="Título y objetos encima del text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8229600" cy="21859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3938588"/>
            <a:ext cx="8229600" cy="218757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B826FF57-CF0C-4B1A-BB91-3CD18808376B}"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13202307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clipArtAndTx" preserve="1">
  <p:cSld name="Título, imágenes prediseñadas y text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PE"/>
          </a:p>
        </p:txBody>
      </p:sp>
      <p:sp>
        <p:nvSpPr>
          <p:cNvPr id="3" name="2 Marcador de imágenes prediseñadas"/>
          <p:cNvSpPr>
            <a:spLocks noGrp="1"/>
          </p:cNvSpPr>
          <p:nvPr>
            <p:ph type="clipArt" sz="half" idx="1"/>
          </p:nvPr>
        </p:nvSpPr>
        <p:spPr>
          <a:xfrm>
            <a:off x="457200" y="1600200"/>
            <a:ext cx="4038600" cy="4525963"/>
          </a:xfrm>
        </p:spPr>
        <p:txBody>
          <a:bodyPr/>
          <a:lstStyle/>
          <a:p>
            <a:pPr lvl="0"/>
            <a:r>
              <a:rPr lang="es-ES" noProof="0" smtClean="0"/>
              <a:t>Haga clic en el icono para agregar una imagen prediseñada</a:t>
            </a:r>
            <a:endParaRPr lang="es-PE" noProof="0" smtClean="0"/>
          </a:p>
        </p:txBody>
      </p:sp>
      <p:sp>
        <p:nvSpPr>
          <p:cNvPr id="4" name="3 Marcador de texto"/>
          <p:cNvSpPr>
            <a:spLocks noGrp="1"/>
          </p:cNvSpPr>
          <p:nvPr>
            <p:ph type="body" sz="half" idx="2"/>
          </p:nvPr>
        </p:nvSpPr>
        <p:spPr>
          <a:xfrm>
            <a:off x="4648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1AE2A27D-9060-470C-BD81-B0F2781AEA95}"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2949333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x" preserve="1">
  <p:cSld name="Título, objetos y text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648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380E571C-423C-4F8E-91B2-716D7B2FAF54}"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9555800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2413"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10" name="Freeform 6"/>
              <p:cNvSpPr>
                <a:spLocks/>
              </p:cNvSpPr>
              <p:nvPr/>
            </p:nvSpPr>
            <p:spPr bwMode="hidden">
              <a:xfrm>
                <a:off x="2897" y="3346"/>
                <a:ext cx="2852"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11" name="Freeform 7"/>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7" name="Freeform 10"/>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grpSp>
      <p:sp>
        <p:nvSpPr>
          <p:cNvPr id="112651" name="Rectangle 11"/>
          <p:cNvSpPr>
            <a:spLocks noGrp="1" noChangeArrowheads="1"/>
          </p:cNvSpPr>
          <p:nvPr>
            <p:ph type="ctrTitle" sz="quarter"/>
          </p:nvPr>
        </p:nvSpPr>
        <p:spPr>
          <a:xfrm>
            <a:off x="685800" y="1736725"/>
            <a:ext cx="7772400" cy="1920875"/>
          </a:xfrm>
        </p:spPr>
        <p:txBody>
          <a:bodyPr/>
          <a:lstStyle>
            <a:lvl1pPr>
              <a:defRPr sz="6000"/>
            </a:lvl1pPr>
          </a:lstStyle>
          <a:p>
            <a:r>
              <a:rPr lang="es-ES" smtClean="0"/>
              <a:t>Haga clic para modificar el estilo de título del patrón</a:t>
            </a:r>
            <a:endParaRPr lang="es-ES"/>
          </a:p>
        </p:txBody>
      </p:sp>
      <p:sp>
        <p:nvSpPr>
          <p:cNvPr id="112652"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s-ES" smtClean="0"/>
              <a:t>Haga clic para modificar el estilo de subtítulo del patrón</a:t>
            </a:r>
            <a:endParaRPr lang="es-ES"/>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GB">
              <a:solidFill>
                <a:srgbClr val="FFFFFF"/>
              </a:solidFill>
            </a:endParaRPr>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GB">
              <a:solidFill>
                <a:srgbClr val="FFFFFF"/>
              </a:solidFill>
            </a:endParaRPr>
          </a:p>
        </p:txBody>
      </p:sp>
      <p:sp>
        <p:nvSpPr>
          <p:cNvPr id="15" name="Rectangle 15"/>
          <p:cNvSpPr>
            <a:spLocks noGrp="1" noChangeArrowheads="1"/>
          </p:cNvSpPr>
          <p:nvPr>
            <p:ph type="sldNum" sz="quarter" idx="12"/>
          </p:nvPr>
        </p:nvSpPr>
        <p:spPr>
          <a:xfrm>
            <a:off x="6553200" y="6254750"/>
            <a:ext cx="2133600" cy="476250"/>
          </a:xfrm>
        </p:spPr>
        <p:txBody>
          <a:bodyPr/>
          <a:lstStyle>
            <a:lvl1pPr>
              <a:defRPr smtClean="0"/>
            </a:lvl1pPr>
          </a:lstStyle>
          <a:p>
            <a:pPr>
              <a:defRPr/>
            </a:pPr>
            <a:fld id="{28E8453A-051D-4F58-9DBA-CC6A7BABFEB0}" type="slidenum">
              <a:rPr lang="en-GB">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11248548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C952D1ED-2328-474C-A211-1351E69E1B21}" type="slidenum">
              <a:rPr lang="en-GB">
                <a:solidFill>
                  <a:srgbClr val="FFFFFF"/>
                </a:solidFill>
              </a:rPr>
              <a:pPr>
                <a:defRPr/>
              </a:pPr>
              <a:t>‹Nº›</a:t>
            </a:fld>
            <a:endParaRPr lang="en-GB">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57848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6"/>
          <p:cNvSpPr>
            <a:spLocks noGrp="1" noChangeArrowheads="1"/>
          </p:cNvSpPr>
          <p:nvPr>
            <p:ph type="ftr" sz="quarter" idx="10"/>
          </p:nvPr>
        </p:nvSpPr>
        <p:spPr>
          <a:ln/>
        </p:spPr>
        <p:txBody>
          <a:bodyPr/>
          <a:lstStyle>
            <a:lvl1pPr>
              <a:defRPr/>
            </a:lvl1pPr>
          </a:lstStyle>
          <a:p>
            <a:pPr>
              <a:defRPr/>
            </a:pPr>
            <a:endParaRPr lang="en-GB">
              <a:solidFill>
                <a:srgbClr val="FFFFFF"/>
              </a:solidFill>
            </a:endParaRPr>
          </a:p>
        </p:txBody>
      </p:sp>
      <p:sp>
        <p:nvSpPr>
          <p:cNvPr id="5" name="Rectangle 27"/>
          <p:cNvSpPr>
            <a:spLocks noGrp="1" noChangeArrowheads="1"/>
          </p:cNvSpPr>
          <p:nvPr>
            <p:ph type="sldNum" sz="quarter" idx="11"/>
          </p:nvPr>
        </p:nvSpPr>
        <p:spPr>
          <a:ln/>
        </p:spPr>
        <p:txBody>
          <a:bodyPr/>
          <a:lstStyle>
            <a:lvl1pPr>
              <a:defRPr/>
            </a:lvl1pPr>
          </a:lstStyle>
          <a:p>
            <a:pPr>
              <a:defRPr/>
            </a:pPr>
            <a:fld id="{6CBDBF1A-FEB4-4224-99EF-D2402B1AE7EA}" type="slidenum">
              <a:rPr lang="en-GB">
                <a:solidFill>
                  <a:srgbClr val="FFFFFF"/>
                </a:solidFill>
              </a:rPr>
              <a:pPr>
                <a:defRPr/>
              </a:pPr>
              <a:t>‹Nº›</a:t>
            </a:fld>
            <a:endParaRPr lang="en-GB">
              <a:solidFill>
                <a:srgbClr val="FFFFFF"/>
              </a:solidFill>
            </a:endParaRPr>
          </a:p>
        </p:txBody>
      </p:sp>
      <p:sp>
        <p:nvSpPr>
          <p:cNvPr id="6" name="Rectangle 28"/>
          <p:cNvSpPr>
            <a:spLocks noGrp="1" noChangeArrowheads="1"/>
          </p:cNvSpPr>
          <p:nvPr>
            <p:ph type="dt" sz="half"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403980329"/>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64424711-A9FE-40CB-88E3-DE921AEEDFF6}" type="slidenum">
              <a:rPr lang="en-GB">
                <a:solidFill>
                  <a:srgbClr val="FFFFFF"/>
                </a:solidFill>
              </a:rPr>
              <a:pPr>
                <a:defRPr/>
              </a:pPr>
              <a:t>‹Nº›</a:t>
            </a:fld>
            <a:endParaRPr lang="en-GB">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90313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080F7E4A-0A62-4839-A6EF-315D053E394A}"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2416847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8" name="Rectangle 3"/>
          <p:cNvSpPr>
            <a:spLocks noGrp="1" noChangeArrowheads="1"/>
          </p:cNvSpPr>
          <p:nvPr>
            <p:ph type="sldNum" sz="quarter" idx="11"/>
          </p:nvPr>
        </p:nvSpPr>
        <p:spPr>
          <a:ln/>
        </p:spPr>
        <p:txBody>
          <a:bodyPr/>
          <a:lstStyle>
            <a:lvl1pPr>
              <a:defRPr/>
            </a:lvl1pPr>
          </a:lstStyle>
          <a:p>
            <a:pPr>
              <a:defRPr/>
            </a:pPr>
            <a:fld id="{941D144F-9090-44AD-AEF0-7DB80D642793}" type="slidenum">
              <a:rPr lang="en-GB">
                <a:solidFill>
                  <a:srgbClr val="FFFFFF"/>
                </a:solidFill>
              </a:rPr>
              <a:pPr>
                <a:defRPr/>
              </a:pPr>
              <a:t>‹Nº›</a:t>
            </a:fld>
            <a:endParaRPr lang="en-GB">
              <a:solidFill>
                <a:srgbClr val="FFFFFF"/>
              </a:solidFill>
            </a:endParaRPr>
          </a:p>
        </p:txBody>
      </p:sp>
      <p:sp>
        <p:nvSpPr>
          <p:cNvPr id="9"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9545797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4" name="Rectangle 3"/>
          <p:cNvSpPr>
            <a:spLocks noGrp="1" noChangeArrowheads="1"/>
          </p:cNvSpPr>
          <p:nvPr>
            <p:ph type="sldNum" sz="quarter" idx="11"/>
          </p:nvPr>
        </p:nvSpPr>
        <p:spPr>
          <a:ln/>
        </p:spPr>
        <p:txBody>
          <a:bodyPr/>
          <a:lstStyle>
            <a:lvl1pPr>
              <a:defRPr/>
            </a:lvl1pPr>
          </a:lstStyle>
          <a:p>
            <a:pPr>
              <a:defRPr/>
            </a:pPr>
            <a:fld id="{D4211169-DF3D-4858-AE0D-708558BC9B4D}" type="slidenum">
              <a:rPr lang="en-GB">
                <a:solidFill>
                  <a:srgbClr val="FFFFFF"/>
                </a:solidFill>
              </a:rPr>
              <a:pPr>
                <a:defRPr/>
              </a:pPr>
              <a:t>‹Nº›</a:t>
            </a:fld>
            <a:endParaRPr lang="en-GB">
              <a:solidFill>
                <a:srgbClr val="FFFFFF"/>
              </a:solidFill>
            </a:endParaRPr>
          </a:p>
        </p:txBody>
      </p:sp>
      <p:sp>
        <p:nvSpPr>
          <p:cNvPr id="5"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2389905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3" name="Rectangle 3"/>
          <p:cNvSpPr>
            <a:spLocks noGrp="1" noChangeArrowheads="1"/>
          </p:cNvSpPr>
          <p:nvPr>
            <p:ph type="sldNum" sz="quarter" idx="11"/>
          </p:nvPr>
        </p:nvSpPr>
        <p:spPr>
          <a:ln/>
        </p:spPr>
        <p:txBody>
          <a:bodyPr/>
          <a:lstStyle>
            <a:lvl1pPr>
              <a:defRPr/>
            </a:lvl1pPr>
          </a:lstStyle>
          <a:p>
            <a:pPr>
              <a:defRPr/>
            </a:pPr>
            <a:fld id="{4277C048-C529-4E49-A0B2-B3A275B8833E}" type="slidenum">
              <a:rPr lang="en-GB">
                <a:solidFill>
                  <a:srgbClr val="FFFFFF"/>
                </a:solidFill>
              </a:rPr>
              <a:pPr>
                <a:defRPr/>
              </a:pPr>
              <a:t>‹Nº›</a:t>
            </a:fld>
            <a:endParaRPr lang="en-GB">
              <a:solidFill>
                <a:srgbClr val="FFFFFF"/>
              </a:solidFill>
            </a:endParaRPr>
          </a:p>
        </p:txBody>
      </p:sp>
      <p:sp>
        <p:nvSpPr>
          <p:cNvPr id="4"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579057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F1BF509B-96DC-4FBA-A331-4EC6E0431CFB}"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0574263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es-PE"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304E69B0-BC9F-496D-8AEB-8584783CA1CB}"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829301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0446852A-73BE-4617-9D4E-11781F7C5EC7}" type="slidenum">
              <a:rPr lang="en-GB">
                <a:solidFill>
                  <a:srgbClr val="FFFFFF"/>
                </a:solidFill>
              </a:rPr>
              <a:pPr>
                <a:defRPr/>
              </a:pPr>
              <a:t>‹Nº›</a:t>
            </a:fld>
            <a:endParaRPr lang="en-GB">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0776413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3"/>
          <p:cNvSpPr>
            <a:spLocks noGrp="1" noChangeArrowheads="1"/>
          </p:cNvSpPr>
          <p:nvPr>
            <p:ph type="sldNum" sz="quarter" idx="11"/>
          </p:nvPr>
        </p:nvSpPr>
        <p:spPr>
          <a:ln/>
        </p:spPr>
        <p:txBody>
          <a:bodyPr/>
          <a:lstStyle>
            <a:lvl1pPr>
              <a:defRPr/>
            </a:lvl1pPr>
          </a:lstStyle>
          <a:p>
            <a:pPr>
              <a:defRPr/>
            </a:pPr>
            <a:fld id="{B3F68310-E2A5-49FD-8FA8-A54D4090356A}" type="slidenum">
              <a:rPr lang="en-GB">
                <a:solidFill>
                  <a:srgbClr val="FFFFFF"/>
                </a:solidFill>
              </a:rPr>
              <a:pPr>
                <a:defRPr/>
              </a:pPr>
              <a:t>‹Nº›</a:t>
            </a:fld>
            <a:endParaRPr lang="en-GB">
              <a:solidFill>
                <a:srgbClr val="FFFFFF"/>
              </a:solidFill>
            </a:endParaRPr>
          </a:p>
        </p:txBody>
      </p:sp>
      <p:sp>
        <p:nvSpPr>
          <p:cNvPr id="6"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12635459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ClipArt" preserve="1">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PE"/>
          </a:p>
        </p:txBody>
      </p:sp>
      <p:sp>
        <p:nvSpPr>
          <p:cNvPr id="3" name="2 Marcador de texto"/>
          <p:cNvSpPr>
            <a:spLocks noGrp="1"/>
          </p:cNvSpPr>
          <p:nvPr>
            <p:ph type="body" sz="half" idx="1"/>
          </p:nvPr>
        </p:nvSpPr>
        <p:spPr>
          <a:xfrm>
            <a:off x="457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imágenes prediseñadas"/>
          <p:cNvSpPr>
            <a:spLocks noGrp="1"/>
          </p:cNvSpPr>
          <p:nvPr>
            <p:ph type="clipArt" sz="half" idx="2"/>
          </p:nvPr>
        </p:nvSpPr>
        <p:spPr>
          <a:xfrm>
            <a:off x="4648200" y="1600200"/>
            <a:ext cx="4038600" cy="4525963"/>
          </a:xfrm>
        </p:spPr>
        <p:txBody>
          <a:bodyPr/>
          <a:lstStyle/>
          <a:p>
            <a:pPr lvl="0"/>
            <a:r>
              <a:rPr lang="es-ES" noProof="0" smtClean="0"/>
              <a:t>Haga clic en el icono para agregar una imagen prediseñada</a:t>
            </a:r>
            <a:endParaRPr lang="es-PE" noProof="0" smtClean="0"/>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AE3A61D8-6364-4767-98EF-6932E4163AD9}"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903849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26"/>
          <p:cNvSpPr>
            <a:spLocks noGrp="1" noChangeArrowheads="1"/>
          </p:cNvSpPr>
          <p:nvPr>
            <p:ph type="ftr" sz="quarter" idx="10"/>
          </p:nvPr>
        </p:nvSpPr>
        <p:spPr>
          <a:ln/>
        </p:spPr>
        <p:txBody>
          <a:bodyPr/>
          <a:lstStyle>
            <a:lvl1pPr>
              <a:defRPr/>
            </a:lvl1pPr>
          </a:lstStyle>
          <a:p>
            <a:pPr>
              <a:defRPr/>
            </a:pPr>
            <a:endParaRPr lang="en-GB">
              <a:solidFill>
                <a:srgbClr val="FFFFFF"/>
              </a:solidFill>
            </a:endParaRPr>
          </a:p>
        </p:txBody>
      </p:sp>
      <p:sp>
        <p:nvSpPr>
          <p:cNvPr id="6" name="Rectangle 27"/>
          <p:cNvSpPr>
            <a:spLocks noGrp="1" noChangeArrowheads="1"/>
          </p:cNvSpPr>
          <p:nvPr>
            <p:ph type="sldNum" sz="quarter" idx="11"/>
          </p:nvPr>
        </p:nvSpPr>
        <p:spPr>
          <a:ln/>
        </p:spPr>
        <p:txBody>
          <a:bodyPr/>
          <a:lstStyle>
            <a:lvl1pPr>
              <a:defRPr/>
            </a:lvl1pPr>
          </a:lstStyle>
          <a:p>
            <a:pPr>
              <a:defRPr/>
            </a:pPr>
            <a:fld id="{C7D30BF2-00A1-4C26-9D9A-C277BFB9A184}" type="slidenum">
              <a:rPr lang="en-GB">
                <a:solidFill>
                  <a:srgbClr val="FFFFFF"/>
                </a:solidFill>
              </a:rPr>
              <a:pPr>
                <a:defRPr/>
              </a:pPr>
              <a:t>‹Nº›</a:t>
            </a:fld>
            <a:endParaRPr lang="en-GB">
              <a:solidFill>
                <a:srgbClr val="FFFFFF"/>
              </a:solidFill>
            </a:endParaRPr>
          </a:p>
        </p:txBody>
      </p:sp>
      <p:sp>
        <p:nvSpPr>
          <p:cNvPr id="7" name="Rectangle 28"/>
          <p:cNvSpPr>
            <a:spLocks noGrp="1" noChangeArrowheads="1"/>
          </p:cNvSpPr>
          <p:nvPr>
            <p:ph type="dt" sz="half"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81056379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PE"/>
          </a:p>
        </p:txBody>
      </p:sp>
      <p:sp>
        <p:nvSpPr>
          <p:cNvPr id="3" name="2 Marcador de texto"/>
          <p:cNvSpPr>
            <a:spLocks noGrp="1"/>
          </p:cNvSpPr>
          <p:nvPr>
            <p:ph type="body" sz="half" idx="1"/>
          </p:nvPr>
        </p:nvSpPr>
        <p:spPr>
          <a:xfrm>
            <a:off x="457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AD0F241E-A312-417B-A49E-8DEEF3396B0C}"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9343717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verTx" preserve="1">
  <p:cSld name="Título y objetos encima del text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8229600" cy="21859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3938588"/>
            <a:ext cx="8229600" cy="218757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B826FF57-CF0C-4B1A-BB91-3CD18808376B}"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9580807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clipArtAndTx" preserve="1">
  <p:cSld name="Título, imágenes prediseñadas y text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PE"/>
          </a:p>
        </p:txBody>
      </p:sp>
      <p:sp>
        <p:nvSpPr>
          <p:cNvPr id="3" name="2 Marcador de imágenes prediseñadas"/>
          <p:cNvSpPr>
            <a:spLocks noGrp="1"/>
          </p:cNvSpPr>
          <p:nvPr>
            <p:ph type="clipArt" sz="half" idx="1"/>
          </p:nvPr>
        </p:nvSpPr>
        <p:spPr>
          <a:xfrm>
            <a:off x="457200" y="1600200"/>
            <a:ext cx="4038600" cy="4525963"/>
          </a:xfrm>
        </p:spPr>
        <p:txBody>
          <a:bodyPr/>
          <a:lstStyle/>
          <a:p>
            <a:pPr lvl="0"/>
            <a:r>
              <a:rPr lang="es-ES" noProof="0" smtClean="0"/>
              <a:t>Haga clic en el icono para agregar una imagen prediseñada</a:t>
            </a:r>
            <a:endParaRPr lang="es-PE" noProof="0" smtClean="0"/>
          </a:p>
        </p:txBody>
      </p:sp>
      <p:sp>
        <p:nvSpPr>
          <p:cNvPr id="4" name="3 Marcador de texto"/>
          <p:cNvSpPr>
            <a:spLocks noGrp="1"/>
          </p:cNvSpPr>
          <p:nvPr>
            <p:ph type="body" sz="half" idx="2"/>
          </p:nvPr>
        </p:nvSpPr>
        <p:spPr>
          <a:xfrm>
            <a:off x="4648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1AE2A27D-9060-470C-BD81-B0F2781AEA95}"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559136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x" preserve="1">
  <p:cSld name="Título, objetos y text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648200" y="1600200"/>
            <a:ext cx="4038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2"/>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3"/>
          <p:cNvSpPr>
            <a:spLocks noGrp="1" noChangeArrowheads="1"/>
          </p:cNvSpPr>
          <p:nvPr>
            <p:ph type="sldNum" sz="quarter" idx="11"/>
          </p:nvPr>
        </p:nvSpPr>
        <p:spPr>
          <a:ln/>
        </p:spPr>
        <p:txBody>
          <a:bodyPr/>
          <a:lstStyle>
            <a:lvl1pPr>
              <a:defRPr/>
            </a:lvl1pPr>
          </a:lstStyle>
          <a:p>
            <a:pPr>
              <a:defRPr/>
            </a:pPr>
            <a:fld id="{380E571C-423C-4F8E-91B2-716D7B2FAF54}" type="slidenum">
              <a:rPr lang="en-GB">
                <a:solidFill>
                  <a:srgbClr val="FFFFFF"/>
                </a:solidFill>
              </a:rPr>
              <a:pPr>
                <a:defRPr/>
              </a:pPr>
              <a:t>‹Nº›</a:t>
            </a:fld>
            <a:endParaRPr lang="en-GB">
              <a:solidFill>
                <a:srgbClr val="FFFFFF"/>
              </a:solidFill>
            </a:endParaRPr>
          </a:p>
        </p:txBody>
      </p:sp>
      <p:sp>
        <p:nvSpPr>
          <p:cNvPr id="7" name="Rectangle 14"/>
          <p:cNvSpPr>
            <a:spLocks noGrp="1" noChangeArrowheads="1"/>
          </p:cNvSpPr>
          <p:nvPr>
            <p:ph type="ftr" sz="quarter"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811633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503238" y="530225"/>
            <a:ext cx="8183562" cy="55070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3" name="24 Marcador de fecha"/>
          <p:cNvSpPr>
            <a:spLocks noGrp="1"/>
          </p:cNvSpPr>
          <p:nvPr>
            <p:ph type="dt" sz="half" idx="10"/>
          </p:nvPr>
        </p:nvSpPr>
        <p:spPr/>
        <p:txBody>
          <a:bodyPr/>
          <a:lstStyle>
            <a:lvl1pPr>
              <a:defRPr/>
            </a:lvl1pPr>
          </a:lstStyle>
          <a:p>
            <a:pPr>
              <a:defRPr/>
            </a:pPr>
            <a:fld id="{6861F03E-7EF8-43F3-A034-AA3C48F3F21E}" type="datetimeFigureOut">
              <a:rPr lang="es-CL"/>
              <a:pPr>
                <a:defRPr/>
              </a:pPr>
              <a:t>28-03-2016</a:t>
            </a:fld>
            <a:endParaRPr lang="es-CL"/>
          </a:p>
        </p:txBody>
      </p:sp>
      <p:sp>
        <p:nvSpPr>
          <p:cNvPr id="4" name="17 Marcador de pie de página"/>
          <p:cNvSpPr>
            <a:spLocks noGrp="1"/>
          </p:cNvSpPr>
          <p:nvPr>
            <p:ph type="ftr" sz="quarter" idx="11"/>
          </p:nvPr>
        </p:nvSpPr>
        <p:spPr/>
        <p:txBody>
          <a:bodyPr/>
          <a:lstStyle>
            <a:lvl1pPr>
              <a:defRPr/>
            </a:lvl1pPr>
          </a:lstStyle>
          <a:p>
            <a:pPr>
              <a:defRPr/>
            </a:pPr>
            <a:endParaRPr lang="es-CL"/>
          </a:p>
        </p:txBody>
      </p:sp>
      <p:sp>
        <p:nvSpPr>
          <p:cNvPr id="5" name="4 Marcador de número de diapositiva"/>
          <p:cNvSpPr>
            <a:spLocks noGrp="1"/>
          </p:cNvSpPr>
          <p:nvPr>
            <p:ph type="sldNum" sz="quarter" idx="12"/>
          </p:nvPr>
        </p:nvSpPr>
        <p:spPr/>
        <p:txBody>
          <a:bodyPr/>
          <a:lstStyle>
            <a:lvl1pPr>
              <a:defRPr/>
            </a:lvl1pPr>
          </a:lstStyle>
          <a:p>
            <a:pPr>
              <a:defRPr/>
            </a:pPr>
            <a:fld id="{9DBF9E55-3C61-4853-A60B-64CCCEF0C34B}" type="slidenum">
              <a:rPr lang="es-CL"/>
              <a:pPr>
                <a:defRPr/>
              </a:pPr>
              <a:t>‹Nº›</a:t>
            </a:fld>
            <a:endParaRPr lang="es-CL"/>
          </a:p>
        </p:txBody>
      </p:sp>
    </p:spTree>
    <p:extLst>
      <p:ext uri="{BB962C8B-B14F-4D97-AF65-F5344CB8AC3E}">
        <p14:creationId xmlns:p14="http://schemas.microsoft.com/office/powerpoint/2010/main" val="4126167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Freeform 2"/>
          <p:cNvSpPr>
            <a:spLocks/>
          </p:cNvSpPr>
          <p:nvPr/>
        </p:nvSpPr>
        <p:spPr bwMode="hidden">
          <a:xfrm>
            <a:off x="-11113" y="1836738"/>
            <a:ext cx="2268538" cy="2709862"/>
          </a:xfrm>
          <a:custGeom>
            <a:avLst/>
            <a:gdLst/>
            <a:ahLst/>
            <a:cxnLst>
              <a:cxn ang="0">
                <a:pos x="808" y="283"/>
              </a:cxn>
              <a:cxn ang="0">
                <a:pos x="673" y="252"/>
              </a:cxn>
              <a:cxn ang="0">
                <a:pos x="654" y="0"/>
              </a:cxn>
              <a:cxn ang="0">
                <a:pos x="488" y="13"/>
              </a:cxn>
              <a:cxn ang="0">
                <a:pos x="476" y="252"/>
              </a:cxn>
              <a:cxn ang="0">
                <a:pos x="365" y="290"/>
              </a:cxn>
              <a:cxn ang="0">
                <a:pos x="206" y="86"/>
              </a:cxn>
              <a:cxn ang="0">
                <a:pos x="95" y="148"/>
              </a:cxn>
              <a:cxn ang="0">
                <a:pos x="200" y="376"/>
              </a:cxn>
              <a:cxn ang="0">
                <a:pos x="126" y="450"/>
              </a:cxn>
              <a:cxn ang="0">
                <a:pos x="0" y="423"/>
              </a:cxn>
              <a:cxn ang="0">
                <a:pos x="0" y="1273"/>
              </a:cxn>
              <a:cxn ang="0">
                <a:pos x="101" y="1226"/>
              </a:cxn>
              <a:cxn ang="0">
                <a:pos x="181" y="1306"/>
              </a:cxn>
              <a:cxn ang="0">
                <a:pos x="70" y="1509"/>
              </a:cxn>
              <a:cxn ang="0">
                <a:pos x="175" y="1596"/>
              </a:cxn>
              <a:cxn ang="0">
                <a:pos x="365" y="1411"/>
              </a:cxn>
              <a:cxn ang="0">
                <a:pos x="476" y="1448"/>
              </a:cxn>
              <a:cxn ang="0">
                <a:pos x="501" y="1700"/>
              </a:cxn>
              <a:cxn ang="0">
                <a:pos x="667" y="1707"/>
              </a:cxn>
              <a:cxn ang="0">
                <a:pos x="685" y="1442"/>
              </a:cxn>
              <a:cxn ang="0">
                <a:pos x="826" y="1405"/>
              </a:cxn>
              <a:cxn ang="0">
                <a:pos x="993" y="1590"/>
              </a:cxn>
              <a:cxn ang="0">
                <a:pos x="1103" y="1522"/>
              </a:cxn>
              <a:cxn ang="0">
                <a:pos x="993" y="1300"/>
              </a:cxn>
              <a:cxn ang="0">
                <a:pos x="1067" y="1207"/>
              </a:cxn>
              <a:cxn ang="0">
                <a:pos x="1288" y="1312"/>
              </a:cxn>
              <a:cxn ang="0">
                <a:pos x="1355" y="1196"/>
              </a:cxn>
              <a:cxn ang="0">
                <a:pos x="1153" y="1047"/>
              </a:cxn>
              <a:cxn ang="0">
                <a:pos x="1177" y="918"/>
              </a:cxn>
              <a:cxn ang="0">
                <a:pos x="1429" y="894"/>
              </a:cxn>
              <a:cxn ang="0">
                <a:pos x="1423" y="764"/>
              </a:cxn>
              <a:cxn ang="0">
                <a:pos x="1171" y="727"/>
              </a:cxn>
              <a:cxn ang="0">
                <a:pos x="1146" y="629"/>
              </a:cxn>
              <a:cxn ang="0">
                <a:pos x="1349" y="487"/>
              </a:cxn>
              <a:cxn ang="0">
                <a:pos x="1282" y="370"/>
              </a:cxn>
              <a:cxn ang="0">
                <a:pos x="1054" y="462"/>
              </a:cxn>
              <a:cxn ang="0">
                <a:pos x="980" y="388"/>
              </a:cxn>
              <a:cxn ang="0">
                <a:pos x="1097" y="173"/>
              </a:cxn>
              <a:cxn ang="0">
                <a:pos x="986" y="105"/>
              </a:cxn>
              <a:cxn ang="0">
                <a:pos x="808" y="283"/>
              </a:cxn>
            </a:cxnLst>
            <a:rect l="0" t="0" r="r" b="b"/>
            <a:pathLst>
              <a:path w="1429" h="1707">
                <a:moveTo>
                  <a:pt x="808" y="283"/>
                </a:moveTo>
                <a:lnTo>
                  <a:pt x="673" y="252"/>
                </a:lnTo>
                <a:lnTo>
                  <a:pt x="654" y="0"/>
                </a:lnTo>
                <a:lnTo>
                  <a:pt x="488" y="13"/>
                </a:lnTo>
                <a:lnTo>
                  <a:pt x="476" y="252"/>
                </a:lnTo>
                <a:lnTo>
                  <a:pt x="365" y="290"/>
                </a:lnTo>
                <a:lnTo>
                  <a:pt x="206" y="86"/>
                </a:lnTo>
                <a:lnTo>
                  <a:pt x="95" y="148"/>
                </a:lnTo>
                <a:lnTo>
                  <a:pt x="200" y="376"/>
                </a:lnTo>
                <a:lnTo>
                  <a:pt x="126" y="450"/>
                </a:lnTo>
                <a:lnTo>
                  <a:pt x="0" y="423"/>
                </a:lnTo>
                <a:lnTo>
                  <a:pt x="0" y="1273"/>
                </a:lnTo>
                <a:lnTo>
                  <a:pt x="101" y="1226"/>
                </a:lnTo>
                <a:lnTo>
                  <a:pt x="181" y="1306"/>
                </a:lnTo>
                <a:lnTo>
                  <a:pt x="70" y="1509"/>
                </a:lnTo>
                <a:lnTo>
                  <a:pt x="175" y="1596"/>
                </a:lnTo>
                <a:lnTo>
                  <a:pt x="365" y="1411"/>
                </a:lnTo>
                <a:lnTo>
                  <a:pt x="476" y="1448"/>
                </a:lnTo>
                <a:lnTo>
                  <a:pt x="501" y="1700"/>
                </a:lnTo>
                <a:lnTo>
                  <a:pt x="667" y="1707"/>
                </a:lnTo>
                <a:lnTo>
                  <a:pt x="685" y="1442"/>
                </a:lnTo>
                <a:lnTo>
                  <a:pt x="826" y="1405"/>
                </a:lnTo>
                <a:lnTo>
                  <a:pt x="993" y="1590"/>
                </a:lnTo>
                <a:lnTo>
                  <a:pt x="1103" y="1522"/>
                </a:lnTo>
                <a:lnTo>
                  <a:pt x="993" y="1300"/>
                </a:lnTo>
                <a:lnTo>
                  <a:pt x="1067" y="1207"/>
                </a:lnTo>
                <a:lnTo>
                  <a:pt x="1288" y="1312"/>
                </a:lnTo>
                <a:lnTo>
                  <a:pt x="1355" y="1196"/>
                </a:lnTo>
                <a:lnTo>
                  <a:pt x="1153" y="1047"/>
                </a:lnTo>
                <a:lnTo>
                  <a:pt x="1177" y="918"/>
                </a:lnTo>
                <a:lnTo>
                  <a:pt x="1429" y="894"/>
                </a:lnTo>
                <a:lnTo>
                  <a:pt x="1423" y="764"/>
                </a:lnTo>
                <a:lnTo>
                  <a:pt x="1171" y="727"/>
                </a:lnTo>
                <a:lnTo>
                  <a:pt x="1146" y="629"/>
                </a:lnTo>
                <a:lnTo>
                  <a:pt x="1349" y="487"/>
                </a:lnTo>
                <a:lnTo>
                  <a:pt x="1282" y="370"/>
                </a:lnTo>
                <a:lnTo>
                  <a:pt x="1054" y="462"/>
                </a:lnTo>
                <a:lnTo>
                  <a:pt x="980" y="388"/>
                </a:lnTo>
                <a:lnTo>
                  <a:pt x="1097" y="173"/>
                </a:lnTo>
                <a:lnTo>
                  <a:pt x="986" y="105"/>
                </a:lnTo>
                <a:lnTo>
                  <a:pt x="808" y="283"/>
                </a:lnTo>
                <a:close/>
              </a:path>
            </a:pathLst>
          </a:custGeom>
          <a:gradFill rotWithShape="0">
            <a:gsLst>
              <a:gs pos="0">
                <a:schemeClr val="accent2"/>
              </a:gs>
              <a:gs pos="100000">
                <a:schemeClr val="bg1"/>
              </a:gs>
            </a:gsLst>
            <a:lin ang="0" scaled="1"/>
          </a:gradFill>
          <a:ln w="9525">
            <a:noFill/>
            <a:round/>
            <a:headEnd/>
            <a:tailEnd/>
          </a:ln>
          <a:effectLst/>
        </p:spPr>
        <p:txBody>
          <a:bodyPr wrap="none" anchor="ctr"/>
          <a:lstStyle/>
          <a:p>
            <a:pPr>
              <a:defRPr/>
            </a:pPr>
            <a:endParaRPr lang="es-PE"/>
          </a:p>
        </p:txBody>
      </p:sp>
      <p:sp>
        <p:nvSpPr>
          <p:cNvPr id="5" name="Freeform 3"/>
          <p:cNvSpPr>
            <a:spLocks/>
          </p:cNvSpPr>
          <p:nvPr/>
        </p:nvSpPr>
        <p:spPr bwMode="hidden">
          <a:xfrm>
            <a:off x="107950" y="15875"/>
            <a:ext cx="838200" cy="787400"/>
          </a:xfrm>
          <a:custGeom>
            <a:avLst/>
            <a:gdLst/>
            <a:ahLst/>
            <a:cxnLst>
              <a:cxn ang="0">
                <a:pos x="335" y="56"/>
              </a:cxn>
              <a:cxn ang="0">
                <a:pos x="293" y="46"/>
              </a:cxn>
              <a:cxn ang="0">
                <a:pos x="288" y="0"/>
              </a:cxn>
              <a:cxn ang="0">
                <a:pos x="238" y="0"/>
              </a:cxn>
              <a:cxn ang="0">
                <a:pos x="232" y="46"/>
              </a:cxn>
              <a:cxn ang="0">
                <a:pos x="198" y="58"/>
              </a:cxn>
              <a:cxn ang="0">
                <a:pos x="146" y="0"/>
              </a:cxn>
              <a:cxn ang="0">
                <a:pos x="114" y="14"/>
              </a:cxn>
              <a:cxn ang="0">
                <a:pos x="147" y="84"/>
              </a:cxn>
              <a:cxn ang="0">
                <a:pos x="124" y="107"/>
              </a:cxn>
              <a:cxn ang="0">
                <a:pos x="50" y="81"/>
              </a:cxn>
              <a:cxn ang="0">
                <a:pos x="32" y="109"/>
              </a:cxn>
              <a:cxn ang="0">
                <a:pos x="90" y="159"/>
              </a:cxn>
              <a:cxn ang="0">
                <a:pos x="80" y="197"/>
              </a:cxn>
              <a:cxn ang="0">
                <a:pos x="2" y="202"/>
              </a:cxn>
              <a:cxn ang="0">
                <a:pos x="0" y="244"/>
              </a:cxn>
              <a:cxn ang="0">
                <a:pos x="80" y="256"/>
              </a:cxn>
              <a:cxn ang="0">
                <a:pos x="88" y="292"/>
              </a:cxn>
              <a:cxn ang="0">
                <a:pos x="29" y="345"/>
              </a:cxn>
              <a:cxn ang="0">
                <a:pos x="50" y="378"/>
              </a:cxn>
              <a:cxn ang="0">
                <a:pos x="116" y="347"/>
              </a:cxn>
              <a:cxn ang="0">
                <a:pos x="141" y="372"/>
              </a:cxn>
              <a:cxn ang="0">
                <a:pos x="107" y="435"/>
              </a:cxn>
              <a:cxn ang="0">
                <a:pos x="139" y="462"/>
              </a:cxn>
              <a:cxn ang="0">
                <a:pos x="198" y="404"/>
              </a:cxn>
              <a:cxn ang="0">
                <a:pos x="232" y="416"/>
              </a:cxn>
              <a:cxn ang="0">
                <a:pos x="240" y="494"/>
              </a:cxn>
              <a:cxn ang="0">
                <a:pos x="292" y="496"/>
              </a:cxn>
              <a:cxn ang="0">
                <a:pos x="297" y="414"/>
              </a:cxn>
              <a:cxn ang="0">
                <a:pos x="341" y="403"/>
              </a:cxn>
              <a:cxn ang="0">
                <a:pos x="393" y="460"/>
              </a:cxn>
              <a:cxn ang="0">
                <a:pos x="427" y="439"/>
              </a:cxn>
              <a:cxn ang="0">
                <a:pos x="393" y="370"/>
              </a:cxn>
              <a:cxn ang="0">
                <a:pos x="416" y="341"/>
              </a:cxn>
              <a:cxn ang="0">
                <a:pos x="484" y="374"/>
              </a:cxn>
              <a:cxn ang="0">
                <a:pos x="505" y="338"/>
              </a:cxn>
              <a:cxn ang="0">
                <a:pos x="442" y="292"/>
              </a:cxn>
              <a:cxn ang="0">
                <a:pos x="450" y="252"/>
              </a:cxn>
              <a:cxn ang="0">
                <a:pos x="528" y="244"/>
              </a:cxn>
              <a:cxn ang="0">
                <a:pos x="526" y="204"/>
              </a:cxn>
              <a:cxn ang="0">
                <a:pos x="448" y="193"/>
              </a:cxn>
              <a:cxn ang="0">
                <a:pos x="440" y="162"/>
              </a:cxn>
              <a:cxn ang="0">
                <a:pos x="503" y="119"/>
              </a:cxn>
              <a:cxn ang="0">
                <a:pos x="482" y="82"/>
              </a:cxn>
              <a:cxn ang="0">
                <a:pos x="412" y="111"/>
              </a:cxn>
              <a:cxn ang="0">
                <a:pos x="389" y="88"/>
              </a:cxn>
              <a:cxn ang="0">
                <a:pos x="425" y="21"/>
              </a:cxn>
              <a:cxn ang="0">
                <a:pos x="391" y="0"/>
              </a:cxn>
              <a:cxn ang="0">
                <a:pos x="335" y="56"/>
              </a:cxn>
            </a:cxnLst>
            <a:rect l="0" t="0" r="r" b="b"/>
            <a:pathLst>
              <a:path w="528" h="496">
                <a:moveTo>
                  <a:pt x="335" y="56"/>
                </a:moveTo>
                <a:lnTo>
                  <a:pt x="293" y="46"/>
                </a:lnTo>
                <a:lnTo>
                  <a:pt x="288" y="0"/>
                </a:lnTo>
                <a:lnTo>
                  <a:pt x="238" y="0"/>
                </a:lnTo>
                <a:lnTo>
                  <a:pt x="232" y="46"/>
                </a:lnTo>
                <a:lnTo>
                  <a:pt x="198" y="58"/>
                </a:lnTo>
                <a:lnTo>
                  <a:pt x="146" y="0"/>
                </a:lnTo>
                <a:lnTo>
                  <a:pt x="114" y="14"/>
                </a:lnTo>
                <a:lnTo>
                  <a:pt x="147" y="84"/>
                </a:lnTo>
                <a:lnTo>
                  <a:pt x="124" y="107"/>
                </a:lnTo>
                <a:lnTo>
                  <a:pt x="50" y="81"/>
                </a:lnTo>
                <a:lnTo>
                  <a:pt x="32" y="109"/>
                </a:lnTo>
                <a:lnTo>
                  <a:pt x="90" y="159"/>
                </a:lnTo>
                <a:lnTo>
                  <a:pt x="80" y="197"/>
                </a:lnTo>
                <a:lnTo>
                  <a:pt x="2" y="202"/>
                </a:lnTo>
                <a:lnTo>
                  <a:pt x="0" y="244"/>
                </a:lnTo>
                <a:lnTo>
                  <a:pt x="80" y="256"/>
                </a:lnTo>
                <a:lnTo>
                  <a:pt x="88" y="292"/>
                </a:lnTo>
                <a:lnTo>
                  <a:pt x="29" y="345"/>
                </a:lnTo>
                <a:lnTo>
                  <a:pt x="50" y="378"/>
                </a:lnTo>
                <a:lnTo>
                  <a:pt x="116" y="347"/>
                </a:lnTo>
                <a:lnTo>
                  <a:pt x="141" y="372"/>
                </a:lnTo>
                <a:lnTo>
                  <a:pt x="107" y="435"/>
                </a:lnTo>
                <a:lnTo>
                  <a:pt x="139" y="462"/>
                </a:lnTo>
                <a:lnTo>
                  <a:pt x="198" y="404"/>
                </a:lnTo>
                <a:lnTo>
                  <a:pt x="232" y="416"/>
                </a:lnTo>
                <a:lnTo>
                  <a:pt x="240" y="494"/>
                </a:lnTo>
                <a:lnTo>
                  <a:pt x="292" y="496"/>
                </a:lnTo>
                <a:lnTo>
                  <a:pt x="297" y="414"/>
                </a:lnTo>
                <a:lnTo>
                  <a:pt x="341" y="403"/>
                </a:lnTo>
                <a:lnTo>
                  <a:pt x="393" y="460"/>
                </a:lnTo>
                <a:lnTo>
                  <a:pt x="427" y="439"/>
                </a:lnTo>
                <a:lnTo>
                  <a:pt x="393" y="370"/>
                </a:lnTo>
                <a:lnTo>
                  <a:pt x="416" y="341"/>
                </a:lnTo>
                <a:lnTo>
                  <a:pt x="484" y="374"/>
                </a:lnTo>
                <a:lnTo>
                  <a:pt x="505" y="338"/>
                </a:lnTo>
                <a:lnTo>
                  <a:pt x="442" y="292"/>
                </a:lnTo>
                <a:lnTo>
                  <a:pt x="450" y="252"/>
                </a:lnTo>
                <a:lnTo>
                  <a:pt x="528" y="244"/>
                </a:lnTo>
                <a:lnTo>
                  <a:pt x="526" y="204"/>
                </a:lnTo>
                <a:lnTo>
                  <a:pt x="448" y="193"/>
                </a:lnTo>
                <a:lnTo>
                  <a:pt x="440" y="162"/>
                </a:lnTo>
                <a:lnTo>
                  <a:pt x="503" y="119"/>
                </a:lnTo>
                <a:lnTo>
                  <a:pt x="482" y="82"/>
                </a:lnTo>
                <a:lnTo>
                  <a:pt x="412" y="111"/>
                </a:lnTo>
                <a:lnTo>
                  <a:pt x="389" y="88"/>
                </a:lnTo>
                <a:lnTo>
                  <a:pt x="425" y="21"/>
                </a:lnTo>
                <a:lnTo>
                  <a:pt x="391" y="0"/>
                </a:lnTo>
                <a:lnTo>
                  <a:pt x="335" y="56"/>
                </a:lnTo>
                <a:close/>
              </a:path>
            </a:pathLst>
          </a:custGeom>
          <a:gradFill rotWithShape="0">
            <a:gsLst>
              <a:gs pos="0">
                <a:schemeClr val="accent1"/>
              </a:gs>
              <a:gs pos="100000">
                <a:schemeClr val="bg1"/>
              </a:gs>
            </a:gsLst>
            <a:lin ang="2700000" scaled="1"/>
          </a:gradFill>
          <a:ln w="9525">
            <a:noFill/>
            <a:round/>
            <a:headEnd/>
            <a:tailEnd/>
          </a:ln>
          <a:effectLst/>
        </p:spPr>
        <p:txBody>
          <a:bodyPr wrap="none" anchor="ctr"/>
          <a:lstStyle/>
          <a:p>
            <a:pPr>
              <a:defRPr/>
            </a:pPr>
            <a:endParaRPr lang="es-PE"/>
          </a:p>
        </p:txBody>
      </p:sp>
      <p:sp>
        <p:nvSpPr>
          <p:cNvPr id="6" name="Freeform 4"/>
          <p:cNvSpPr>
            <a:spLocks/>
          </p:cNvSpPr>
          <p:nvPr/>
        </p:nvSpPr>
        <p:spPr bwMode="hidden">
          <a:xfrm>
            <a:off x="1192213" y="354013"/>
            <a:ext cx="2266950" cy="2270125"/>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2"/>
              </a:gs>
              <a:gs pos="100000">
                <a:schemeClr val="bg1"/>
              </a:gs>
            </a:gsLst>
            <a:lin ang="18900000" scaled="1"/>
          </a:gradFill>
          <a:ln w="9525">
            <a:noFill/>
            <a:round/>
            <a:headEnd/>
            <a:tailEnd/>
          </a:ln>
          <a:effectLst/>
        </p:spPr>
        <p:txBody>
          <a:bodyPr wrap="none" anchor="ctr"/>
          <a:lstStyle/>
          <a:p>
            <a:pPr>
              <a:defRPr/>
            </a:pPr>
            <a:endParaRPr lang="es-PE"/>
          </a:p>
        </p:txBody>
      </p:sp>
      <p:sp>
        <p:nvSpPr>
          <p:cNvPr id="7" name="Freeform 5"/>
          <p:cNvSpPr>
            <a:spLocks/>
          </p:cNvSpPr>
          <p:nvPr/>
        </p:nvSpPr>
        <p:spPr bwMode="hidden">
          <a:xfrm>
            <a:off x="2532063" y="1270000"/>
            <a:ext cx="3670300" cy="3671888"/>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1"/>
              </a:gs>
              <a:gs pos="100000">
                <a:schemeClr val="bg2"/>
              </a:gs>
            </a:gsLst>
            <a:lin ang="2700000" scaled="1"/>
          </a:gradFill>
          <a:ln w="9525">
            <a:noFill/>
            <a:round/>
            <a:headEnd/>
            <a:tailEnd/>
          </a:ln>
          <a:effectLst/>
        </p:spPr>
        <p:txBody>
          <a:bodyPr wrap="none" anchor="ctr"/>
          <a:lstStyle/>
          <a:p>
            <a:pPr>
              <a:defRPr/>
            </a:pPr>
            <a:endParaRPr lang="es-PE"/>
          </a:p>
        </p:txBody>
      </p:sp>
      <p:sp>
        <p:nvSpPr>
          <p:cNvPr id="8" name="Freeform 6"/>
          <p:cNvSpPr>
            <a:spLocks/>
          </p:cNvSpPr>
          <p:nvPr/>
        </p:nvSpPr>
        <p:spPr bwMode="hidden">
          <a:xfrm>
            <a:off x="3175" y="4797425"/>
            <a:ext cx="3417888" cy="2097088"/>
          </a:xfrm>
          <a:custGeom>
            <a:avLst/>
            <a:gdLst/>
            <a:ahLst/>
            <a:cxnLst>
              <a:cxn ang="0">
                <a:pos x="1368" y="358"/>
              </a:cxn>
              <a:cxn ang="0">
                <a:pos x="1197" y="318"/>
              </a:cxn>
              <a:cxn ang="0">
                <a:pos x="1173" y="0"/>
              </a:cxn>
              <a:cxn ang="0">
                <a:pos x="964" y="16"/>
              </a:cxn>
              <a:cxn ang="0">
                <a:pos x="948" y="318"/>
              </a:cxn>
              <a:cxn ang="0">
                <a:pos x="808" y="366"/>
              </a:cxn>
              <a:cxn ang="0">
                <a:pos x="606" y="109"/>
              </a:cxn>
              <a:cxn ang="0">
                <a:pos x="467" y="187"/>
              </a:cxn>
              <a:cxn ang="0">
                <a:pos x="599" y="474"/>
              </a:cxn>
              <a:cxn ang="0">
                <a:pos x="506" y="568"/>
              </a:cxn>
              <a:cxn ang="0">
                <a:pos x="202" y="459"/>
              </a:cxn>
              <a:cxn ang="0">
                <a:pos x="132" y="576"/>
              </a:cxn>
              <a:cxn ang="0">
                <a:pos x="365" y="778"/>
              </a:cxn>
              <a:cxn ang="0">
                <a:pos x="327" y="933"/>
              </a:cxn>
              <a:cxn ang="0">
                <a:pos x="7" y="956"/>
              </a:cxn>
              <a:cxn ang="0">
                <a:pos x="0" y="1128"/>
              </a:cxn>
              <a:cxn ang="0">
                <a:pos x="327" y="1174"/>
              </a:cxn>
              <a:cxn ang="0">
                <a:pos x="358" y="1321"/>
              </a:cxn>
              <a:cxn ang="0">
                <a:pos x="1804" y="1321"/>
              </a:cxn>
              <a:cxn ang="0">
                <a:pos x="1835" y="1158"/>
              </a:cxn>
              <a:cxn ang="0">
                <a:pos x="2153" y="1128"/>
              </a:cxn>
              <a:cxn ang="0">
                <a:pos x="2146" y="964"/>
              </a:cxn>
              <a:cxn ang="0">
                <a:pos x="1827" y="917"/>
              </a:cxn>
              <a:cxn ang="0">
                <a:pos x="1795" y="793"/>
              </a:cxn>
              <a:cxn ang="0">
                <a:pos x="2052" y="615"/>
              </a:cxn>
              <a:cxn ang="0">
                <a:pos x="1967" y="467"/>
              </a:cxn>
              <a:cxn ang="0">
                <a:pos x="1679" y="583"/>
              </a:cxn>
              <a:cxn ang="0">
                <a:pos x="1586" y="490"/>
              </a:cxn>
              <a:cxn ang="0">
                <a:pos x="1733" y="218"/>
              </a:cxn>
              <a:cxn ang="0">
                <a:pos x="1593" y="132"/>
              </a:cxn>
              <a:cxn ang="0">
                <a:pos x="1368" y="358"/>
              </a:cxn>
            </a:cxnLst>
            <a:rect l="0" t="0" r="r" b="b"/>
            <a:pathLst>
              <a:path w="2153" h="1321">
                <a:moveTo>
                  <a:pt x="1368" y="358"/>
                </a:moveTo>
                <a:lnTo>
                  <a:pt x="1197" y="318"/>
                </a:lnTo>
                <a:lnTo>
                  <a:pt x="1173" y="0"/>
                </a:lnTo>
                <a:lnTo>
                  <a:pt x="964" y="16"/>
                </a:lnTo>
                <a:lnTo>
                  <a:pt x="948" y="318"/>
                </a:lnTo>
                <a:lnTo>
                  <a:pt x="808" y="366"/>
                </a:lnTo>
                <a:lnTo>
                  <a:pt x="606" y="109"/>
                </a:lnTo>
                <a:lnTo>
                  <a:pt x="467" y="187"/>
                </a:lnTo>
                <a:lnTo>
                  <a:pt x="599" y="474"/>
                </a:lnTo>
                <a:lnTo>
                  <a:pt x="506" y="568"/>
                </a:lnTo>
                <a:lnTo>
                  <a:pt x="202" y="459"/>
                </a:lnTo>
                <a:lnTo>
                  <a:pt x="132" y="576"/>
                </a:lnTo>
                <a:lnTo>
                  <a:pt x="365" y="778"/>
                </a:lnTo>
                <a:lnTo>
                  <a:pt x="327" y="933"/>
                </a:lnTo>
                <a:lnTo>
                  <a:pt x="7" y="956"/>
                </a:lnTo>
                <a:lnTo>
                  <a:pt x="0" y="1128"/>
                </a:lnTo>
                <a:lnTo>
                  <a:pt x="327" y="1174"/>
                </a:lnTo>
                <a:lnTo>
                  <a:pt x="358" y="1321"/>
                </a:lnTo>
                <a:lnTo>
                  <a:pt x="1804" y="1321"/>
                </a:lnTo>
                <a:lnTo>
                  <a:pt x="1835" y="1158"/>
                </a:lnTo>
                <a:lnTo>
                  <a:pt x="2153" y="1128"/>
                </a:lnTo>
                <a:lnTo>
                  <a:pt x="2146" y="964"/>
                </a:lnTo>
                <a:lnTo>
                  <a:pt x="1827" y="917"/>
                </a:lnTo>
                <a:lnTo>
                  <a:pt x="1795" y="793"/>
                </a:lnTo>
                <a:lnTo>
                  <a:pt x="2052" y="615"/>
                </a:lnTo>
                <a:lnTo>
                  <a:pt x="1967" y="467"/>
                </a:lnTo>
                <a:lnTo>
                  <a:pt x="1679" y="583"/>
                </a:lnTo>
                <a:lnTo>
                  <a:pt x="1586" y="490"/>
                </a:lnTo>
                <a:lnTo>
                  <a:pt x="1733" y="218"/>
                </a:lnTo>
                <a:lnTo>
                  <a:pt x="1593" y="132"/>
                </a:lnTo>
                <a:lnTo>
                  <a:pt x="1368" y="358"/>
                </a:lnTo>
                <a:close/>
              </a:path>
            </a:pathLst>
          </a:custGeom>
          <a:solidFill>
            <a:schemeClr val="bg1">
              <a:alpha val="50000"/>
            </a:schemeClr>
          </a:solidFill>
          <a:ln w="9525">
            <a:noFill/>
            <a:round/>
            <a:headEnd/>
            <a:tailEnd/>
          </a:ln>
          <a:effectLst/>
        </p:spPr>
        <p:txBody>
          <a:bodyPr wrap="none" anchor="ctr"/>
          <a:lstStyle/>
          <a:p>
            <a:pPr>
              <a:defRPr/>
            </a:pPr>
            <a:endParaRPr lang="es-PE"/>
          </a:p>
        </p:txBody>
      </p:sp>
      <p:sp>
        <p:nvSpPr>
          <p:cNvPr id="9" name="Freeform 7"/>
          <p:cNvSpPr>
            <a:spLocks/>
          </p:cNvSpPr>
          <p:nvPr/>
        </p:nvSpPr>
        <p:spPr bwMode="hidden">
          <a:xfrm>
            <a:off x="4494213" y="4425950"/>
            <a:ext cx="2263775" cy="2263775"/>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2"/>
              </a:gs>
              <a:gs pos="100000">
                <a:schemeClr val="bg1"/>
              </a:gs>
            </a:gsLst>
            <a:lin ang="2700000" scaled="1"/>
          </a:gradFill>
          <a:ln w="9525">
            <a:noFill/>
            <a:round/>
            <a:headEnd/>
            <a:tailEnd/>
          </a:ln>
          <a:effectLst/>
        </p:spPr>
        <p:txBody>
          <a:bodyPr wrap="none" anchor="ctr"/>
          <a:lstStyle/>
          <a:p>
            <a:pPr>
              <a:defRPr/>
            </a:pPr>
            <a:endParaRPr lang="es-PE"/>
          </a:p>
        </p:txBody>
      </p:sp>
      <p:sp>
        <p:nvSpPr>
          <p:cNvPr id="10" name="Freeform 8"/>
          <p:cNvSpPr>
            <a:spLocks/>
          </p:cNvSpPr>
          <p:nvPr/>
        </p:nvSpPr>
        <p:spPr bwMode="hidden">
          <a:xfrm>
            <a:off x="5646738" y="487363"/>
            <a:ext cx="2928937" cy="2930525"/>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1"/>
              </a:gs>
              <a:gs pos="100000">
                <a:schemeClr val="bg2"/>
              </a:gs>
            </a:gsLst>
            <a:lin ang="2700000" scaled="1"/>
          </a:gradFill>
          <a:ln w="9525">
            <a:noFill/>
            <a:round/>
            <a:headEnd/>
            <a:tailEnd/>
          </a:ln>
          <a:effectLst/>
        </p:spPr>
        <p:txBody>
          <a:bodyPr wrap="none" anchor="ctr"/>
          <a:lstStyle/>
          <a:p>
            <a:pPr>
              <a:defRPr/>
            </a:pPr>
            <a:endParaRPr lang="es-PE"/>
          </a:p>
        </p:txBody>
      </p:sp>
      <p:sp>
        <p:nvSpPr>
          <p:cNvPr id="11" name="Freeform 9"/>
          <p:cNvSpPr>
            <a:spLocks/>
          </p:cNvSpPr>
          <p:nvPr/>
        </p:nvSpPr>
        <p:spPr bwMode="hidden">
          <a:xfrm>
            <a:off x="7146925" y="2555875"/>
            <a:ext cx="2008188" cy="3997325"/>
          </a:xfrm>
          <a:custGeom>
            <a:avLst/>
            <a:gdLst/>
            <a:ahLst/>
            <a:cxnLst>
              <a:cxn ang="0">
                <a:pos x="1265" y="0"/>
              </a:cxn>
              <a:cxn ang="0">
                <a:pos x="1128" y="18"/>
              </a:cxn>
              <a:cxn ang="0">
                <a:pos x="1110" y="372"/>
              </a:cxn>
              <a:cxn ang="0">
                <a:pos x="946" y="428"/>
              </a:cxn>
              <a:cxn ang="0">
                <a:pos x="710" y="127"/>
              </a:cxn>
              <a:cxn ang="0">
                <a:pos x="546" y="219"/>
              </a:cxn>
              <a:cxn ang="0">
                <a:pos x="701" y="555"/>
              </a:cxn>
              <a:cxn ang="0">
                <a:pos x="592" y="665"/>
              </a:cxn>
              <a:cxn ang="0">
                <a:pos x="237" y="537"/>
              </a:cxn>
              <a:cxn ang="0">
                <a:pos x="155" y="674"/>
              </a:cxn>
              <a:cxn ang="0">
                <a:pos x="427" y="911"/>
              </a:cxn>
              <a:cxn ang="0">
                <a:pos x="383" y="1093"/>
              </a:cxn>
              <a:cxn ang="0">
                <a:pos x="9" y="1121"/>
              </a:cxn>
              <a:cxn ang="0">
                <a:pos x="0" y="1322"/>
              </a:cxn>
              <a:cxn ang="0">
                <a:pos x="383" y="1376"/>
              </a:cxn>
              <a:cxn ang="0">
                <a:pos x="419" y="1549"/>
              </a:cxn>
              <a:cxn ang="0">
                <a:pos x="136" y="1804"/>
              </a:cxn>
              <a:cxn ang="0">
                <a:pos x="237" y="1959"/>
              </a:cxn>
              <a:cxn ang="0">
                <a:pos x="555" y="1813"/>
              </a:cxn>
              <a:cxn ang="0">
                <a:pos x="674" y="1932"/>
              </a:cxn>
              <a:cxn ang="0">
                <a:pos x="509" y="2232"/>
              </a:cxn>
              <a:cxn ang="0">
                <a:pos x="664" y="2360"/>
              </a:cxn>
              <a:cxn ang="0">
                <a:pos x="946" y="2087"/>
              </a:cxn>
              <a:cxn ang="0">
                <a:pos x="1110" y="2142"/>
              </a:cxn>
              <a:cxn ang="0">
                <a:pos x="1147" y="2515"/>
              </a:cxn>
              <a:cxn ang="0">
                <a:pos x="1265" y="2518"/>
              </a:cxn>
              <a:cxn ang="0">
                <a:pos x="1265" y="0"/>
              </a:cxn>
            </a:cxnLst>
            <a:rect l="0" t="0" r="r" b="b"/>
            <a:pathLst>
              <a:path w="1265" h="2518">
                <a:moveTo>
                  <a:pt x="1265" y="0"/>
                </a:moveTo>
                <a:lnTo>
                  <a:pt x="1128" y="18"/>
                </a:lnTo>
                <a:lnTo>
                  <a:pt x="1110" y="372"/>
                </a:lnTo>
                <a:lnTo>
                  <a:pt x="946" y="428"/>
                </a:lnTo>
                <a:lnTo>
                  <a:pt x="710" y="127"/>
                </a:lnTo>
                <a:lnTo>
                  <a:pt x="546" y="219"/>
                </a:lnTo>
                <a:lnTo>
                  <a:pt x="701" y="555"/>
                </a:lnTo>
                <a:lnTo>
                  <a:pt x="592" y="665"/>
                </a:lnTo>
                <a:lnTo>
                  <a:pt x="237" y="537"/>
                </a:lnTo>
                <a:lnTo>
                  <a:pt x="155" y="674"/>
                </a:lnTo>
                <a:lnTo>
                  <a:pt x="427" y="911"/>
                </a:lnTo>
                <a:lnTo>
                  <a:pt x="383" y="1093"/>
                </a:lnTo>
                <a:lnTo>
                  <a:pt x="9" y="1121"/>
                </a:lnTo>
                <a:lnTo>
                  <a:pt x="0" y="1322"/>
                </a:lnTo>
                <a:lnTo>
                  <a:pt x="383" y="1376"/>
                </a:lnTo>
                <a:lnTo>
                  <a:pt x="419" y="1549"/>
                </a:lnTo>
                <a:lnTo>
                  <a:pt x="136" y="1804"/>
                </a:lnTo>
                <a:lnTo>
                  <a:pt x="237" y="1959"/>
                </a:lnTo>
                <a:lnTo>
                  <a:pt x="555" y="1813"/>
                </a:lnTo>
                <a:lnTo>
                  <a:pt x="674" y="1932"/>
                </a:lnTo>
                <a:lnTo>
                  <a:pt x="509" y="2232"/>
                </a:lnTo>
                <a:lnTo>
                  <a:pt x="664" y="2360"/>
                </a:lnTo>
                <a:lnTo>
                  <a:pt x="946" y="2087"/>
                </a:lnTo>
                <a:lnTo>
                  <a:pt x="1110" y="2142"/>
                </a:lnTo>
                <a:lnTo>
                  <a:pt x="1147" y="2515"/>
                </a:lnTo>
                <a:lnTo>
                  <a:pt x="1265" y="2518"/>
                </a:lnTo>
                <a:lnTo>
                  <a:pt x="1265" y="0"/>
                </a:lnTo>
                <a:close/>
              </a:path>
            </a:pathLst>
          </a:custGeom>
          <a:gradFill rotWithShape="0">
            <a:gsLst>
              <a:gs pos="0">
                <a:schemeClr val="bg1"/>
              </a:gs>
              <a:gs pos="100000">
                <a:schemeClr val="accent2"/>
              </a:gs>
            </a:gsLst>
            <a:lin ang="0" scaled="1"/>
          </a:gradFill>
          <a:ln w="9525">
            <a:noFill/>
            <a:round/>
            <a:headEnd/>
            <a:tailEnd/>
          </a:ln>
          <a:effectLst/>
        </p:spPr>
        <p:txBody>
          <a:bodyPr wrap="none" anchor="ctr"/>
          <a:lstStyle/>
          <a:p>
            <a:pPr>
              <a:defRPr/>
            </a:pPr>
            <a:endParaRPr lang="es-PE"/>
          </a:p>
        </p:txBody>
      </p:sp>
      <p:sp>
        <p:nvSpPr>
          <p:cNvPr id="12" name="Freeform 10"/>
          <p:cNvSpPr>
            <a:spLocks/>
          </p:cNvSpPr>
          <p:nvPr/>
        </p:nvSpPr>
        <p:spPr bwMode="hidden">
          <a:xfrm rot="16200000">
            <a:off x="3977481" y="-853281"/>
            <a:ext cx="1722438" cy="3429000"/>
          </a:xfrm>
          <a:custGeom>
            <a:avLst/>
            <a:gdLst/>
            <a:ahLst/>
            <a:cxnLst>
              <a:cxn ang="0">
                <a:pos x="1265" y="0"/>
              </a:cxn>
              <a:cxn ang="0">
                <a:pos x="1128" y="18"/>
              </a:cxn>
              <a:cxn ang="0">
                <a:pos x="1110" y="372"/>
              </a:cxn>
              <a:cxn ang="0">
                <a:pos x="946" y="428"/>
              </a:cxn>
              <a:cxn ang="0">
                <a:pos x="710" y="127"/>
              </a:cxn>
              <a:cxn ang="0">
                <a:pos x="546" y="219"/>
              </a:cxn>
              <a:cxn ang="0">
                <a:pos x="701" y="555"/>
              </a:cxn>
              <a:cxn ang="0">
                <a:pos x="592" y="665"/>
              </a:cxn>
              <a:cxn ang="0">
                <a:pos x="237" y="537"/>
              </a:cxn>
              <a:cxn ang="0">
                <a:pos x="155" y="674"/>
              </a:cxn>
              <a:cxn ang="0">
                <a:pos x="427" y="911"/>
              </a:cxn>
              <a:cxn ang="0">
                <a:pos x="383" y="1093"/>
              </a:cxn>
              <a:cxn ang="0">
                <a:pos x="9" y="1121"/>
              </a:cxn>
              <a:cxn ang="0">
                <a:pos x="0" y="1322"/>
              </a:cxn>
              <a:cxn ang="0">
                <a:pos x="383" y="1376"/>
              </a:cxn>
              <a:cxn ang="0">
                <a:pos x="419" y="1549"/>
              </a:cxn>
              <a:cxn ang="0">
                <a:pos x="136" y="1804"/>
              </a:cxn>
              <a:cxn ang="0">
                <a:pos x="237" y="1959"/>
              </a:cxn>
              <a:cxn ang="0">
                <a:pos x="555" y="1813"/>
              </a:cxn>
              <a:cxn ang="0">
                <a:pos x="674" y="1932"/>
              </a:cxn>
              <a:cxn ang="0">
                <a:pos x="509" y="2232"/>
              </a:cxn>
              <a:cxn ang="0">
                <a:pos x="664" y="2360"/>
              </a:cxn>
              <a:cxn ang="0">
                <a:pos x="946" y="2087"/>
              </a:cxn>
              <a:cxn ang="0">
                <a:pos x="1110" y="2142"/>
              </a:cxn>
              <a:cxn ang="0">
                <a:pos x="1147" y="2515"/>
              </a:cxn>
              <a:cxn ang="0">
                <a:pos x="1265" y="2518"/>
              </a:cxn>
              <a:cxn ang="0">
                <a:pos x="1265" y="0"/>
              </a:cxn>
            </a:cxnLst>
            <a:rect l="0" t="0" r="r" b="b"/>
            <a:pathLst>
              <a:path w="1265" h="2518">
                <a:moveTo>
                  <a:pt x="1265" y="0"/>
                </a:moveTo>
                <a:lnTo>
                  <a:pt x="1128" y="18"/>
                </a:lnTo>
                <a:lnTo>
                  <a:pt x="1110" y="372"/>
                </a:lnTo>
                <a:lnTo>
                  <a:pt x="946" y="428"/>
                </a:lnTo>
                <a:lnTo>
                  <a:pt x="710" y="127"/>
                </a:lnTo>
                <a:lnTo>
                  <a:pt x="546" y="219"/>
                </a:lnTo>
                <a:lnTo>
                  <a:pt x="701" y="555"/>
                </a:lnTo>
                <a:lnTo>
                  <a:pt x="592" y="665"/>
                </a:lnTo>
                <a:lnTo>
                  <a:pt x="237" y="537"/>
                </a:lnTo>
                <a:lnTo>
                  <a:pt x="155" y="674"/>
                </a:lnTo>
                <a:lnTo>
                  <a:pt x="427" y="911"/>
                </a:lnTo>
                <a:lnTo>
                  <a:pt x="383" y="1093"/>
                </a:lnTo>
                <a:lnTo>
                  <a:pt x="9" y="1121"/>
                </a:lnTo>
                <a:lnTo>
                  <a:pt x="0" y="1322"/>
                </a:lnTo>
                <a:lnTo>
                  <a:pt x="383" y="1376"/>
                </a:lnTo>
                <a:lnTo>
                  <a:pt x="419" y="1549"/>
                </a:lnTo>
                <a:lnTo>
                  <a:pt x="136" y="1804"/>
                </a:lnTo>
                <a:lnTo>
                  <a:pt x="237" y="1959"/>
                </a:lnTo>
                <a:lnTo>
                  <a:pt x="555" y="1813"/>
                </a:lnTo>
                <a:lnTo>
                  <a:pt x="674" y="1932"/>
                </a:lnTo>
                <a:lnTo>
                  <a:pt x="509" y="2232"/>
                </a:lnTo>
                <a:lnTo>
                  <a:pt x="664" y="2360"/>
                </a:lnTo>
                <a:lnTo>
                  <a:pt x="946" y="2087"/>
                </a:lnTo>
                <a:lnTo>
                  <a:pt x="1110" y="2142"/>
                </a:lnTo>
                <a:lnTo>
                  <a:pt x="1147" y="2515"/>
                </a:lnTo>
                <a:lnTo>
                  <a:pt x="1265" y="2518"/>
                </a:lnTo>
                <a:lnTo>
                  <a:pt x="1265" y="0"/>
                </a:lnTo>
                <a:close/>
              </a:path>
            </a:pathLst>
          </a:custGeom>
          <a:gradFill rotWithShape="0">
            <a:gsLst>
              <a:gs pos="0">
                <a:schemeClr val="bg1"/>
              </a:gs>
              <a:gs pos="100000">
                <a:schemeClr val="accent2"/>
              </a:gs>
            </a:gsLst>
            <a:lin ang="0" scaled="1"/>
          </a:gradFill>
          <a:ln w="9525">
            <a:noFill/>
            <a:round/>
            <a:headEnd/>
            <a:tailEnd/>
          </a:ln>
          <a:effectLst/>
        </p:spPr>
        <p:txBody>
          <a:bodyPr wrap="none" anchor="ctr"/>
          <a:lstStyle/>
          <a:p>
            <a:pPr>
              <a:defRPr/>
            </a:pPr>
            <a:endParaRPr lang="es-PE"/>
          </a:p>
        </p:txBody>
      </p:sp>
      <p:pic>
        <p:nvPicPr>
          <p:cNvPr id="13" name="Picture 11" descr="C:\My Documents\bits\Facbann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3175" y="-3175"/>
            <a:ext cx="803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Rectangle 12"/>
          <p:cNvSpPr>
            <a:spLocks noGrp="1" noChangeArrowheads="1"/>
          </p:cNvSpPr>
          <p:nvPr>
            <p:ph type="ctrTitle"/>
          </p:nvPr>
        </p:nvSpPr>
        <p:spPr>
          <a:xfrm>
            <a:off x="1143000" y="2286000"/>
            <a:ext cx="7772400" cy="1143000"/>
          </a:xfrm>
        </p:spPr>
        <p:txBody>
          <a:bodyPr/>
          <a:lstStyle>
            <a:lvl1pPr>
              <a:defRPr/>
            </a:lvl1pPr>
          </a:lstStyle>
          <a:p>
            <a:r>
              <a:rPr lang="es-ES" smtClean="0"/>
              <a:t>Haga clic para modificar el estilo de título del patrón</a:t>
            </a:r>
            <a:endParaRPr lang="es-ES"/>
          </a:p>
        </p:txBody>
      </p:sp>
      <p:sp>
        <p:nvSpPr>
          <p:cNvPr id="4109" name="Rectangle 13"/>
          <p:cNvSpPr>
            <a:spLocks noGrp="1" noChangeArrowheads="1"/>
          </p:cNvSpPr>
          <p:nvPr>
            <p:ph type="subTitle" idx="1"/>
          </p:nvPr>
        </p:nvSpPr>
        <p:spPr>
          <a:xfrm>
            <a:off x="2133600" y="4114800"/>
            <a:ext cx="6400800" cy="1752600"/>
          </a:xfrm>
        </p:spPr>
        <p:txBody>
          <a:bodyPr/>
          <a:lstStyle>
            <a:lvl1pPr marL="0" indent="0">
              <a:buFont typeface="Wingdings" pitchFamily="2" charset="2"/>
              <a:buNone/>
              <a:defRPr/>
            </a:lvl1pPr>
          </a:lstStyle>
          <a:p>
            <a:r>
              <a:rPr lang="es-ES" smtClean="0"/>
              <a:t>Haga clic para modificar el estilo de subtítulo del patrón</a:t>
            </a:r>
            <a:endParaRPr lang="es-ES"/>
          </a:p>
        </p:txBody>
      </p:sp>
      <p:sp>
        <p:nvSpPr>
          <p:cNvPr id="14" name="Rectangle 14"/>
          <p:cNvSpPr>
            <a:spLocks noGrp="1" noChangeArrowheads="1"/>
          </p:cNvSpPr>
          <p:nvPr>
            <p:ph type="dt" sz="half" idx="10"/>
          </p:nvPr>
        </p:nvSpPr>
        <p:spPr>
          <a:xfrm>
            <a:off x="1143000" y="6248400"/>
            <a:ext cx="1905000" cy="457200"/>
          </a:xfrm>
        </p:spPr>
        <p:txBody>
          <a:bodyPr/>
          <a:lstStyle>
            <a:lvl1pPr>
              <a:defRPr smtClean="0"/>
            </a:lvl1pPr>
          </a:lstStyle>
          <a:p>
            <a:pPr>
              <a:defRPr/>
            </a:pPr>
            <a:endParaRPr lang="en-GB">
              <a:solidFill>
                <a:srgbClr val="FFFFFF"/>
              </a:solidFill>
            </a:endParaRPr>
          </a:p>
        </p:txBody>
      </p:sp>
      <p:sp>
        <p:nvSpPr>
          <p:cNvPr id="15" name="Rectangle 15"/>
          <p:cNvSpPr>
            <a:spLocks noGrp="1" noChangeArrowheads="1"/>
          </p:cNvSpPr>
          <p:nvPr>
            <p:ph type="ftr" sz="quarter" idx="11"/>
          </p:nvPr>
        </p:nvSpPr>
        <p:spPr>
          <a:xfrm>
            <a:off x="3581400" y="6248400"/>
            <a:ext cx="2895600" cy="457200"/>
          </a:xfrm>
        </p:spPr>
        <p:txBody>
          <a:bodyPr/>
          <a:lstStyle>
            <a:lvl1pPr>
              <a:defRPr smtClean="0"/>
            </a:lvl1pPr>
          </a:lstStyle>
          <a:p>
            <a:pPr>
              <a:defRPr/>
            </a:pPr>
            <a:endParaRPr lang="en-GB">
              <a:solidFill>
                <a:srgbClr val="FFFFFF"/>
              </a:solidFill>
            </a:endParaRPr>
          </a:p>
        </p:txBody>
      </p:sp>
      <p:sp>
        <p:nvSpPr>
          <p:cNvPr id="16" name="Rectangle 16"/>
          <p:cNvSpPr>
            <a:spLocks noGrp="1" noChangeArrowheads="1"/>
          </p:cNvSpPr>
          <p:nvPr>
            <p:ph type="sldNum" sz="quarter" idx="12"/>
          </p:nvPr>
        </p:nvSpPr>
        <p:spPr>
          <a:xfrm>
            <a:off x="7010400" y="6248400"/>
            <a:ext cx="1905000" cy="457200"/>
          </a:xfrm>
        </p:spPr>
        <p:txBody>
          <a:bodyPr/>
          <a:lstStyle>
            <a:lvl1pPr>
              <a:defRPr smtClean="0"/>
            </a:lvl1pPr>
          </a:lstStyle>
          <a:p>
            <a:pPr>
              <a:defRPr/>
            </a:pPr>
            <a:fld id="{28E8453A-051D-4F58-9DBA-CC6A7BABFEB0}" type="slidenum">
              <a:rPr lang="en-GB" smtClean="0">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3383134802"/>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13"/>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14"/>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15"/>
          <p:cNvSpPr>
            <a:spLocks noGrp="1" noChangeArrowheads="1"/>
          </p:cNvSpPr>
          <p:nvPr>
            <p:ph type="sldNum" sz="quarter" idx="12"/>
          </p:nvPr>
        </p:nvSpPr>
        <p:spPr>
          <a:ln/>
        </p:spPr>
        <p:txBody>
          <a:bodyPr/>
          <a:lstStyle>
            <a:lvl1pPr>
              <a:defRPr/>
            </a:lvl1pPr>
          </a:lstStyle>
          <a:p>
            <a:pPr>
              <a:defRPr/>
            </a:pPr>
            <a:fld id="{C952D1ED-2328-474C-A211-1351E69E1B21}" type="slidenum">
              <a:rPr lang="en-GB" smtClean="0">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1028054352"/>
      </p:ext>
    </p:extLst>
  </p:cSld>
  <p:clrMapOvr>
    <a:masterClrMapping/>
  </p:clrMapOvr>
  <p:transition spd="slow">
    <p:rand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13"/>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14"/>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15"/>
          <p:cNvSpPr>
            <a:spLocks noGrp="1" noChangeArrowheads="1"/>
          </p:cNvSpPr>
          <p:nvPr>
            <p:ph type="sldNum" sz="quarter" idx="12"/>
          </p:nvPr>
        </p:nvSpPr>
        <p:spPr>
          <a:ln/>
        </p:spPr>
        <p:txBody>
          <a:bodyPr/>
          <a:lstStyle>
            <a:lvl1pPr>
              <a:defRPr/>
            </a:lvl1pPr>
          </a:lstStyle>
          <a:p>
            <a:pPr>
              <a:defRPr/>
            </a:pPr>
            <a:fld id="{64424711-A9FE-40CB-88E3-DE921AEEDFF6}" type="slidenum">
              <a:rPr lang="en-GB" smtClean="0">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2215186761"/>
      </p:ext>
    </p:extLst>
  </p:cSld>
  <p:clrMapOvr>
    <a:masterClrMapping/>
  </p:clrMapOvr>
  <p:transition spd="slow">
    <p:random/>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10668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50292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Rectangle 13"/>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14"/>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15"/>
          <p:cNvSpPr>
            <a:spLocks noGrp="1" noChangeArrowheads="1"/>
          </p:cNvSpPr>
          <p:nvPr>
            <p:ph type="sldNum" sz="quarter" idx="12"/>
          </p:nvPr>
        </p:nvSpPr>
        <p:spPr>
          <a:ln/>
        </p:spPr>
        <p:txBody>
          <a:bodyPr/>
          <a:lstStyle>
            <a:lvl1pPr>
              <a:defRPr/>
            </a:lvl1pPr>
          </a:lstStyle>
          <a:p>
            <a:pPr>
              <a:defRPr/>
            </a:pPr>
            <a:fld id="{080F7E4A-0A62-4839-A6EF-315D053E394A}" type="slidenum">
              <a:rPr lang="en-GB" smtClean="0">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2834861490"/>
      </p:ext>
    </p:extLst>
  </p:cSld>
  <p:clrMapOvr>
    <a:masterClrMapping/>
  </p:clrMapOvr>
  <p:transition spd="slow">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Rectangle 13"/>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8" name="Rectangle 14"/>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9" name="Rectangle 15"/>
          <p:cNvSpPr>
            <a:spLocks noGrp="1" noChangeArrowheads="1"/>
          </p:cNvSpPr>
          <p:nvPr>
            <p:ph type="sldNum" sz="quarter" idx="12"/>
          </p:nvPr>
        </p:nvSpPr>
        <p:spPr>
          <a:ln/>
        </p:spPr>
        <p:txBody>
          <a:bodyPr/>
          <a:lstStyle>
            <a:lvl1pPr>
              <a:defRPr/>
            </a:lvl1pPr>
          </a:lstStyle>
          <a:p>
            <a:pPr>
              <a:defRPr/>
            </a:pPr>
            <a:fld id="{941D144F-9090-44AD-AEF0-7DB80D642793}" type="slidenum">
              <a:rPr lang="en-GB" smtClean="0">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551506890"/>
      </p:ext>
    </p:extLst>
  </p:cSld>
  <p:clrMapOvr>
    <a:masterClrMapping/>
  </p:clrMapOvr>
  <p:transition spd="slow">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Rectangle 26"/>
          <p:cNvSpPr>
            <a:spLocks noGrp="1" noChangeArrowheads="1"/>
          </p:cNvSpPr>
          <p:nvPr>
            <p:ph type="ftr" sz="quarter" idx="10"/>
          </p:nvPr>
        </p:nvSpPr>
        <p:spPr>
          <a:ln/>
        </p:spPr>
        <p:txBody>
          <a:bodyPr/>
          <a:lstStyle>
            <a:lvl1pPr>
              <a:defRPr/>
            </a:lvl1pPr>
          </a:lstStyle>
          <a:p>
            <a:pPr>
              <a:defRPr/>
            </a:pPr>
            <a:endParaRPr lang="en-GB">
              <a:solidFill>
                <a:srgbClr val="FFFFFF"/>
              </a:solidFill>
            </a:endParaRPr>
          </a:p>
        </p:txBody>
      </p:sp>
      <p:sp>
        <p:nvSpPr>
          <p:cNvPr id="8" name="Rectangle 27"/>
          <p:cNvSpPr>
            <a:spLocks noGrp="1" noChangeArrowheads="1"/>
          </p:cNvSpPr>
          <p:nvPr>
            <p:ph type="sldNum" sz="quarter" idx="11"/>
          </p:nvPr>
        </p:nvSpPr>
        <p:spPr>
          <a:ln/>
        </p:spPr>
        <p:txBody>
          <a:bodyPr/>
          <a:lstStyle>
            <a:lvl1pPr>
              <a:defRPr/>
            </a:lvl1pPr>
          </a:lstStyle>
          <a:p>
            <a:pPr>
              <a:defRPr/>
            </a:pPr>
            <a:fld id="{F24B4570-13DB-4E2D-A3E7-1BE2BB31A8F5}" type="slidenum">
              <a:rPr lang="en-GB">
                <a:solidFill>
                  <a:srgbClr val="FFFFFF"/>
                </a:solidFill>
              </a:rPr>
              <a:pPr>
                <a:defRPr/>
              </a:pPr>
              <a:t>‹Nº›</a:t>
            </a:fld>
            <a:endParaRPr lang="en-GB">
              <a:solidFill>
                <a:srgbClr val="FFFFFF"/>
              </a:solidFill>
            </a:endParaRPr>
          </a:p>
        </p:txBody>
      </p:sp>
      <p:sp>
        <p:nvSpPr>
          <p:cNvPr id="9" name="Rectangle 28"/>
          <p:cNvSpPr>
            <a:spLocks noGrp="1" noChangeArrowheads="1"/>
          </p:cNvSpPr>
          <p:nvPr>
            <p:ph type="dt" sz="half"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1516835142"/>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Rectangle 13"/>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4" name="Rectangle 14"/>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5" name="Rectangle 15"/>
          <p:cNvSpPr>
            <a:spLocks noGrp="1" noChangeArrowheads="1"/>
          </p:cNvSpPr>
          <p:nvPr>
            <p:ph type="sldNum" sz="quarter" idx="12"/>
          </p:nvPr>
        </p:nvSpPr>
        <p:spPr>
          <a:ln/>
        </p:spPr>
        <p:txBody>
          <a:bodyPr/>
          <a:lstStyle>
            <a:lvl1pPr>
              <a:defRPr/>
            </a:lvl1pPr>
          </a:lstStyle>
          <a:p>
            <a:pPr>
              <a:defRPr/>
            </a:pPr>
            <a:fld id="{D4211169-DF3D-4858-AE0D-708558BC9B4D}" type="slidenum">
              <a:rPr lang="en-GB" smtClean="0">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380840477"/>
      </p:ext>
    </p:extLst>
  </p:cSld>
  <p:clrMapOvr>
    <a:masterClrMapping/>
  </p:clrMapOvr>
  <p:transition spd="slow">
    <p:random/>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3" name="Rectangle 14"/>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4" name="Rectangle 15"/>
          <p:cNvSpPr>
            <a:spLocks noGrp="1" noChangeArrowheads="1"/>
          </p:cNvSpPr>
          <p:nvPr>
            <p:ph type="sldNum" sz="quarter" idx="12"/>
          </p:nvPr>
        </p:nvSpPr>
        <p:spPr>
          <a:ln/>
        </p:spPr>
        <p:txBody>
          <a:bodyPr/>
          <a:lstStyle>
            <a:lvl1pPr>
              <a:defRPr/>
            </a:lvl1pPr>
          </a:lstStyle>
          <a:p>
            <a:pPr>
              <a:defRPr/>
            </a:pPr>
            <a:fld id="{4277C048-C529-4E49-A0B2-B3A275B8833E}" type="slidenum">
              <a:rPr lang="en-GB" smtClean="0">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2205578166"/>
      </p:ext>
    </p:extLst>
  </p:cSld>
  <p:clrMapOvr>
    <a:masterClrMapping/>
  </p:clrMapOvr>
  <p:transition spd="slow">
    <p:random/>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14"/>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15"/>
          <p:cNvSpPr>
            <a:spLocks noGrp="1" noChangeArrowheads="1"/>
          </p:cNvSpPr>
          <p:nvPr>
            <p:ph type="sldNum" sz="quarter" idx="12"/>
          </p:nvPr>
        </p:nvSpPr>
        <p:spPr>
          <a:ln/>
        </p:spPr>
        <p:txBody>
          <a:bodyPr/>
          <a:lstStyle>
            <a:lvl1pPr>
              <a:defRPr/>
            </a:lvl1pPr>
          </a:lstStyle>
          <a:p>
            <a:pPr>
              <a:defRPr/>
            </a:pPr>
            <a:fld id="{F1BF509B-96DC-4FBA-A331-4EC6E0431CFB}" type="slidenum">
              <a:rPr lang="en-GB" smtClean="0">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758902655"/>
      </p:ext>
    </p:extLst>
  </p:cSld>
  <p:clrMapOvr>
    <a:masterClrMapping/>
  </p:clrMapOvr>
  <p:transition spd="slow">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es-PE"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13"/>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14"/>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15"/>
          <p:cNvSpPr>
            <a:spLocks noGrp="1" noChangeArrowheads="1"/>
          </p:cNvSpPr>
          <p:nvPr>
            <p:ph type="sldNum" sz="quarter" idx="12"/>
          </p:nvPr>
        </p:nvSpPr>
        <p:spPr>
          <a:ln/>
        </p:spPr>
        <p:txBody>
          <a:bodyPr/>
          <a:lstStyle>
            <a:lvl1pPr>
              <a:defRPr/>
            </a:lvl1pPr>
          </a:lstStyle>
          <a:p>
            <a:pPr>
              <a:defRPr/>
            </a:pPr>
            <a:fld id="{304E69B0-BC9F-496D-8AEB-8584783CA1CB}" type="slidenum">
              <a:rPr lang="en-GB" smtClean="0">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1668639228"/>
      </p:ext>
    </p:extLst>
  </p:cSld>
  <p:clrMapOvr>
    <a:masterClrMapping/>
  </p:clrMapOvr>
  <p:transition spd="slow">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13"/>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14"/>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15"/>
          <p:cNvSpPr>
            <a:spLocks noGrp="1" noChangeArrowheads="1"/>
          </p:cNvSpPr>
          <p:nvPr>
            <p:ph type="sldNum" sz="quarter" idx="12"/>
          </p:nvPr>
        </p:nvSpPr>
        <p:spPr>
          <a:ln/>
        </p:spPr>
        <p:txBody>
          <a:bodyPr/>
          <a:lstStyle>
            <a:lvl1pPr>
              <a:defRPr/>
            </a:lvl1pPr>
          </a:lstStyle>
          <a:p>
            <a:pPr>
              <a:defRPr/>
            </a:pPr>
            <a:fld id="{0446852A-73BE-4617-9D4E-11781F7C5EC7}" type="slidenum">
              <a:rPr lang="en-GB" smtClean="0">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1704938014"/>
      </p:ext>
    </p:extLst>
  </p:cSld>
  <p:clrMapOvr>
    <a:masterClrMapping/>
  </p:clrMapOvr>
  <p:transition spd="slow">
    <p:random/>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896100" y="304800"/>
            <a:ext cx="1943100" cy="5486400"/>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1066800" y="304800"/>
            <a:ext cx="5676900" cy="54864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Rectangle 13"/>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14"/>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15"/>
          <p:cNvSpPr>
            <a:spLocks noGrp="1" noChangeArrowheads="1"/>
          </p:cNvSpPr>
          <p:nvPr>
            <p:ph type="sldNum" sz="quarter" idx="12"/>
          </p:nvPr>
        </p:nvSpPr>
        <p:spPr>
          <a:ln/>
        </p:spPr>
        <p:txBody>
          <a:bodyPr/>
          <a:lstStyle>
            <a:lvl1pPr>
              <a:defRPr/>
            </a:lvl1pPr>
          </a:lstStyle>
          <a:p>
            <a:pPr>
              <a:defRPr/>
            </a:pPr>
            <a:fld id="{B3F68310-E2A5-49FD-8FA8-A54D4090356A}" type="slidenum">
              <a:rPr lang="en-GB" smtClean="0">
                <a:solidFill>
                  <a:srgbClr val="FFFFFF"/>
                </a:solidFill>
              </a:rPr>
              <a:pPr>
                <a:defRPr/>
              </a:pPr>
              <a:t>‹Nº›</a:t>
            </a:fld>
            <a:endParaRPr lang="en-GB">
              <a:solidFill>
                <a:srgbClr val="FFFFFF"/>
              </a:solidFill>
            </a:endParaRPr>
          </a:p>
        </p:txBody>
      </p:sp>
    </p:spTree>
    <p:extLst>
      <p:ext uri="{BB962C8B-B14F-4D97-AF65-F5344CB8AC3E}">
        <p14:creationId xmlns:p14="http://schemas.microsoft.com/office/powerpoint/2010/main" val="1565953740"/>
      </p:ext>
    </p:extLst>
  </p:cSld>
  <p:clrMapOvr>
    <a:masterClrMapping/>
  </p:clrMapOvr>
  <p:transitio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Rectangle 26"/>
          <p:cNvSpPr>
            <a:spLocks noGrp="1" noChangeArrowheads="1"/>
          </p:cNvSpPr>
          <p:nvPr>
            <p:ph type="ftr" sz="quarter" idx="10"/>
          </p:nvPr>
        </p:nvSpPr>
        <p:spPr>
          <a:ln/>
        </p:spPr>
        <p:txBody>
          <a:bodyPr/>
          <a:lstStyle>
            <a:lvl1pPr>
              <a:defRPr/>
            </a:lvl1pPr>
          </a:lstStyle>
          <a:p>
            <a:pPr>
              <a:defRPr/>
            </a:pPr>
            <a:endParaRPr lang="en-GB">
              <a:solidFill>
                <a:srgbClr val="FFFFFF"/>
              </a:solidFill>
            </a:endParaRPr>
          </a:p>
        </p:txBody>
      </p:sp>
      <p:sp>
        <p:nvSpPr>
          <p:cNvPr id="4" name="Rectangle 27"/>
          <p:cNvSpPr>
            <a:spLocks noGrp="1" noChangeArrowheads="1"/>
          </p:cNvSpPr>
          <p:nvPr>
            <p:ph type="sldNum" sz="quarter" idx="11"/>
          </p:nvPr>
        </p:nvSpPr>
        <p:spPr>
          <a:ln/>
        </p:spPr>
        <p:txBody>
          <a:bodyPr/>
          <a:lstStyle>
            <a:lvl1pPr>
              <a:defRPr/>
            </a:lvl1pPr>
          </a:lstStyle>
          <a:p>
            <a:pPr>
              <a:defRPr/>
            </a:pPr>
            <a:fld id="{53F7C226-F2C2-4773-BC8E-943A47AD671A}" type="slidenum">
              <a:rPr lang="en-GB">
                <a:solidFill>
                  <a:srgbClr val="FFFFFF"/>
                </a:solidFill>
              </a:rPr>
              <a:pPr>
                <a:defRPr/>
              </a:pPr>
              <a:t>‹Nº›</a:t>
            </a:fld>
            <a:endParaRPr lang="en-GB">
              <a:solidFill>
                <a:srgbClr val="FFFFFF"/>
              </a:solidFill>
            </a:endParaRPr>
          </a:p>
        </p:txBody>
      </p:sp>
      <p:sp>
        <p:nvSpPr>
          <p:cNvPr id="5" name="Rectangle 28"/>
          <p:cNvSpPr>
            <a:spLocks noGrp="1" noChangeArrowheads="1"/>
          </p:cNvSpPr>
          <p:nvPr>
            <p:ph type="dt" sz="half"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147723615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6"/>
          <p:cNvSpPr>
            <a:spLocks noGrp="1" noChangeArrowheads="1"/>
          </p:cNvSpPr>
          <p:nvPr>
            <p:ph type="ftr" sz="quarter" idx="10"/>
          </p:nvPr>
        </p:nvSpPr>
        <p:spPr>
          <a:ln/>
        </p:spPr>
        <p:txBody>
          <a:bodyPr/>
          <a:lstStyle>
            <a:lvl1pPr>
              <a:defRPr/>
            </a:lvl1pPr>
          </a:lstStyle>
          <a:p>
            <a:pPr>
              <a:defRPr/>
            </a:pPr>
            <a:endParaRPr lang="en-GB">
              <a:solidFill>
                <a:srgbClr val="FFFFFF"/>
              </a:solidFill>
            </a:endParaRPr>
          </a:p>
        </p:txBody>
      </p:sp>
      <p:sp>
        <p:nvSpPr>
          <p:cNvPr id="3" name="Rectangle 27"/>
          <p:cNvSpPr>
            <a:spLocks noGrp="1" noChangeArrowheads="1"/>
          </p:cNvSpPr>
          <p:nvPr>
            <p:ph type="sldNum" sz="quarter" idx="11"/>
          </p:nvPr>
        </p:nvSpPr>
        <p:spPr>
          <a:ln/>
        </p:spPr>
        <p:txBody>
          <a:bodyPr/>
          <a:lstStyle>
            <a:lvl1pPr>
              <a:defRPr/>
            </a:lvl1pPr>
          </a:lstStyle>
          <a:p>
            <a:pPr>
              <a:defRPr/>
            </a:pPr>
            <a:fld id="{248663A5-1A80-402C-BF67-7D2F920F028B}" type="slidenum">
              <a:rPr lang="en-GB">
                <a:solidFill>
                  <a:srgbClr val="FFFFFF"/>
                </a:solidFill>
              </a:rPr>
              <a:pPr>
                <a:defRPr/>
              </a:pPr>
              <a:t>‹Nº›</a:t>
            </a:fld>
            <a:endParaRPr lang="en-GB">
              <a:solidFill>
                <a:srgbClr val="FFFFFF"/>
              </a:solidFill>
            </a:endParaRPr>
          </a:p>
        </p:txBody>
      </p:sp>
      <p:sp>
        <p:nvSpPr>
          <p:cNvPr id="4" name="Rectangle 28"/>
          <p:cNvSpPr>
            <a:spLocks noGrp="1" noChangeArrowheads="1"/>
          </p:cNvSpPr>
          <p:nvPr>
            <p:ph type="dt" sz="half"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44747831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6"/>
          <p:cNvSpPr>
            <a:spLocks noGrp="1" noChangeArrowheads="1"/>
          </p:cNvSpPr>
          <p:nvPr>
            <p:ph type="ftr" sz="quarter" idx="10"/>
          </p:nvPr>
        </p:nvSpPr>
        <p:spPr>
          <a:ln/>
        </p:spPr>
        <p:txBody>
          <a:bodyPr/>
          <a:lstStyle>
            <a:lvl1pPr>
              <a:defRPr/>
            </a:lvl1pPr>
          </a:lstStyle>
          <a:p>
            <a:pPr>
              <a:defRPr/>
            </a:pPr>
            <a:endParaRPr lang="en-GB">
              <a:solidFill>
                <a:srgbClr val="FFFFFF"/>
              </a:solidFill>
            </a:endParaRPr>
          </a:p>
        </p:txBody>
      </p:sp>
      <p:sp>
        <p:nvSpPr>
          <p:cNvPr id="6" name="Rectangle 27"/>
          <p:cNvSpPr>
            <a:spLocks noGrp="1" noChangeArrowheads="1"/>
          </p:cNvSpPr>
          <p:nvPr>
            <p:ph type="sldNum" sz="quarter" idx="11"/>
          </p:nvPr>
        </p:nvSpPr>
        <p:spPr>
          <a:ln/>
        </p:spPr>
        <p:txBody>
          <a:bodyPr/>
          <a:lstStyle>
            <a:lvl1pPr>
              <a:defRPr/>
            </a:lvl1pPr>
          </a:lstStyle>
          <a:p>
            <a:pPr>
              <a:defRPr/>
            </a:pPr>
            <a:fld id="{3C959E0F-C2BC-4E41-9AE3-C67A0786214F}" type="slidenum">
              <a:rPr lang="en-GB">
                <a:solidFill>
                  <a:srgbClr val="FFFFFF"/>
                </a:solidFill>
              </a:rPr>
              <a:pPr>
                <a:defRPr/>
              </a:pPr>
              <a:t>‹Nº›</a:t>
            </a:fld>
            <a:endParaRPr lang="en-GB">
              <a:solidFill>
                <a:srgbClr val="FFFFFF"/>
              </a:solidFill>
            </a:endParaRPr>
          </a:p>
        </p:txBody>
      </p:sp>
      <p:sp>
        <p:nvSpPr>
          <p:cNvPr id="7" name="Rectangle 28"/>
          <p:cNvSpPr>
            <a:spLocks noGrp="1" noChangeArrowheads="1"/>
          </p:cNvSpPr>
          <p:nvPr>
            <p:ph type="dt" sz="half"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395843350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PE"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26"/>
          <p:cNvSpPr>
            <a:spLocks noGrp="1" noChangeArrowheads="1"/>
          </p:cNvSpPr>
          <p:nvPr>
            <p:ph type="ftr" sz="quarter" idx="10"/>
          </p:nvPr>
        </p:nvSpPr>
        <p:spPr>
          <a:ln/>
        </p:spPr>
        <p:txBody>
          <a:bodyPr/>
          <a:lstStyle>
            <a:lvl1pPr>
              <a:defRPr/>
            </a:lvl1pPr>
          </a:lstStyle>
          <a:p>
            <a:pPr>
              <a:defRPr/>
            </a:pPr>
            <a:endParaRPr lang="en-GB">
              <a:solidFill>
                <a:srgbClr val="FFFFFF"/>
              </a:solidFill>
            </a:endParaRPr>
          </a:p>
        </p:txBody>
      </p:sp>
      <p:sp>
        <p:nvSpPr>
          <p:cNvPr id="6" name="Rectangle 27"/>
          <p:cNvSpPr>
            <a:spLocks noGrp="1" noChangeArrowheads="1"/>
          </p:cNvSpPr>
          <p:nvPr>
            <p:ph type="sldNum" sz="quarter" idx="11"/>
          </p:nvPr>
        </p:nvSpPr>
        <p:spPr>
          <a:ln/>
        </p:spPr>
        <p:txBody>
          <a:bodyPr/>
          <a:lstStyle>
            <a:lvl1pPr>
              <a:defRPr/>
            </a:lvl1pPr>
          </a:lstStyle>
          <a:p>
            <a:pPr>
              <a:defRPr/>
            </a:pPr>
            <a:fld id="{21F0ED9F-9F9C-4292-AFDC-9A2483BC76BF}" type="slidenum">
              <a:rPr lang="en-GB">
                <a:solidFill>
                  <a:srgbClr val="FFFFFF"/>
                </a:solidFill>
              </a:rPr>
              <a:pPr>
                <a:defRPr/>
              </a:pPr>
              <a:t>‹Nº›</a:t>
            </a:fld>
            <a:endParaRPr lang="en-GB">
              <a:solidFill>
                <a:srgbClr val="FFFFFF"/>
              </a:solidFill>
            </a:endParaRPr>
          </a:p>
        </p:txBody>
      </p:sp>
      <p:sp>
        <p:nvSpPr>
          <p:cNvPr id="7" name="Rectangle 28"/>
          <p:cNvSpPr>
            <a:spLocks noGrp="1" noChangeArrowheads="1"/>
          </p:cNvSpPr>
          <p:nvPr>
            <p:ph type="dt" sz="half" idx="12"/>
          </p:nvPr>
        </p:nvSpPr>
        <p:spPr>
          <a:ln/>
        </p:spPr>
        <p:txBody>
          <a:bodyPr/>
          <a:lstStyle>
            <a:lvl1pPr>
              <a:defRPr/>
            </a:lvl1pPr>
          </a:lstStyle>
          <a:p>
            <a:pPr>
              <a:defRPr/>
            </a:pPr>
            <a:endParaRPr lang="en-GB">
              <a:solidFill>
                <a:srgbClr val="FFFFFF"/>
              </a:solidFill>
            </a:endParaRPr>
          </a:p>
        </p:txBody>
      </p:sp>
    </p:spTree>
    <p:extLst>
      <p:ext uri="{BB962C8B-B14F-4D97-AF65-F5344CB8AC3E}">
        <p14:creationId xmlns:p14="http://schemas.microsoft.com/office/powerpoint/2010/main" val="15415026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59875" cy="6858000"/>
            <a:chOff x="0" y="0"/>
            <a:chExt cx="5770" cy="4320"/>
          </a:xfrm>
        </p:grpSpPr>
        <p:sp>
          <p:nvSpPr>
            <p:cNvPr id="144387" name="Rectangle 3"/>
            <p:cNvSpPr>
              <a:spLocks noChangeArrowheads="1"/>
            </p:cNvSpPr>
            <p:nvPr userDrawn="1"/>
          </p:nvSpPr>
          <p:spPr bwMode="hidden">
            <a:xfrm>
              <a:off x="5232" y="1"/>
              <a:ext cx="528" cy="4319"/>
            </a:xfrm>
            <a:prstGeom prst="rect">
              <a:avLst/>
            </a:prstGeom>
            <a:gradFill rotWithShape="0">
              <a:gsLst>
                <a:gs pos="0">
                  <a:schemeClr val="accent2"/>
                </a:gs>
                <a:gs pos="100000">
                  <a:schemeClr val="accent2">
                    <a:gamma/>
                    <a:tint val="94118"/>
                    <a:invGamma/>
                  </a:schemeClr>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1033" name="Rectangle 4"/>
            <p:cNvSpPr>
              <a:spLocks noChangeArrowheads="1"/>
            </p:cNvSpPr>
            <p:nvPr userDrawn="1"/>
          </p:nvSpPr>
          <p:spPr bwMode="hidden">
            <a:xfrm>
              <a:off x="1056" y="0"/>
              <a:ext cx="192" cy="4320"/>
            </a:xfrm>
            <a:prstGeom prst="rect">
              <a:avLst/>
            </a:pr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034" name="Rectangle 5"/>
            <p:cNvSpPr>
              <a:spLocks noChangeArrowheads="1"/>
            </p:cNvSpPr>
            <p:nvPr userDrawn="1"/>
          </p:nvSpPr>
          <p:spPr bwMode="hidden">
            <a:xfrm>
              <a:off x="1728" y="0"/>
              <a:ext cx="432" cy="4320"/>
            </a:xfrm>
            <a:prstGeom prst="rect">
              <a:avLst/>
            </a:pr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035" name="Rectangle 6"/>
            <p:cNvSpPr>
              <a:spLocks noChangeArrowheads="1"/>
            </p:cNvSpPr>
            <p:nvPr userDrawn="1"/>
          </p:nvSpPr>
          <p:spPr bwMode="hidden">
            <a:xfrm>
              <a:off x="2256" y="0"/>
              <a:ext cx="240" cy="43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036" name="Rectangle 7"/>
            <p:cNvSpPr>
              <a:spLocks noChangeArrowheads="1"/>
            </p:cNvSpPr>
            <p:nvPr userDrawn="1"/>
          </p:nvSpPr>
          <p:spPr bwMode="hidden">
            <a:xfrm>
              <a:off x="1344" y="0"/>
              <a:ext cx="384" cy="43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037" name="Rectangle 8"/>
            <p:cNvSpPr>
              <a:spLocks noChangeArrowheads="1"/>
            </p:cNvSpPr>
            <p:nvPr userDrawn="1"/>
          </p:nvSpPr>
          <p:spPr bwMode="hidden">
            <a:xfrm>
              <a:off x="480" y="0"/>
              <a:ext cx="576" cy="43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44393" name="Rectangle 9"/>
            <p:cNvSpPr>
              <a:spLocks noChangeArrowheads="1"/>
            </p:cNvSpPr>
            <p:nvPr userDrawn="1"/>
          </p:nvSpPr>
          <p:spPr bwMode="hidden">
            <a:xfrm>
              <a:off x="288" y="0"/>
              <a:ext cx="192" cy="4320"/>
            </a:xfrm>
            <a:prstGeom prst="rect">
              <a:avLst/>
            </a:prstGeom>
            <a:gradFill rotWithShape="0">
              <a:gsLst>
                <a:gs pos="0">
                  <a:schemeClr val="bg2"/>
                </a:gs>
                <a:gs pos="50000">
                  <a:schemeClr val="bg2">
                    <a:gamma/>
                    <a:shade val="84706"/>
                    <a:invGamma/>
                  </a:schemeClr>
                </a:gs>
                <a:gs pos="100000">
                  <a:schemeClr val="bg2"/>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144394" name="Rectangle 10"/>
            <p:cNvSpPr>
              <a:spLocks noChangeArrowheads="1"/>
            </p:cNvSpPr>
            <p:nvPr userDrawn="1"/>
          </p:nvSpPr>
          <p:spPr bwMode="hidden">
            <a:xfrm>
              <a:off x="0" y="0"/>
              <a:ext cx="288" cy="4320"/>
            </a:xfrm>
            <a:prstGeom prst="rect">
              <a:avLst/>
            </a:prstGeom>
            <a:gradFill rotWithShape="0">
              <a:gsLst>
                <a:gs pos="0">
                  <a:schemeClr val="bg2">
                    <a:gamma/>
                    <a:shade val="78824"/>
                    <a:invGamma/>
                  </a:schemeClr>
                </a:gs>
                <a:gs pos="100000">
                  <a:schemeClr val="bg2"/>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1040" name="Rectangle 11"/>
            <p:cNvSpPr>
              <a:spLocks noChangeArrowheads="1"/>
            </p:cNvSpPr>
            <p:nvPr userDrawn="1"/>
          </p:nvSpPr>
          <p:spPr bwMode="hidden">
            <a:xfrm>
              <a:off x="2160" y="0"/>
              <a:ext cx="240" cy="43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041" name="Rectangle 12"/>
            <p:cNvSpPr>
              <a:spLocks noChangeArrowheads="1"/>
            </p:cNvSpPr>
            <p:nvPr userDrawn="1"/>
          </p:nvSpPr>
          <p:spPr bwMode="hidden">
            <a:xfrm>
              <a:off x="2784" y="0"/>
              <a:ext cx="528" cy="4320"/>
            </a:xfrm>
            <a:prstGeom prst="rect">
              <a:avLst/>
            </a:pr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042" name="Rectangle 13"/>
            <p:cNvSpPr>
              <a:spLocks noChangeArrowheads="1"/>
            </p:cNvSpPr>
            <p:nvPr userDrawn="1"/>
          </p:nvSpPr>
          <p:spPr bwMode="hidden">
            <a:xfrm>
              <a:off x="1248" y="0"/>
              <a:ext cx="144" cy="43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043" name="Rectangle 14"/>
            <p:cNvSpPr>
              <a:spLocks noChangeArrowheads="1"/>
            </p:cNvSpPr>
            <p:nvPr userDrawn="1"/>
          </p:nvSpPr>
          <p:spPr bwMode="hidden">
            <a:xfrm>
              <a:off x="3300" y="0"/>
              <a:ext cx="252" cy="43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44399" name="Rectangle 15"/>
            <p:cNvSpPr>
              <a:spLocks noChangeArrowheads="1"/>
            </p:cNvSpPr>
            <p:nvPr userDrawn="1"/>
          </p:nvSpPr>
          <p:spPr bwMode="hidden">
            <a:xfrm>
              <a:off x="4656" y="0"/>
              <a:ext cx="144"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1045" name="Rectangle 16"/>
            <p:cNvSpPr>
              <a:spLocks noChangeArrowheads="1"/>
            </p:cNvSpPr>
            <p:nvPr userDrawn="1"/>
          </p:nvSpPr>
          <p:spPr bwMode="hidden">
            <a:xfrm>
              <a:off x="4608" y="0"/>
              <a:ext cx="672" cy="4320"/>
            </a:xfrm>
            <a:prstGeom prst="rect">
              <a:avLst/>
            </a:prstGeom>
            <a:gradFill rotWithShape="0">
              <a:gsLst>
                <a:gs pos="0">
                  <a:schemeClr val="bg2"/>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44401" name="Rectangle 17"/>
            <p:cNvSpPr>
              <a:spLocks noChangeArrowheads="1"/>
            </p:cNvSpPr>
            <p:nvPr userDrawn="1"/>
          </p:nvSpPr>
          <p:spPr bwMode="hidden">
            <a:xfrm>
              <a:off x="3504" y="0"/>
              <a:ext cx="624" cy="4320"/>
            </a:xfrm>
            <a:prstGeom prst="rect">
              <a:avLst/>
            </a:prstGeom>
            <a:gradFill rotWithShape="0">
              <a:gsLst>
                <a:gs pos="0">
                  <a:schemeClr val="bg2"/>
                </a:gs>
                <a:gs pos="50000">
                  <a:schemeClr val="bg1"/>
                </a:gs>
                <a:gs pos="100000">
                  <a:schemeClr val="bg2"/>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1047" name="Rectangle 18"/>
            <p:cNvSpPr>
              <a:spLocks noChangeArrowheads="1"/>
            </p:cNvSpPr>
            <p:nvPr userDrawn="1"/>
          </p:nvSpPr>
          <p:spPr bwMode="hidden">
            <a:xfrm>
              <a:off x="3840" y="0"/>
              <a:ext cx="528" cy="4320"/>
            </a:xfrm>
            <a:prstGeom prst="rect">
              <a:avLst/>
            </a:pr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44403" name="Rectangle 19"/>
            <p:cNvSpPr>
              <a:spLocks noChangeArrowheads="1"/>
            </p:cNvSpPr>
            <p:nvPr userDrawn="1"/>
          </p:nvSpPr>
          <p:spPr bwMode="hidden">
            <a:xfrm>
              <a:off x="4368" y="0"/>
              <a:ext cx="240"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pPr eaLnBrk="0" fontAlgn="base" hangingPunct="0">
                <a:spcBef>
                  <a:spcPct val="0"/>
                </a:spcBef>
                <a:spcAft>
                  <a:spcPct val="0"/>
                </a:spcAft>
                <a:defRPr/>
              </a:pPr>
              <a:endParaRPr lang="es-PE">
                <a:solidFill>
                  <a:srgbClr val="FFFFFF"/>
                </a:solidFill>
                <a:latin typeface="Arial" charset="0"/>
              </a:endParaRPr>
            </a:p>
          </p:txBody>
        </p:sp>
        <p:sp>
          <p:nvSpPr>
            <p:cNvPr id="1049" name="Rectangle 20"/>
            <p:cNvSpPr>
              <a:spLocks noChangeArrowheads="1"/>
            </p:cNvSpPr>
            <p:nvPr userDrawn="1"/>
          </p:nvSpPr>
          <p:spPr bwMode="hidden">
            <a:xfrm>
              <a:off x="2680" y="0"/>
              <a:ext cx="152" cy="432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050" name="Rectangle 21"/>
            <p:cNvSpPr>
              <a:spLocks noChangeArrowheads="1"/>
            </p:cNvSpPr>
            <p:nvPr userDrawn="1"/>
          </p:nvSpPr>
          <p:spPr bwMode="hidden">
            <a:xfrm>
              <a:off x="2366" y="0"/>
              <a:ext cx="336" cy="4320"/>
            </a:xfrm>
            <a:prstGeom prst="rect">
              <a:avLst/>
            </a:prstGeom>
            <a:gradFill rotWithShape="0">
              <a:gsLst>
                <a:gs pos="0">
                  <a:schemeClr val="bg1"/>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fontAlgn="base" hangingPunct="0">
                <a:spcBef>
                  <a:spcPct val="0"/>
                </a:spcBef>
                <a:spcAft>
                  <a:spcPct val="0"/>
                </a:spcAft>
              </a:pPr>
              <a:endParaRPr lang="es-PE" altLang="es-PE" smtClean="0">
                <a:solidFill>
                  <a:srgbClr val="FFFFFF"/>
                </a:solidFill>
              </a:endParaRPr>
            </a:p>
          </p:txBody>
        </p:sp>
        <p:sp>
          <p:nvSpPr>
            <p:cNvPr id="1051" name="Freeform 22"/>
            <p:cNvSpPr>
              <a:spLocks/>
            </p:cNvSpPr>
            <p:nvPr userDrawn="1"/>
          </p:nvSpPr>
          <p:spPr bwMode="hidden">
            <a:xfrm>
              <a:off x="1" y="3875"/>
              <a:ext cx="5760" cy="445"/>
            </a:xfrm>
            <a:custGeom>
              <a:avLst/>
              <a:gdLst>
                <a:gd name="T0" fmla="*/ 5700 w 5760"/>
                <a:gd name="T1" fmla="*/ 86 h 445"/>
                <a:gd name="T2" fmla="*/ 5508 w 5760"/>
                <a:gd name="T3" fmla="*/ 86 h 445"/>
                <a:gd name="T4" fmla="*/ 5454 w 5760"/>
                <a:gd name="T5" fmla="*/ 76 h 445"/>
                <a:gd name="T6" fmla="*/ 5448 w 5760"/>
                <a:gd name="T7" fmla="*/ 65 h 445"/>
                <a:gd name="T8" fmla="*/ 5442 w 5760"/>
                <a:gd name="T9" fmla="*/ 44 h 445"/>
                <a:gd name="T10" fmla="*/ 5414 w 5760"/>
                <a:gd name="T11" fmla="*/ 18 h 445"/>
                <a:gd name="T12" fmla="*/ 5332 w 5760"/>
                <a:gd name="T13" fmla="*/ 7 h 445"/>
                <a:gd name="T14" fmla="*/ 5051 w 5760"/>
                <a:gd name="T15" fmla="*/ 22 h 445"/>
                <a:gd name="T16" fmla="*/ 4986 w 5760"/>
                <a:gd name="T17" fmla="*/ 55 h 445"/>
                <a:gd name="T18" fmla="*/ 4854 w 5760"/>
                <a:gd name="T19" fmla="*/ 102 h 445"/>
                <a:gd name="T20" fmla="*/ 4740 w 5760"/>
                <a:gd name="T21" fmla="*/ 112 h 445"/>
                <a:gd name="T22" fmla="*/ 4662 w 5760"/>
                <a:gd name="T23" fmla="*/ 91 h 445"/>
                <a:gd name="T24" fmla="*/ 4598 w 5760"/>
                <a:gd name="T25" fmla="*/ 25 h 445"/>
                <a:gd name="T26" fmla="*/ 4514 w 5760"/>
                <a:gd name="T27" fmla="*/ 9 h 445"/>
                <a:gd name="T28" fmla="*/ 4410 w 5760"/>
                <a:gd name="T29" fmla="*/ 39 h 445"/>
                <a:gd name="T30" fmla="*/ 4236 w 5760"/>
                <a:gd name="T31" fmla="*/ 81 h 445"/>
                <a:gd name="T32" fmla="*/ 4020 w 5760"/>
                <a:gd name="T33" fmla="*/ 102 h 445"/>
                <a:gd name="T34" fmla="*/ 3810 w 5760"/>
                <a:gd name="T35" fmla="*/ 102 h 445"/>
                <a:gd name="T36" fmla="*/ 3654 w 5760"/>
                <a:gd name="T37" fmla="*/ 76 h 445"/>
                <a:gd name="T38" fmla="*/ 3594 w 5760"/>
                <a:gd name="T39" fmla="*/ 50 h 445"/>
                <a:gd name="T40" fmla="*/ 3528 w 5760"/>
                <a:gd name="T41" fmla="*/ 44 h 445"/>
                <a:gd name="T42" fmla="*/ 3480 w 5760"/>
                <a:gd name="T43" fmla="*/ 55 h 445"/>
                <a:gd name="T44" fmla="*/ 3420 w 5760"/>
                <a:gd name="T45" fmla="*/ 76 h 445"/>
                <a:gd name="T46" fmla="*/ 3048 w 5760"/>
                <a:gd name="T47" fmla="*/ 112 h 445"/>
                <a:gd name="T48" fmla="*/ 2844 w 5760"/>
                <a:gd name="T49" fmla="*/ 128 h 445"/>
                <a:gd name="T50" fmla="*/ 2742 w 5760"/>
                <a:gd name="T51" fmla="*/ 117 h 445"/>
                <a:gd name="T52" fmla="*/ 2710 w 5760"/>
                <a:gd name="T53" fmla="*/ 56 h 445"/>
                <a:gd name="T54" fmla="*/ 2658 w 5760"/>
                <a:gd name="T55" fmla="*/ 50 h 445"/>
                <a:gd name="T56" fmla="*/ 2558 w 5760"/>
                <a:gd name="T57" fmla="*/ 95 h 445"/>
                <a:gd name="T58" fmla="*/ 2444 w 5760"/>
                <a:gd name="T59" fmla="*/ 109 h 445"/>
                <a:gd name="T60" fmla="*/ 2322 w 5760"/>
                <a:gd name="T61" fmla="*/ 91 h 445"/>
                <a:gd name="T62" fmla="*/ 2274 w 5760"/>
                <a:gd name="T63" fmla="*/ 70 h 445"/>
                <a:gd name="T64" fmla="*/ 2185 w 5760"/>
                <a:gd name="T65" fmla="*/ 3 h 445"/>
                <a:gd name="T66" fmla="*/ 2048 w 5760"/>
                <a:gd name="T67" fmla="*/ 64 h 445"/>
                <a:gd name="T68" fmla="*/ 1794 w 5760"/>
                <a:gd name="T69" fmla="*/ 102 h 445"/>
                <a:gd name="T70" fmla="*/ 1560 w 5760"/>
                <a:gd name="T71" fmla="*/ 91 h 445"/>
                <a:gd name="T72" fmla="*/ 1482 w 5760"/>
                <a:gd name="T73" fmla="*/ 76 h 445"/>
                <a:gd name="T74" fmla="*/ 1428 w 5760"/>
                <a:gd name="T75" fmla="*/ 50 h 445"/>
                <a:gd name="T76" fmla="*/ 1374 w 5760"/>
                <a:gd name="T77" fmla="*/ 44 h 445"/>
                <a:gd name="T78" fmla="*/ 1308 w 5760"/>
                <a:gd name="T79" fmla="*/ 55 h 445"/>
                <a:gd name="T80" fmla="*/ 1140 w 5760"/>
                <a:gd name="T81" fmla="*/ 107 h 445"/>
                <a:gd name="T82" fmla="*/ 948 w 5760"/>
                <a:gd name="T83" fmla="*/ 143 h 445"/>
                <a:gd name="T84" fmla="*/ 708 w 5760"/>
                <a:gd name="T85" fmla="*/ 138 h 445"/>
                <a:gd name="T86" fmla="*/ 534 w 5760"/>
                <a:gd name="T87" fmla="*/ 96 h 445"/>
                <a:gd name="T88" fmla="*/ 444 w 5760"/>
                <a:gd name="T89" fmla="*/ 55 h 445"/>
                <a:gd name="T90" fmla="*/ 396 w 5760"/>
                <a:gd name="T91" fmla="*/ 34 h 445"/>
                <a:gd name="T92" fmla="*/ 378 w 5760"/>
                <a:gd name="T93" fmla="*/ 39 h 445"/>
                <a:gd name="T94" fmla="*/ 342 w 5760"/>
                <a:gd name="T95" fmla="*/ 70 h 445"/>
                <a:gd name="T96" fmla="*/ 288 w 5760"/>
                <a:gd name="T97" fmla="*/ 96 h 445"/>
                <a:gd name="T98" fmla="*/ 192 w 5760"/>
                <a:gd name="T99" fmla="*/ 112 h 445"/>
                <a:gd name="T100" fmla="*/ 90 w 5760"/>
                <a:gd name="T101" fmla="*/ 112 h 445"/>
                <a:gd name="T102" fmla="*/ 0 w 5760"/>
                <a:gd name="T103" fmla="*/ 96 h 445"/>
                <a:gd name="T104" fmla="*/ 5760 w 5760"/>
                <a:gd name="T105" fmla="*/ 445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60" h="445">
                  <a:moveTo>
                    <a:pt x="5760" y="445"/>
                  </a:moveTo>
                  <a:lnTo>
                    <a:pt x="5760" y="76"/>
                  </a:lnTo>
                  <a:lnTo>
                    <a:pt x="5730" y="81"/>
                  </a:lnTo>
                  <a:lnTo>
                    <a:pt x="5700" y="86"/>
                  </a:lnTo>
                  <a:lnTo>
                    <a:pt x="5646" y="91"/>
                  </a:lnTo>
                  <a:lnTo>
                    <a:pt x="5592" y="91"/>
                  </a:lnTo>
                  <a:lnTo>
                    <a:pt x="5544" y="91"/>
                  </a:lnTo>
                  <a:lnTo>
                    <a:pt x="5508" y="86"/>
                  </a:lnTo>
                  <a:lnTo>
                    <a:pt x="5490" y="86"/>
                  </a:lnTo>
                  <a:lnTo>
                    <a:pt x="5478" y="81"/>
                  </a:lnTo>
                  <a:lnTo>
                    <a:pt x="5466" y="76"/>
                  </a:lnTo>
                  <a:lnTo>
                    <a:pt x="5454" y="76"/>
                  </a:lnTo>
                  <a:lnTo>
                    <a:pt x="5454" y="70"/>
                  </a:lnTo>
                  <a:lnTo>
                    <a:pt x="5448" y="70"/>
                  </a:lnTo>
                  <a:lnTo>
                    <a:pt x="5448" y="65"/>
                  </a:lnTo>
                  <a:lnTo>
                    <a:pt x="5448" y="60"/>
                  </a:lnTo>
                  <a:lnTo>
                    <a:pt x="5448" y="55"/>
                  </a:lnTo>
                  <a:lnTo>
                    <a:pt x="5442" y="50"/>
                  </a:lnTo>
                  <a:lnTo>
                    <a:pt x="5442" y="44"/>
                  </a:lnTo>
                  <a:lnTo>
                    <a:pt x="5436" y="39"/>
                  </a:lnTo>
                  <a:lnTo>
                    <a:pt x="5424" y="34"/>
                  </a:lnTo>
                  <a:lnTo>
                    <a:pt x="5418" y="29"/>
                  </a:lnTo>
                  <a:lnTo>
                    <a:pt x="5414" y="18"/>
                  </a:lnTo>
                  <a:lnTo>
                    <a:pt x="5401" y="16"/>
                  </a:lnTo>
                  <a:lnTo>
                    <a:pt x="5386" y="10"/>
                  </a:lnTo>
                  <a:lnTo>
                    <a:pt x="5368" y="7"/>
                  </a:lnTo>
                  <a:lnTo>
                    <a:pt x="5332" y="7"/>
                  </a:lnTo>
                  <a:lnTo>
                    <a:pt x="5246" y="10"/>
                  </a:lnTo>
                  <a:lnTo>
                    <a:pt x="5144" y="7"/>
                  </a:lnTo>
                  <a:lnTo>
                    <a:pt x="5090" y="16"/>
                  </a:lnTo>
                  <a:lnTo>
                    <a:pt x="5051" y="22"/>
                  </a:lnTo>
                  <a:lnTo>
                    <a:pt x="5036" y="30"/>
                  </a:lnTo>
                  <a:lnTo>
                    <a:pt x="5022" y="39"/>
                  </a:lnTo>
                  <a:lnTo>
                    <a:pt x="5010" y="44"/>
                  </a:lnTo>
                  <a:lnTo>
                    <a:pt x="4986" y="55"/>
                  </a:lnTo>
                  <a:lnTo>
                    <a:pt x="4950" y="70"/>
                  </a:lnTo>
                  <a:lnTo>
                    <a:pt x="4920" y="86"/>
                  </a:lnTo>
                  <a:lnTo>
                    <a:pt x="4884" y="96"/>
                  </a:lnTo>
                  <a:lnTo>
                    <a:pt x="4854" y="102"/>
                  </a:lnTo>
                  <a:lnTo>
                    <a:pt x="4824" y="107"/>
                  </a:lnTo>
                  <a:lnTo>
                    <a:pt x="4794" y="112"/>
                  </a:lnTo>
                  <a:lnTo>
                    <a:pt x="4764" y="112"/>
                  </a:lnTo>
                  <a:lnTo>
                    <a:pt x="4740" y="112"/>
                  </a:lnTo>
                  <a:lnTo>
                    <a:pt x="4716" y="107"/>
                  </a:lnTo>
                  <a:lnTo>
                    <a:pt x="4698" y="102"/>
                  </a:lnTo>
                  <a:lnTo>
                    <a:pt x="4674" y="96"/>
                  </a:lnTo>
                  <a:lnTo>
                    <a:pt x="4662" y="91"/>
                  </a:lnTo>
                  <a:lnTo>
                    <a:pt x="4644" y="86"/>
                  </a:lnTo>
                  <a:lnTo>
                    <a:pt x="4631" y="66"/>
                  </a:lnTo>
                  <a:lnTo>
                    <a:pt x="4617" y="42"/>
                  </a:lnTo>
                  <a:lnTo>
                    <a:pt x="4598" y="25"/>
                  </a:lnTo>
                  <a:lnTo>
                    <a:pt x="4584" y="13"/>
                  </a:lnTo>
                  <a:lnTo>
                    <a:pt x="4565" y="4"/>
                  </a:lnTo>
                  <a:lnTo>
                    <a:pt x="4535" y="3"/>
                  </a:lnTo>
                  <a:lnTo>
                    <a:pt x="4514" y="9"/>
                  </a:lnTo>
                  <a:lnTo>
                    <a:pt x="4494" y="18"/>
                  </a:lnTo>
                  <a:lnTo>
                    <a:pt x="4471" y="23"/>
                  </a:lnTo>
                  <a:lnTo>
                    <a:pt x="4440" y="29"/>
                  </a:lnTo>
                  <a:lnTo>
                    <a:pt x="4410" y="39"/>
                  </a:lnTo>
                  <a:lnTo>
                    <a:pt x="4374" y="50"/>
                  </a:lnTo>
                  <a:lnTo>
                    <a:pt x="4332" y="60"/>
                  </a:lnTo>
                  <a:lnTo>
                    <a:pt x="4284" y="76"/>
                  </a:lnTo>
                  <a:lnTo>
                    <a:pt x="4236" y="81"/>
                  </a:lnTo>
                  <a:lnTo>
                    <a:pt x="4183" y="91"/>
                  </a:lnTo>
                  <a:lnTo>
                    <a:pt x="4128" y="96"/>
                  </a:lnTo>
                  <a:lnTo>
                    <a:pt x="4074" y="102"/>
                  </a:lnTo>
                  <a:lnTo>
                    <a:pt x="4020" y="102"/>
                  </a:lnTo>
                  <a:lnTo>
                    <a:pt x="3966" y="102"/>
                  </a:lnTo>
                  <a:lnTo>
                    <a:pt x="3912" y="102"/>
                  </a:lnTo>
                  <a:lnTo>
                    <a:pt x="3858" y="102"/>
                  </a:lnTo>
                  <a:lnTo>
                    <a:pt x="3810" y="102"/>
                  </a:lnTo>
                  <a:lnTo>
                    <a:pt x="3762" y="96"/>
                  </a:lnTo>
                  <a:lnTo>
                    <a:pt x="3726" y="91"/>
                  </a:lnTo>
                  <a:lnTo>
                    <a:pt x="3684" y="81"/>
                  </a:lnTo>
                  <a:lnTo>
                    <a:pt x="3654" y="76"/>
                  </a:lnTo>
                  <a:lnTo>
                    <a:pt x="3642" y="70"/>
                  </a:lnTo>
                  <a:lnTo>
                    <a:pt x="3630" y="65"/>
                  </a:lnTo>
                  <a:lnTo>
                    <a:pt x="3612" y="60"/>
                  </a:lnTo>
                  <a:lnTo>
                    <a:pt x="3594" y="50"/>
                  </a:lnTo>
                  <a:lnTo>
                    <a:pt x="3576" y="50"/>
                  </a:lnTo>
                  <a:lnTo>
                    <a:pt x="3558" y="44"/>
                  </a:lnTo>
                  <a:lnTo>
                    <a:pt x="3540" y="44"/>
                  </a:lnTo>
                  <a:lnTo>
                    <a:pt x="3528" y="44"/>
                  </a:lnTo>
                  <a:lnTo>
                    <a:pt x="3516" y="50"/>
                  </a:lnTo>
                  <a:lnTo>
                    <a:pt x="3504" y="50"/>
                  </a:lnTo>
                  <a:lnTo>
                    <a:pt x="3492" y="55"/>
                  </a:lnTo>
                  <a:lnTo>
                    <a:pt x="3480" y="55"/>
                  </a:lnTo>
                  <a:lnTo>
                    <a:pt x="3468" y="65"/>
                  </a:lnTo>
                  <a:lnTo>
                    <a:pt x="3456" y="70"/>
                  </a:lnTo>
                  <a:lnTo>
                    <a:pt x="3450" y="70"/>
                  </a:lnTo>
                  <a:lnTo>
                    <a:pt x="3420" y="76"/>
                  </a:lnTo>
                  <a:lnTo>
                    <a:pt x="3330" y="81"/>
                  </a:lnTo>
                  <a:lnTo>
                    <a:pt x="3204" y="91"/>
                  </a:lnTo>
                  <a:lnTo>
                    <a:pt x="3126" y="102"/>
                  </a:lnTo>
                  <a:lnTo>
                    <a:pt x="3048" y="112"/>
                  </a:lnTo>
                  <a:lnTo>
                    <a:pt x="2970" y="123"/>
                  </a:lnTo>
                  <a:lnTo>
                    <a:pt x="2904" y="128"/>
                  </a:lnTo>
                  <a:lnTo>
                    <a:pt x="2868" y="128"/>
                  </a:lnTo>
                  <a:lnTo>
                    <a:pt x="2844" y="128"/>
                  </a:lnTo>
                  <a:lnTo>
                    <a:pt x="2814" y="128"/>
                  </a:lnTo>
                  <a:lnTo>
                    <a:pt x="2790" y="128"/>
                  </a:lnTo>
                  <a:lnTo>
                    <a:pt x="2766" y="123"/>
                  </a:lnTo>
                  <a:lnTo>
                    <a:pt x="2742" y="117"/>
                  </a:lnTo>
                  <a:lnTo>
                    <a:pt x="2724" y="112"/>
                  </a:lnTo>
                  <a:lnTo>
                    <a:pt x="2706" y="107"/>
                  </a:lnTo>
                  <a:lnTo>
                    <a:pt x="2704" y="83"/>
                  </a:lnTo>
                  <a:lnTo>
                    <a:pt x="2710" y="56"/>
                  </a:lnTo>
                  <a:lnTo>
                    <a:pt x="2710" y="36"/>
                  </a:lnTo>
                  <a:lnTo>
                    <a:pt x="2696" y="25"/>
                  </a:lnTo>
                  <a:lnTo>
                    <a:pt x="2672" y="36"/>
                  </a:lnTo>
                  <a:lnTo>
                    <a:pt x="2658" y="50"/>
                  </a:lnTo>
                  <a:lnTo>
                    <a:pt x="2638" y="60"/>
                  </a:lnTo>
                  <a:lnTo>
                    <a:pt x="2614" y="76"/>
                  </a:lnTo>
                  <a:lnTo>
                    <a:pt x="2590" y="84"/>
                  </a:lnTo>
                  <a:lnTo>
                    <a:pt x="2558" y="95"/>
                  </a:lnTo>
                  <a:lnTo>
                    <a:pt x="2536" y="98"/>
                  </a:lnTo>
                  <a:lnTo>
                    <a:pt x="2508" y="102"/>
                  </a:lnTo>
                  <a:lnTo>
                    <a:pt x="2478" y="105"/>
                  </a:lnTo>
                  <a:lnTo>
                    <a:pt x="2444" y="109"/>
                  </a:lnTo>
                  <a:lnTo>
                    <a:pt x="2410" y="110"/>
                  </a:lnTo>
                  <a:lnTo>
                    <a:pt x="2374" y="107"/>
                  </a:lnTo>
                  <a:lnTo>
                    <a:pt x="2348" y="103"/>
                  </a:lnTo>
                  <a:lnTo>
                    <a:pt x="2322" y="91"/>
                  </a:lnTo>
                  <a:lnTo>
                    <a:pt x="2304" y="86"/>
                  </a:lnTo>
                  <a:lnTo>
                    <a:pt x="2292" y="81"/>
                  </a:lnTo>
                  <a:lnTo>
                    <a:pt x="2286" y="76"/>
                  </a:lnTo>
                  <a:lnTo>
                    <a:pt x="2274" y="70"/>
                  </a:lnTo>
                  <a:lnTo>
                    <a:pt x="2268" y="65"/>
                  </a:lnTo>
                  <a:lnTo>
                    <a:pt x="2246" y="18"/>
                  </a:lnTo>
                  <a:lnTo>
                    <a:pt x="2224" y="0"/>
                  </a:lnTo>
                  <a:lnTo>
                    <a:pt x="2185" y="3"/>
                  </a:lnTo>
                  <a:lnTo>
                    <a:pt x="2156" y="16"/>
                  </a:lnTo>
                  <a:lnTo>
                    <a:pt x="2126" y="22"/>
                  </a:lnTo>
                  <a:lnTo>
                    <a:pt x="2081" y="49"/>
                  </a:lnTo>
                  <a:lnTo>
                    <a:pt x="2048" y="64"/>
                  </a:lnTo>
                  <a:lnTo>
                    <a:pt x="2018" y="76"/>
                  </a:lnTo>
                  <a:lnTo>
                    <a:pt x="1986" y="96"/>
                  </a:lnTo>
                  <a:lnTo>
                    <a:pt x="1896" y="102"/>
                  </a:lnTo>
                  <a:lnTo>
                    <a:pt x="1794" y="102"/>
                  </a:lnTo>
                  <a:lnTo>
                    <a:pt x="1692" y="102"/>
                  </a:lnTo>
                  <a:lnTo>
                    <a:pt x="1644" y="102"/>
                  </a:lnTo>
                  <a:lnTo>
                    <a:pt x="1602" y="96"/>
                  </a:lnTo>
                  <a:lnTo>
                    <a:pt x="1560" y="91"/>
                  </a:lnTo>
                  <a:lnTo>
                    <a:pt x="1524" y="86"/>
                  </a:lnTo>
                  <a:lnTo>
                    <a:pt x="1506" y="86"/>
                  </a:lnTo>
                  <a:lnTo>
                    <a:pt x="1494" y="81"/>
                  </a:lnTo>
                  <a:lnTo>
                    <a:pt x="1482" y="76"/>
                  </a:lnTo>
                  <a:lnTo>
                    <a:pt x="1476" y="70"/>
                  </a:lnTo>
                  <a:lnTo>
                    <a:pt x="1458" y="65"/>
                  </a:lnTo>
                  <a:lnTo>
                    <a:pt x="1440" y="55"/>
                  </a:lnTo>
                  <a:lnTo>
                    <a:pt x="1428" y="50"/>
                  </a:lnTo>
                  <a:lnTo>
                    <a:pt x="1410" y="50"/>
                  </a:lnTo>
                  <a:lnTo>
                    <a:pt x="1398" y="44"/>
                  </a:lnTo>
                  <a:lnTo>
                    <a:pt x="1386" y="44"/>
                  </a:lnTo>
                  <a:lnTo>
                    <a:pt x="1374" y="44"/>
                  </a:lnTo>
                  <a:lnTo>
                    <a:pt x="1356" y="44"/>
                  </a:lnTo>
                  <a:lnTo>
                    <a:pt x="1344" y="44"/>
                  </a:lnTo>
                  <a:lnTo>
                    <a:pt x="1332" y="50"/>
                  </a:lnTo>
                  <a:lnTo>
                    <a:pt x="1308" y="55"/>
                  </a:lnTo>
                  <a:lnTo>
                    <a:pt x="1260" y="70"/>
                  </a:lnTo>
                  <a:lnTo>
                    <a:pt x="1218" y="86"/>
                  </a:lnTo>
                  <a:lnTo>
                    <a:pt x="1176" y="96"/>
                  </a:lnTo>
                  <a:lnTo>
                    <a:pt x="1140" y="107"/>
                  </a:lnTo>
                  <a:lnTo>
                    <a:pt x="1098" y="117"/>
                  </a:lnTo>
                  <a:lnTo>
                    <a:pt x="1062" y="128"/>
                  </a:lnTo>
                  <a:lnTo>
                    <a:pt x="1020" y="133"/>
                  </a:lnTo>
                  <a:lnTo>
                    <a:pt x="948" y="143"/>
                  </a:lnTo>
                  <a:lnTo>
                    <a:pt x="882" y="149"/>
                  </a:lnTo>
                  <a:lnTo>
                    <a:pt x="822" y="149"/>
                  </a:lnTo>
                  <a:lnTo>
                    <a:pt x="762" y="143"/>
                  </a:lnTo>
                  <a:lnTo>
                    <a:pt x="708" y="138"/>
                  </a:lnTo>
                  <a:lnTo>
                    <a:pt x="654" y="128"/>
                  </a:lnTo>
                  <a:lnTo>
                    <a:pt x="612" y="117"/>
                  </a:lnTo>
                  <a:lnTo>
                    <a:pt x="570" y="107"/>
                  </a:lnTo>
                  <a:lnTo>
                    <a:pt x="534" y="96"/>
                  </a:lnTo>
                  <a:lnTo>
                    <a:pt x="504" y="86"/>
                  </a:lnTo>
                  <a:lnTo>
                    <a:pt x="480" y="76"/>
                  </a:lnTo>
                  <a:lnTo>
                    <a:pt x="462" y="65"/>
                  </a:lnTo>
                  <a:lnTo>
                    <a:pt x="444" y="55"/>
                  </a:lnTo>
                  <a:lnTo>
                    <a:pt x="426" y="44"/>
                  </a:lnTo>
                  <a:lnTo>
                    <a:pt x="408" y="34"/>
                  </a:lnTo>
                  <a:lnTo>
                    <a:pt x="402" y="34"/>
                  </a:lnTo>
                  <a:lnTo>
                    <a:pt x="396" y="34"/>
                  </a:lnTo>
                  <a:lnTo>
                    <a:pt x="390" y="34"/>
                  </a:lnTo>
                  <a:lnTo>
                    <a:pt x="384" y="34"/>
                  </a:lnTo>
                  <a:lnTo>
                    <a:pt x="378" y="39"/>
                  </a:lnTo>
                  <a:lnTo>
                    <a:pt x="372" y="44"/>
                  </a:lnTo>
                  <a:lnTo>
                    <a:pt x="360" y="55"/>
                  </a:lnTo>
                  <a:lnTo>
                    <a:pt x="348" y="65"/>
                  </a:lnTo>
                  <a:lnTo>
                    <a:pt x="342" y="70"/>
                  </a:lnTo>
                  <a:lnTo>
                    <a:pt x="336" y="76"/>
                  </a:lnTo>
                  <a:lnTo>
                    <a:pt x="324" y="86"/>
                  </a:lnTo>
                  <a:lnTo>
                    <a:pt x="306" y="91"/>
                  </a:lnTo>
                  <a:lnTo>
                    <a:pt x="288" y="96"/>
                  </a:lnTo>
                  <a:lnTo>
                    <a:pt x="264" y="102"/>
                  </a:lnTo>
                  <a:lnTo>
                    <a:pt x="240" y="107"/>
                  </a:lnTo>
                  <a:lnTo>
                    <a:pt x="216" y="112"/>
                  </a:lnTo>
                  <a:lnTo>
                    <a:pt x="192" y="112"/>
                  </a:lnTo>
                  <a:lnTo>
                    <a:pt x="168" y="117"/>
                  </a:lnTo>
                  <a:lnTo>
                    <a:pt x="145" y="117"/>
                  </a:lnTo>
                  <a:lnTo>
                    <a:pt x="120" y="117"/>
                  </a:lnTo>
                  <a:lnTo>
                    <a:pt x="90" y="112"/>
                  </a:lnTo>
                  <a:lnTo>
                    <a:pt x="66" y="112"/>
                  </a:lnTo>
                  <a:lnTo>
                    <a:pt x="42" y="107"/>
                  </a:lnTo>
                  <a:lnTo>
                    <a:pt x="24" y="102"/>
                  </a:lnTo>
                  <a:lnTo>
                    <a:pt x="0" y="96"/>
                  </a:lnTo>
                  <a:lnTo>
                    <a:pt x="0" y="445"/>
                  </a:lnTo>
                  <a:lnTo>
                    <a:pt x="5760" y="445"/>
                  </a:lnTo>
                </a:path>
              </a:pathLst>
            </a:custGeom>
            <a:solidFill>
              <a:schemeClr val="accent2">
                <a:alpha val="50195"/>
              </a:schemeClr>
            </a:solidFill>
            <a:ln>
              <a:noFill/>
            </a:ln>
            <a:extLst>
              <a:ext uri="{91240B29-F687-4F45-9708-019B960494DF}">
                <a14:hiddenLine xmlns:a14="http://schemas.microsoft.com/office/drawing/2010/main" w="9525">
                  <a:solidFill>
                    <a:srgbClr val="000000"/>
                  </a:solidFill>
                  <a:prstDash val="solid"/>
                  <a:round/>
                  <a:headEnd/>
                  <a:tailEnd/>
                </a14:hiddenLine>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144407" name="Freeform 23"/>
            <p:cNvSpPr>
              <a:spLocks/>
            </p:cNvSpPr>
            <p:nvPr userDrawn="1"/>
          </p:nvSpPr>
          <p:spPr bwMode="hidden">
            <a:xfrm>
              <a:off x="0" y="3867"/>
              <a:ext cx="5770" cy="174"/>
            </a:xfrm>
            <a:custGeom>
              <a:avLst/>
              <a:gdLst/>
              <a:ahLst/>
              <a:cxnLst>
                <a:cxn ang="0">
                  <a:pos x="4993" y="66"/>
                </a:cxn>
                <a:cxn ang="0">
                  <a:pos x="4771" y="132"/>
                </a:cxn>
                <a:cxn ang="0">
                  <a:pos x="4640" y="96"/>
                </a:cxn>
                <a:cxn ang="0">
                  <a:pos x="4598" y="36"/>
                </a:cxn>
                <a:cxn ang="0">
                  <a:pos x="4478" y="30"/>
                </a:cxn>
                <a:cxn ang="0">
                  <a:pos x="4186" y="108"/>
                </a:cxn>
                <a:cxn ang="0">
                  <a:pos x="3815" y="120"/>
                </a:cxn>
                <a:cxn ang="0">
                  <a:pos x="3617" y="72"/>
                </a:cxn>
                <a:cxn ang="0">
                  <a:pos x="3510" y="60"/>
                </a:cxn>
                <a:cxn ang="0">
                  <a:pos x="3336" y="96"/>
                </a:cxn>
                <a:cxn ang="0">
                  <a:pos x="2846" y="150"/>
                </a:cxn>
                <a:cxn ang="0">
                  <a:pos x="2703" y="96"/>
                </a:cxn>
                <a:cxn ang="0">
                  <a:pos x="2619" y="90"/>
                </a:cxn>
                <a:cxn ang="0">
                  <a:pos x="2416" y="132"/>
                </a:cxn>
                <a:cxn ang="0">
                  <a:pos x="2278" y="84"/>
                </a:cxn>
                <a:cxn ang="0">
                  <a:pos x="2151" y="36"/>
                </a:cxn>
                <a:cxn ang="0">
                  <a:pos x="1947" y="120"/>
                </a:cxn>
                <a:cxn ang="0">
                  <a:pos x="1525" y="102"/>
                </a:cxn>
                <a:cxn ang="0">
                  <a:pos x="1429" y="60"/>
                </a:cxn>
                <a:cxn ang="0">
                  <a:pos x="1333" y="60"/>
                </a:cxn>
                <a:cxn ang="0">
                  <a:pos x="1058" y="150"/>
                </a:cxn>
                <a:cxn ang="0">
                  <a:pos x="652" y="150"/>
                </a:cxn>
                <a:cxn ang="0">
                  <a:pos x="442" y="66"/>
                </a:cxn>
                <a:cxn ang="0">
                  <a:pos x="377" y="48"/>
                </a:cxn>
                <a:cxn ang="0">
                  <a:pos x="305" y="108"/>
                </a:cxn>
                <a:cxn ang="0">
                  <a:pos x="144" y="138"/>
                </a:cxn>
                <a:cxn ang="0">
                  <a:pos x="0" y="96"/>
                </a:cxn>
                <a:cxn ang="0">
                  <a:pos x="167" y="120"/>
                </a:cxn>
                <a:cxn ang="0">
                  <a:pos x="323" y="84"/>
                </a:cxn>
                <a:cxn ang="0">
                  <a:pos x="383" y="24"/>
                </a:cxn>
                <a:cxn ang="0">
                  <a:pos x="460" y="60"/>
                </a:cxn>
                <a:cxn ang="0">
                  <a:pos x="706" y="144"/>
                </a:cxn>
                <a:cxn ang="0">
                  <a:pos x="1100" y="120"/>
                </a:cxn>
                <a:cxn ang="0">
                  <a:pos x="1345" y="36"/>
                </a:cxn>
                <a:cxn ang="0">
                  <a:pos x="1441" y="48"/>
                </a:cxn>
                <a:cxn ang="0">
                  <a:pos x="1561" y="90"/>
                </a:cxn>
                <a:cxn ang="0">
                  <a:pos x="1971" y="96"/>
                </a:cxn>
                <a:cxn ang="0">
                  <a:pos x="2235" y="3"/>
                </a:cxn>
                <a:cxn ang="0">
                  <a:pos x="2350" y="102"/>
                </a:cxn>
                <a:cxn ang="0">
                  <a:pos x="2559" y="96"/>
                </a:cxn>
                <a:cxn ang="0">
                  <a:pos x="2715" y="24"/>
                </a:cxn>
                <a:cxn ang="0">
                  <a:pos x="2792" y="132"/>
                </a:cxn>
                <a:cxn ang="0">
                  <a:pos x="3127" y="102"/>
                </a:cxn>
                <a:cxn ang="0">
                  <a:pos x="3486" y="48"/>
                </a:cxn>
                <a:cxn ang="0">
                  <a:pos x="3582" y="42"/>
                </a:cxn>
                <a:cxn ang="0">
                  <a:pos x="3731" y="90"/>
                </a:cxn>
                <a:cxn ang="0">
                  <a:pos x="4078" y="102"/>
                </a:cxn>
                <a:cxn ang="0">
                  <a:pos x="4419" y="30"/>
                </a:cxn>
                <a:cxn ang="0">
                  <a:pos x="4574" y="6"/>
                </a:cxn>
                <a:cxn ang="0">
                  <a:pos x="4628" y="60"/>
                </a:cxn>
                <a:cxn ang="0">
                  <a:pos x="4724" y="108"/>
                </a:cxn>
                <a:cxn ang="0">
                  <a:pos x="4927" y="84"/>
                </a:cxn>
                <a:cxn ang="0">
                  <a:pos x="5118" y="14"/>
                </a:cxn>
                <a:cxn ang="0">
                  <a:pos x="5280" y="9"/>
                </a:cxn>
                <a:cxn ang="0">
                  <a:pos x="5453" y="36"/>
                </a:cxn>
                <a:cxn ang="0">
                  <a:pos x="5465" y="72"/>
                </a:cxn>
                <a:cxn ang="0">
                  <a:pos x="5656" y="90"/>
                </a:cxn>
                <a:cxn ang="0">
                  <a:pos x="5710" y="102"/>
                </a:cxn>
                <a:cxn ang="0">
                  <a:pos x="5477" y="90"/>
                </a:cxn>
                <a:cxn ang="0">
                  <a:pos x="5453" y="60"/>
                </a:cxn>
                <a:cxn ang="0">
                  <a:pos x="5393" y="30"/>
                </a:cxn>
                <a:cxn ang="0">
                  <a:pos x="5219" y="24"/>
                </a:cxn>
              </a:cxnLst>
              <a:rect l="0" t="0" r="r" b="b"/>
              <a:pathLst>
                <a:path w="5770" h="174">
                  <a:moveTo>
                    <a:pt x="5151" y="24"/>
                  </a:moveTo>
                  <a:lnTo>
                    <a:pt x="5127" y="26"/>
                  </a:lnTo>
                  <a:lnTo>
                    <a:pt x="5082" y="30"/>
                  </a:lnTo>
                  <a:lnTo>
                    <a:pt x="5049" y="38"/>
                  </a:lnTo>
                  <a:lnTo>
                    <a:pt x="5029" y="48"/>
                  </a:lnTo>
                  <a:lnTo>
                    <a:pt x="5017" y="54"/>
                  </a:lnTo>
                  <a:lnTo>
                    <a:pt x="4993" y="66"/>
                  </a:lnTo>
                  <a:lnTo>
                    <a:pt x="4957" y="84"/>
                  </a:lnTo>
                  <a:lnTo>
                    <a:pt x="4927" y="102"/>
                  </a:lnTo>
                  <a:lnTo>
                    <a:pt x="4891" y="114"/>
                  </a:lnTo>
                  <a:lnTo>
                    <a:pt x="4861" y="120"/>
                  </a:lnTo>
                  <a:lnTo>
                    <a:pt x="4831" y="126"/>
                  </a:lnTo>
                  <a:lnTo>
                    <a:pt x="4801" y="132"/>
                  </a:lnTo>
                  <a:lnTo>
                    <a:pt x="4771" y="132"/>
                  </a:lnTo>
                  <a:lnTo>
                    <a:pt x="4748" y="132"/>
                  </a:lnTo>
                  <a:lnTo>
                    <a:pt x="4724" y="126"/>
                  </a:lnTo>
                  <a:lnTo>
                    <a:pt x="4706" y="120"/>
                  </a:lnTo>
                  <a:lnTo>
                    <a:pt x="4682" y="114"/>
                  </a:lnTo>
                  <a:lnTo>
                    <a:pt x="4670" y="108"/>
                  </a:lnTo>
                  <a:lnTo>
                    <a:pt x="4652" y="102"/>
                  </a:lnTo>
                  <a:lnTo>
                    <a:pt x="4640" y="96"/>
                  </a:lnTo>
                  <a:lnTo>
                    <a:pt x="4634" y="84"/>
                  </a:lnTo>
                  <a:lnTo>
                    <a:pt x="4628" y="78"/>
                  </a:lnTo>
                  <a:lnTo>
                    <a:pt x="4622" y="66"/>
                  </a:lnTo>
                  <a:lnTo>
                    <a:pt x="4616" y="54"/>
                  </a:lnTo>
                  <a:lnTo>
                    <a:pt x="4610" y="48"/>
                  </a:lnTo>
                  <a:lnTo>
                    <a:pt x="4604" y="42"/>
                  </a:lnTo>
                  <a:lnTo>
                    <a:pt x="4598" y="36"/>
                  </a:lnTo>
                  <a:lnTo>
                    <a:pt x="4586" y="30"/>
                  </a:lnTo>
                  <a:lnTo>
                    <a:pt x="4574" y="24"/>
                  </a:lnTo>
                  <a:lnTo>
                    <a:pt x="4562" y="18"/>
                  </a:lnTo>
                  <a:lnTo>
                    <a:pt x="4544" y="18"/>
                  </a:lnTo>
                  <a:lnTo>
                    <a:pt x="4526" y="18"/>
                  </a:lnTo>
                  <a:lnTo>
                    <a:pt x="4502" y="24"/>
                  </a:lnTo>
                  <a:lnTo>
                    <a:pt x="4478" y="30"/>
                  </a:lnTo>
                  <a:lnTo>
                    <a:pt x="4449" y="36"/>
                  </a:lnTo>
                  <a:lnTo>
                    <a:pt x="4419" y="48"/>
                  </a:lnTo>
                  <a:lnTo>
                    <a:pt x="4383" y="60"/>
                  </a:lnTo>
                  <a:lnTo>
                    <a:pt x="4341" y="72"/>
                  </a:lnTo>
                  <a:lnTo>
                    <a:pt x="4287" y="90"/>
                  </a:lnTo>
                  <a:lnTo>
                    <a:pt x="4239" y="96"/>
                  </a:lnTo>
                  <a:lnTo>
                    <a:pt x="4186" y="108"/>
                  </a:lnTo>
                  <a:lnTo>
                    <a:pt x="4132" y="114"/>
                  </a:lnTo>
                  <a:lnTo>
                    <a:pt x="4078" y="120"/>
                  </a:lnTo>
                  <a:lnTo>
                    <a:pt x="4024" y="120"/>
                  </a:lnTo>
                  <a:lnTo>
                    <a:pt x="3970" y="120"/>
                  </a:lnTo>
                  <a:lnTo>
                    <a:pt x="3916" y="120"/>
                  </a:lnTo>
                  <a:lnTo>
                    <a:pt x="3863" y="120"/>
                  </a:lnTo>
                  <a:lnTo>
                    <a:pt x="3815" y="120"/>
                  </a:lnTo>
                  <a:lnTo>
                    <a:pt x="3767" y="114"/>
                  </a:lnTo>
                  <a:lnTo>
                    <a:pt x="3731" y="108"/>
                  </a:lnTo>
                  <a:lnTo>
                    <a:pt x="3689" y="96"/>
                  </a:lnTo>
                  <a:lnTo>
                    <a:pt x="3659" y="90"/>
                  </a:lnTo>
                  <a:lnTo>
                    <a:pt x="3647" y="84"/>
                  </a:lnTo>
                  <a:lnTo>
                    <a:pt x="3635" y="78"/>
                  </a:lnTo>
                  <a:lnTo>
                    <a:pt x="3617" y="72"/>
                  </a:lnTo>
                  <a:lnTo>
                    <a:pt x="3600" y="60"/>
                  </a:lnTo>
                  <a:lnTo>
                    <a:pt x="3582" y="60"/>
                  </a:lnTo>
                  <a:lnTo>
                    <a:pt x="3564" y="54"/>
                  </a:lnTo>
                  <a:lnTo>
                    <a:pt x="3546" y="54"/>
                  </a:lnTo>
                  <a:lnTo>
                    <a:pt x="3534" y="54"/>
                  </a:lnTo>
                  <a:lnTo>
                    <a:pt x="3522" y="60"/>
                  </a:lnTo>
                  <a:lnTo>
                    <a:pt x="3510" y="60"/>
                  </a:lnTo>
                  <a:lnTo>
                    <a:pt x="3498" y="66"/>
                  </a:lnTo>
                  <a:lnTo>
                    <a:pt x="3486" y="66"/>
                  </a:lnTo>
                  <a:lnTo>
                    <a:pt x="3474" y="78"/>
                  </a:lnTo>
                  <a:lnTo>
                    <a:pt x="3462" y="84"/>
                  </a:lnTo>
                  <a:lnTo>
                    <a:pt x="3456" y="84"/>
                  </a:lnTo>
                  <a:lnTo>
                    <a:pt x="3426" y="90"/>
                  </a:lnTo>
                  <a:lnTo>
                    <a:pt x="3336" y="96"/>
                  </a:lnTo>
                  <a:lnTo>
                    <a:pt x="3205" y="108"/>
                  </a:lnTo>
                  <a:lnTo>
                    <a:pt x="3127" y="120"/>
                  </a:lnTo>
                  <a:lnTo>
                    <a:pt x="3049" y="132"/>
                  </a:lnTo>
                  <a:lnTo>
                    <a:pt x="2972" y="144"/>
                  </a:lnTo>
                  <a:lnTo>
                    <a:pt x="2906" y="150"/>
                  </a:lnTo>
                  <a:lnTo>
                    <a:pt x="2870" y="150"/>
                  </a:lnTo>
                  <a:lnTo>
                    <a:pt x="2846" y="150"/>
                  </a:lnTo>
                  <a:lnTo>
                    <a:pt x="2816" y="150"/>
                  </a:lnTo>
                  <a:lnTo>
                    <a:pt x="2792" y="150"/>
                  </a:lnTo>
                  <a:lnTo>
                    <a:pt x="2768" y="144"/>
                  </a:lnTo>
                  <a:lnTo>
                    <a:pt x="2744" y="138"/>
                  </a:lnTo>
                  <a:lnTo>
                    <a:pt x="2727" y="132"/>
                  </a:lnTo>
                  <a:lnTo>
                    <a:pt x="2709" y="126"/>
                  </a:lnTo>
                  <a:lnTo>
                    <a:pt x="2703" y="96"/>
                  </a:lnTo>
                  <a:lnTo>
                    <a:pt x="2703" y="78"/>
                  </a:lnTo>
                  <a:lnTo>
                    <a:pt x="2709" y="42"/>
                  </a:lnTo>
                  <a:lnTo>
                    <a:pt x="2697" y="36"/>
                  </a:lnTo>
                  <a:lnTo>
                    <a:pt x="2673" y="42"/>
                  </a:lnTo>
                  <a:lnTo>
                    <a:pt x="2661" y="60"/>
                  </a:lnTo>
                  <a:lnTo>
                    <a:pt x="2643" y="72"/>
                  </a:lnTo>
                  <a:lnTo>
                    <a:pt x="2619" y="90"/>
                  </a:lnTo>
                  <a:lnTo>
                    <a:pt x="2595" y="102"/>
                  </a:lnTo>
                  <a:lnTo>
                    <a:pt x="2559" y="114"/>
                  </a:lnTo>
                  <a:lnTo>
                    <a:pt x="2541" y="114"/>
                  </a:lnTo>
                  <a:lnTo>
                    <a:pt x="2511" y="120"/>
                  </a:lnTo>
                  <a:lnTo>
                    <a:pt x="2481" y="126"/>
                  </a:lnTo>
                  <a:lnTo>
                    <a:pt x="2446" y="126"/>
                  </a:lnTo>
                  <a:lnTo>
                    <a:pt x="2416" y="132"/>
                  </a:lnTo>
                  <a:lnTo>
                    <a:pt x="2380" y="126"/>
                  </a:lnTo>
                  <a:lnTo>
                    <a:pt x="2350" y="120"/>
                  </a:lnTo>
                  <a:lnTo>
                    <a:pt x="2326" y="108"/>
                  </a:lnTo>
                  <a:lnTo>
                    <a:pt x="2308" y="102"/>
                  </a:lnTo>
                  <a:lnTo>
                    <a:pt x="2296" y="96"/>
                  </a:lnTo>
                  <a:lnTo>
                    <a:pt x="2290" y="90"/>
                  </a:lnTo>
                  <a:lnTo>
                    <a:pt x="2278" y="84"/>
                  </a:lnTo>
                  <a:lnTo>
                    <a:pt x="2272" y="78"/>
                  </a:lnTo>
                  <a:lnTo>
                    <a:pt x="2250" y="57"/>
                  </a:lnTo>
                  <a:lnTo>
                    <a:pt x="2243" y="35"/>
                  </a:lnTo>
                  <a:lnTo>
                    <a:pt x="2228" y="18"/>
                  </a:lnTo>
                  <a:lnTo>
                    <a:pt x="2208" y="18"/>
                  </a:lnTo>
                  <a:lnTo>
                    <a:pt x="2172" y="24"/>
                  </a:lnTo>
                  <a:lnTo>
                    <a:pt x="2151" y="36"/>
                  </a:lnTo>
                  <a:lnTo>
                    <a:pt x="2127" y="51"/>
                  </a:lnTo>
                  <a:lnTo>
                    <a:pt x="2097" y="60"/>
                  </a:lnTo>
                  <a:lnTo>
                    <a:pt x="2073" y="72"/>
                  </a:lnTo>
                  <a:lnTo>
                    <a:pt x="2046" y="87"/>
                  </a:lnTo>
                  <a:lnTo>
                    <a:pt x="2007" y="102"/>
                  </a:lnTo>
                  <a:lnTo>
                    <a:pt x="1977" y="114"/>
                  </a:lnTo>
                  <a:lnTo>
                    <a:pt x="1947" y="120"/>
                  </a:lnTo>
                  <a:lnTo>
                    <a:pt x="1895" y="120"/>
                  </a:lnTo>
                  <a:lnTo>
                    <a:pt x="1794" y="120"/>
                  </a:lnTo>
                  <a:lnTo>
                    <a:pt x="1692" y="120"/>
                  </a:lnTo>
                  <a:lnTo>
                    <a:pt x="1644" y="120"/>
                  </a:lnTo>
                  <a:lnTo>
                    <a:pt x="1602" y="114"/>
                  </a:lnTo>
                  <a:lnTo>
                    <a:pt x="1561" y="108"/>
                  </a:lnTo>
                  <a:lnTo>
                    <a:pt x="1525" y="102"/>
                  </a:lnTo>
                  <a:lnTo>
                    <a:pt x="1507" y="102"/>
                  </a:lnTo>
                  <a:lnTo>
                    <a:pt x="1495" y="96"/>
                  </a:lnTo>
                  <a:lnTo>
                    <a:pt x="1483" y="90"/>
                  </a:lnTo>
                  <a:lnTo>
                    <a:pt x="1477" y="84"/>
                  </a:lnTo>
                  <a:lnTo>
                    <a:pt x="1459" y="78"/>
                  </a:lnTo>
                  <a:lnTo>
                    <a:pt x="1441" y="66"/>
                  </a:lnTo>
                  <a:lnTo>
                    <a:pt x="1429" y="60"/>
                  </a:lnTo>
                  <a:lnTo>
                    <a:pt x="1411" y="60"/>
                  </a:lnTo>
                  <a:lnTo>
                    <a:pt x="1399" y="54"/>
                  </a:lnTo>
                  <a:lnTo>
                    <a:pt x="1387" y="54"/>
                  </a:lnTo>
                  <a:lnTo>
                    <a:pt x="1375" y="54"/>
                  </a:lnTo>
                  <a:lnTo>
                    <a:pt x="1357" y="54"/>
                  </a:lnTo>
                  <a:lnTo>
                    <a:pt x="1345" y="54"/>
                  </a:lnTo>
                  <a:lnTo>
                    <a:pt x="1333" y="60"/>
                  </a:lnTo>
                  <a:lnTo>
                    <a:pt x="1309" y="66"/>
                  </a:lnTo>
                  <a:lnTo>
                    <a:pt x="1262" y="84"/>
                  </a:lnTo>
                  <a:lnTo>
                    <a:pt x="1220" y="102"/>
                  </a:lnTo>
                  <a:lnTo>
                    <a:pt x="1178" y="114"/>
                  </a:lnTo>
                  <a:lnTo>
                    <a:pt x="1142" y="126"/>
                  </a:lnTo>
                  <a:lnTo>
                    <a:pt x="1100" y="138"/>
                  </a:lnTo>
                  <a:lnTo>
                    <a:pt x="1058" y="150"/>
                  </a:lnTo>
                  <a:lnTo>
                    <a:pt x="1016" y="156"/>
                  </a:lnTo>
                  <a:lnTo>
                    <a:pt x="945" y="168"/>
                  </a:lnTo>
                  <a:lnTo>
                    <a:pt x="879" y="174"/>
                  </a:lnTo>
                  <a:lnTo>
                    <a:pt x="819" y="174"/>
                  </a:lnTo>
                  <a:lnTo>
                    <a:pt x="759" y="168"/>
                  </a:lnTo>
                  <a:lnTo>
                    <a:pt x="706" y="162"/>
                  </a:lnTo>
                  <a:lnTo>
                    <a:pt x="652" y="150"/>
                  </a:lnTo>
                  <a:lnTo>
                    <a:pt x="610" y="138"/>
                  </a:lnTo>
                  <a:lnTo>
                    <a:pt x="568" y="126"/>
                  </a:lnTo>
                  <a:lnTo>
                    <a:pt x="532" y="114"/>
                  </a:lnTo>
                  <a:lnTo>
                    <a:pt x="502" y="102"/>
                  </a:lnTo>
                  <a:lnTo>
                    <a:pt x="478" y="90"/>
                  </a:lnTo>
                  <a:lnTo>
                    <a:pt x="460" y="78"/>
                  </a:lnTo>
                  <a:lnTo>
                    <a:pt x="442" y="66"/>
                  </a:lnTo>
                  <a:lnTo>
                    <a:pt x="425" y="54"/>
                  </a:lnTo>
                  <a:lnTo>
                    <a:pt x="407" y="42"/>
                  </a:lnTo>
                  <a:lnTo>
                    <a:pt x="401" y="42"/>
                  </a:lnTo>
                  <a:lnTo>
                    <a:pt x="395" y="42"/>
                  </a:lnTo>
                  <a:lnTo>
                    <a:pt x="389" y="42"/>
                  </a:lnTo>
                  <a:lnTo>
                    <a:pt x="383" y="42"/>
                  </a:lnTo>
                  <a:lnTo>
                    <a:pt x="377" y="48"/>
                  </a:lnTo>
                  <a:lnTo>
                    <a:pt x="371" y="54"/>
                  </a:lnTo>
                  <a:lnTo>
                    <a:pt x="359" y="66"/>
                  </a:lnTo>
                  <a:lnTo>
                    <a:pt x="347" y="78"/>
                  </a:lnTo>
                  <a:lnTo>
                    <a:pt x="341" y="84"/>
                  </a:lnTo>
                  <a:lnTo>
                    <a:pt x="335" y="90"/>
                  </a:lnTo>
                  <a:lnTo>
                    <a:pt x="323" y="102"/>
                  </a:lnTo>
                  <a:lnTo>
                    <a:pt x="305" y="108"/>
                  </a:lnTo>
                  <a:lnTo>
                    <a:pt x="287" y="114"/>
                  </a:lnTo>
                  <a:lnTo>
                    <a:pt x="263" y="120"/>
                  </a:lnTo>
                  <a:lnTo>
                    <a:pt x="239" y="126"/>
                  </a:lnTo>
                  <a:lnTo>
                    <a:pt x="215" y="132"/>
                  </a:lnTo>
                  <a:lnTo>
                    <a:pt x="191" y="132"/>
                  </a:lnTo>
                  <a:lnTo>
                    <a:pt x="167" y="138"/>
                  </a:lnTo>
                  <a:lnTo>
                    <a:pt x="144" y="138"/>
                  </a:lnTo>
                  <a:lnTo>
                    <a:pt x="120" y="138"/>
                  </a:lnTo>
                  <a:lnTo>
                    <a:pt x="90" y="132"/>
                  </a:lnTo>
                  <a:lnTo>
                    <a:pt x="66" y="132"/>
                  </a:lnTo>
                  <a:lnTo>
                    <a:pt x="42" y="126"/>
                  </a:lnTo>
                  <a:lnTo>
                    <a:pt x="24" y="120"/>
                  </a:lnTo>
                  <a:lnTo>
                    <a:pt x="0" y="114"/>
                  </a:lnTo>
                  <a:lnTo>
                    <a:pt x="0" y="96"/>
                  </a:lnTo>
                  <a:lnTo>
                    <a:pt x="24" y="102"/>
                  </a:lnTo>
                  <a:lnTo>
                    <a:pt x="42" y="108"/>
                  </a:lnTo>
                  <a:lnTo>
                    <a:pt x="66" y="114"/>
                  </a:lnTo>
                  <a:lnTo>
                    <a:pt x="90" y="114"/>
                  </a:lnTo>
                  <a:lnTo>
                    <a:pt x="120" y="120"/>
                  </a:lnTo>
                  <a:lnTo>
                    <a:pt x="144" y="120"/>
                  </a:lnTo>
                  <a:lnTo>
                    <a:pt x="167" y="120"/>
                  </a:lnTo>
                  <a:lnTo>
                    <a:pt x="191" y="114"/>
                  </a:lnTo>
                  <a:lnTo>
                    <a:pt x="215" y="114"/>
                  </a:lnTo>
                  <a:lnTo>
                    <a:pt x="239" y="108"/>
                  </a:lnTo>
                  <a:lnTo>
                    <a:pt x="263" y="102"/>
                  </a:lnTo>
                  <a:lnTo>
                    <a:pt x="287" y="96"/>
                  </a:lnTo>
                  <a:lnTo>
                    <a:pt x="305" y="90"/>
                  </a:lnTo>
                  <a:lnTo>
                    <a:pt x="323" y="84"/>
                  </a:lnTo>
                  <a:lnTo>
                    <a:pt x="335" y="72"/>
                  </a:lnTo>
                  <a:lnTo>
                    <a:pt x="341" y="66"/>
                  </a:lnTo>
                  <a:lnTo>
                    <a:pt x="347" y="60"/>
                  </a:lnTo>
                  <a:lnTo>
                    <a:pt x="359" y="48"/>
                  </a:lnTo>
                  <a:lnTo>
                    <a:pt x="371" y="36"/>
                  </a:lnTo>
                  <a:lnTo>
                    <a:pt x="377" y="30"/>
                  </a:lnTo>
                  <a:lnTo>
                    <a:pt x="383" y="24"/>
                  </a:lnTo>
                  <a:lnTo>
                    <a:pt x="389" y="24"/>
                  </a:lnTo>
                  <a:lnTo>
                    <a:pt x="395" y="24"/>
                  </a:lnTo>
                  <a:lnTo>
                    <a:pt x="401" y="24"/>
                  </a:lnTo>
                  <a:lnTo>
                    <a:pt x="407" y="24"/>
                  </a:lnTo>
                  <a:lnTo>
                    <a:pt x="425" y="36"/>
                  </a:lnTo>
                  <a:lnTo>
                    <a:pt x="442" y="48"/>
                  </a:lnTo>
                  <a:lnTo>
                    <a:pt x="460" y="60"/>
                  </a:lnTo>
                  <a:lnTo>
                    <a:pt x="478" y="72"/>
                  </a:lnTo>
                  <a:lnTo>
                    <a:pt x="502" y="84"/>
                  </a:lnTo>
                  <a:lnTo>
                    <a:pt x="532" y="96"/>
                  </a:lnTo>
                  <a:lnTo>
                    <a:pt x="568" y="108"/>
                  </a:lnTo>
                  <a:lnTo>
                    <a:pt x="610" y="120"/>
                  </a:lnTo>
                  <a:lnTo>
                    <a:pt x="652" y="132"/>
                  </a:lnTo>
                  <a:lnTo>
                    <a:pt x="706" y="144"/>
                  </a:lnTo>
                  <a:lnTo>
                    <a:pt x="759" y="150"/>
                  </a:lnTo>
                  <a:lnTo>
                    <a:pt x="819" y="156"/>
                  </a:lnTo>
                  <a:lnTo>
                    <a:pt x="879" y="156"/>
                  </a:lnTo>
                  <a:lnTo>
                    <a:pt x="945" y="150"/>
                  </a:lnTo>
                  <a:lnTo>
                    <a:pt x="1016" y="138"/>
                  </a:lnTo>
                  <a:lnTo>
                    <a:pt x="1058" y="132"/>
                  </a:lnTo>
                  <a:lnTo>
                    <a:pt x="1100" y="120"/>
                  </a:lnTo>
                  <a:lnTo>
                    <a:pt x="1142" y="108"/>
                  </a:lnTo>
                  <a:lnTo>
                    <a:pt x="1178" y="96"/>
                  </a:lnTo>
                  <a:lnTo>
                    <a:pt x="1220" y="84"/>
                  </a:lnTo>
                  <a:lnTo>
                    <a:pt x="1262" y="66"/>
                  </a:lnTo>
                  <a:lnTo>
                    <a:pt x="1309" y="48"/>
                  </a:lnTo>
                  <a:lnTo>
                    <a:pt x="1333" y="42"/>
                  </a:lnTo>
                  <a:lnTo>
                    <a:pt x="1345" y="36"/>
                  </a:lnTo>
                  <a:lnTo>
                    <a:pt x="1357" y="36"/>
                  </a:lnTo>
                  <a:lnTo>
                    <a:pt x="1375" y="36"/>
                  </a:lnTo>
                  <a:lnTo>
                    <a:pt x="1387" y="36"/>
                  </a:lnTo>
                  <a:lnTo>
                    <a:pt x="1399" y="36"/>
                  </a:lnTo>
                  <a:lnTo>
                    <a:pt x="1411" y="42"/>
                  </a:lnTo>
                  <a:lnTo>
                    <a:pt x="1429" y="42"/>
                  </a:lnTo>
                  <a:lnTo>
                    <a:pt x="1441" y="48"/>
                  </a:lnTo>
                  <a:lnTo>
                    <a:pt x="1459" y="60"/>
                  </a:lnTo>
                  <a:lnTo>
                    <a:pt x="1477" y="66"/>
                  </a:lnTo>
                  <a:lnTo>
                    <a:pt x="1483" y="72"/>
                  </a:lnTo>
                  <a:lnTo>
                    <a:pt x="1495" y="78"/>
                  </a:lnTo>
                  <a:lnTo>
                    <a:pt x="1507" y="84"/>
                  </a:lnTo>
                  <a:lnTo>
                    <a:pt x="1525" y="84"/>
                  </a:lnTo>
                  <a:lnTo>
                    <a:pt x="1561" y="90"/>
                  </a:lnTo>
                  <a:lnTo>
                    <a:pt x="1602" y="96"/>
                  </a:lnTo>
                  <a:lnTo>
                    <a:pt x="1644" y="102"/>
                  </a:lnTo>
                  <a:lnTo>
                    <a:pt x="1692" y="102"/>
                  </a:lnTo>
                  <a:lnTo>
                    <a:pt x="1794" y="102"/>
                  </a:lnTo>
                  <a:lnTo>
                    <a:pt x="1895" y="102"/>
                  </a:lnTo>
                  <a:lnTo>
                    <a:pt x="1938" y="102"/>
                  </a:lnTo>
                  <a:lnTo>
                    <a:pt x="1971" y="96"/>
                  </a:lnTo>
                  <a:lnTo>
                    <a:pt x="2019" y="77"/>
                  </a:lnTo>
                  <a:lnTo>
                    <a:pt x="2063" y="57"/>
                  </a:lnTo>
                  <a:lnTo>
                    <a:pt x="2111" y="38"/>
                  </a:lnTo>
                  <a:lnTo>
                    <a:pt x="2145" y="18"/>
                  </a:lnTo>
                  <a:lnTo>
                    <a:pt x="2172" y="9"/>
                  </a:lnTo>
                  <a:lnTo>
                    <a:pt x="2202" y="0"/>
                  </a:lnTo>
                  <a:lnTo>
                    <a:pt x="2235" y="3"/>
                  </a:lnTo>
                  <a:lnTo>
                    <a:pt x="2250" y="24"/>
                  </a:lnTo>
                  <a:lnTo>
                    <a:pt x="2262" y="51"/>
                  </a:lnTo>
                  <a:lnTo>
                    <a:pt x="2290" y="72"/>
                  </a:lnTo>
                  <a:lnTo>
                    <a:pt x="2296" y="78"/>
                  </a:lnTo>
                  <a:lnTo>
                    <a:pt x="2308" y="84"/>
                  </a:lnTo>
                  <a:lnTo>
                    <a:pt x="2326" y="90"/>
                  </a:lnTo>
                  <a:lnTo>
                    <a:pt x="2350" y="102"/>
                  </a:lnTo>
                  <a:lnTo>
                    <a:pt x="2380" y="108"/>
                  </a:lnTo>
                  <a:lnTo>
                    <a:pt x="2416" y="114"/>
                  </a:lnTo>
                  <a:lnTo>
                    <a:pt x="2446" y="108"/>
                  </a:lnTo>
                  <a:lnTo>
                    <a:pt x="2481" y="108"/>
                  </a:lnTo>
                  <a:lnTo>
                    <a:pt x="2511" y="102"/>
                  </a:lnTo>
                  <a:lnTo>
                    <a:pt x="2541" y="96"/>
                  </a:lnTo>
                  <a:lnTo>
                    <a:pt x="2559" y="96"/>
                  </a:lnTo>
                  <a:lnTo>
                    <a:pt x="2595" y="84"/>
                  </a:lnTo>
                  <a:lnTo>
                    <a:pt x="2619" y="72"/>
                  </a:lnTo>
                  <a:lnTo>
                    <a:pt x="2643" y="54"/>
                  </a:lnTo>
                  <a:lnTo>
                    <a:pt x="2661" y="42"/>
                  </a:lnTo>
                  <a:lnTo>
                    <a:pt x="2673" y="24"/>
                  </a:lnTo>
                  <a:lnTo>
                    <a:pt x="2697" y="18"/>
                  </a:lnTo>
                  <a:lnTo>
                    <a:pt x="2715" y="24"/>
                  </a:lnTo>
                  <a:lnTo>
                    <a:pt x="2715" y="48"/>
                  </a:lnTo>
                  <a:lnTo>
                    <a:pt x="2709" y="78"/>
                  </a:lnTo>
                  <a:lnTo>
                    <a:pt x="2709" y="108"/>
                  </a:lnTo>
                  <a:lnTo>
                    <a:pt x="2727" y="114"/>
                  </a:lnTo>
                  <a:lnTo>
                    <a:pt x="2744" y="120"/>
                  </a:lnTo>
                  <a:lnTo>
                    <a:pt x="2768" y="126"/>
                  </a:lnTo>
                  <a:lnTo>
                    <a:pt x="2792" y="132"/>
                  </a:lnTo>
                  <a:lnTo>
                    <a:pt x="2816" y="132"/>
                  </a:lnTo>
                  <a:lnTo>
                    <a:pt x="2846" y="132"/>
                  </a:lnTo>
                  <a:lnTo>
                    <a:pt x="2870" y="132"/>
                  </a:lnTo>
                  <a:lnTo>
                    <a:pt x="2906" y="132"/>
                  </a:lnTo>
                  <a:lnTo>
                    <a:pt x="2972" y="126"/>
                  </a:lnTo>
                  <a:lnTo>
                    <a:pt x="3049" y="114"/>
                  </a:lnTo>
                  <a:lnTo>
                    <a:pt x="3127" y="102"/>
                  </a:lnTo>
                  <a:lnTo>
                    <a:pt x="3205" y="90"/>
                  </a:lnTo>
                  <a:lnTo>
                    <a:pt x="3336" y="78"/>
                  </a:lnTo>
                  <a:lnTo>
                    <a:pt x="3426" y="72"/>
                  </a:lnTo>
                  <a:lnTo>
                    <a:pt x="3456" y="66"/>
                  </a:lnTo>
                  <a:lnTo>
                    <a:pt x="3462" y="66"/>
                  </a:lnTo>
                  <a:lnTo>
                    <a:pt x="3474" y="60"/>
                  </a:lnTo>
                  <a:lnTo>
                    <a:pt x="3486" y="48"/>
                  </a:lnTo>
                  <a:lnTo>
                    <a:pt x="3498" y="48"/>
                  </a:lnTo>
                  <a:lnTo>
                    <a:pt x="3510" y="42"/>
                  </a:lnTo>
                  <a:lnTo>
                    <a:pt x="3522" y="42"/>
                  </a:lnTo>
                  <a:lnTo>
                    <a:pt x="3534" y="36"/>
                  </a:lnTo>
                  <a:lnTo>
                    <a:pt x="3546" y="36"/>
                  </a:lnTo>
                  <a:lnTo>
                    <a:pt x="3564" y="36"/>
                  </a:lnTo>
                  <a:lnTo>
                    <a:pt x="3582" y="42"/>
                  </a:lnTo>
                  <a:lnTo>
                    <a:pt x="3600" y="42"/>
                  </a:lnTo>
                  <a:lnTo>
                    <a:pt x="3617" y="54"/>
                  </a:lnTo>
                  <a:lnTo>
                    <a:pt x="3635" y="60"/>
                  </a:lnTo>
                  <a:lnTo>
                    <a:pt x="3647" y="66"/>
                  </a:lnTo>
                  <a:lnTo>
                    <a:pt x="3659" y="72"/>
                  </a:lnTo>
                  <a:lnTo>
                    <a:pt x="3689" y="78"/>
                  </a:lnTo>
                  <a:lnTo>
                    <a:pt x="3731" y="90"/>
                  </a:lnTo>
                  <a:lnTo>
                    <a:pt x="3767" y="96"/>
                  </a:lnTo>
                  <a:lnTo>
                    <a:pt x="3815" y="102"/>
                  </a:lnTo>
                  <a:lnTo>
                    <a:pt x="3863" y="102"/>
                  </a:lnTo>
                  <a:lnTo>
                    <a:pt x="3916" y="102"/>
                  </a:lnTo>
                  <a:lnTo>
                    <a:pt x="3970" y="102"/>
                  </a:lnTo>
                  <a:lnTo>
                    <a:pt x="4024" y="102"/>
                  </a:lnTo>
                  <a:lnTo>
                    <a:pt x="4078" y="102"/>
                  </a:lnTo>
                  <a:lnTo>
                    <a:pt x="4132" y="96"/>
                  </a:lnTo>
                  <a:lnTo>
                    <a:pt x="4186" y="90"/>
                  </a:lnTo>
                  <a:lnTo>
                    <a:pt x="4239" y="78"/>
                  </a:lnTo>
                  <a:lnTo>
                    <a:pt x="4287" y="72"/>
                  </a:lnTo>
                  <a:lnTo>
                    <a:pt x="4341" y="54"/>
                  </a:lnTo>
                  <a:lnTo>
                    <a:pt x="4383" y="42"/>
                  </a:lnTo>
                  <a:lnTo>
                    <a:pt x="4419" y="30"/>
                  </a:lnTo>
                  <a:lnTo>
                    <a:pt x="4449" y="18"/>
                  </a:lnTo>
                  <a:lnTo>
                    <a:pt x="4478" y="12"/>
                  </a:lnTo>
                  <a:lnTo>
                    <a:pt x="4502" y="6"/>
                  </a:lnTo>
                  <a:lnTo>
                    <a:pt x="4526" y="0"/>
                  </a:lnTo>
                  <a:lnTo>
                    <a:pt x="4544" y="0"/>
                  </a:lnTo>
                  <a:lnTo>
                    <a:pt x="4562" y="0"/>
                  </a:lnTo>
                  <a:lnTo>
                    <a:pt x="4574" y="6"/>
                  </a:lnTo>
                  <a:lnTo>
                    <a:pt x="4586" y="12"/>
                  </a:lnTo>
                  <a:lnTo>
                    <a:pt x="4598" y="18"/>
                  </a:lnTo>
                  <a:lnTo>
                    <a:pt x="4604" y="24"/>
                  </a:lnTo>
                  <a:lnTo>
                    <a:pt x="4610" y="30"/>
                  </a:lnTo>
                  <a:lnTo>
                    <a:pt x="4616" y="36"/>
                  </a:lnTo>
                  <a:lnTo>
                    <a:pt x="4622" y="48"/>
                  </a:lnTo>
                  <a:lnTo>
                    <a:pt x="4628" y="60"/>
                  </a:lnTo>
                  <a:lnTo>
                    <a:pt x="4634" y="66"/>
                  </a:lnTo>
                  <a:lnTo>
                    <a:pt x="4640" y="78"/>
                  </a:lnTo>
                  <a:lnTo>
                    <a:pt x="4652" y="84"/>
                  </a:lnTo>
                  <a:lnTo>
                    <a:pt x="4670" y="90"/>
                  </a:lnTo>
                  <a:lnTo>
                    <a:pt x="4682" y="96"/>
                  </a:lnTo>
                  <a:lnTo>
                    <a:pt x="4706" y="102"/>
                  </a:lnTo>
                  <a:lnTo>
                    <a:pt x="4724" y="108"/>
                  </a:lnTo>
                  <a:lnTo>
                    <a:pt x="4748" y="114"/>
                  </a:lnTo>
                  <a:lnTo>
                    <a:pt x="4771" y="114"/>
                  </a:lnTo>
                  <a:lnTo>
                    <a:pt x="4801" y="114"/>
                  </a:lnTo>
                  <a:lnTo>
                    <a:pt x="4831" y="108"/>
                  </a:lnTo>
                  <a:lnTo>
                    <a:pt x="4861" y="102"/>
                  </a:lnTo>
                  <a:lnTo>
                    <a:pt x="4891" y="96"/>
                  </a:lnTo>
                  <a:lnTo>
                    <a:pt x="4927" y="84"/>
                  </a:lnTo>
                  <a:lnTo>
                    <a:pt x="4957" y="66"/>
                  </a:lnTo>
                  <a:lnTo>
                    <a:pt x="4993" y="48"/>
                  </a:lnTo>
                  <a:lnTo>
                    <a:pt x="5017" y="36"/>
                  </a:lnTo>
                  <a:lnTo>
                    <a:pt x="5029" y="30"/>
                  </a:lnTo>
                  <a:lnTo>
                    <a:pt x="5061" y="24"/>
                  </a:lnTo>
                  <a:lnTo>
                    <a:pt x="5091" y="17"/>
                  </a:lnTo>
                  <a:lnTo>
                    <a:pt x="5118" y="14"/>
                  </a:lnTo>
                  <a:lnTo>
                    <a:pt x="5145" y="9"/>
                  </a:lnTo>
                  <a:lnTo>
                    <a:pt x="5175" y="9"/>
                  </a:lnTo>
                  <a:lnTo>
                    <a:pt x="5199" y="8"/>
                  </a:lnTo>
                  <a:lnTo>
                    <a:pt x="5219" y="9"/>
                  </a:lnTo>
                  <a:lnTo>
                    <a:pt x="5238" y="9"/>
                  </a:lnTo>
                  <a:lnTo>
                    <a:pt x="5258" y="11"/>
                  </a:lnTo>
                  <a:lnTo>
                    <a:pt x="5280" y="9"/>
                  </a:lnTo>
                  <a:lnTo>
                    <a:pt x="5304" y="11"/>
                  </a:lnTo>
                  <a:lnTo>
                    <a:pt x="5327" y="8"/>
                  </a:lnTo>
                  <a:lnTo>
                    <a:pt x="5351" y="8"/>
                  </a:lnTo>
                  <a:lnTo>
                    <a:pt x="5390" y="9"/>
                  </a:lnTo>
                  <a:lnTo>
                    <a:pt x="5435" y="24"/>
                  </a:lnTo>
                  <a:lnTo>
                    <a:pt x="5447" y="30"/>
                  </a:lnTo>
                  <a:lnTo>
                    <a:pt x="5453" y="36"/>
                  </a:lnTo>
                  <a:lnTo>
                    <a:pt x="5453" y="42"/>
                  </a:lnTo>
                  <a:lnTo>
                    <a:pt x="5459" y="48"/>
                  </a:lnTo>
                  <a:lnTo>
                    <a:pt x="5459" y="54"/>
                  </a:lnTo>
                  <a:lnTo>
                    <a:pt x="5459" y="60"/>
                  </a:lnTo>
                  <a:lnTo>
                    <a:pt x="5459" y="66"/>
                  </a:lnTo>
                  <a:lnTo>
                    <a:pt x="5465" y="66"/>
                  </a:lnTo>
                  <a:lnTo>
                    <a:pt x="5465" y="72"/>
                  </a:lnTo>
                  <a:lnTo>
                    <a:pt x="5477" y="72"/>
                  </a:lnTo>
                  <a:lnTo>
                    <a:pt x="5489" y="78"/>
                  </a:lnTo>
                  <a:lnTo>
                    <a:pt x="5501" y="84"/>
                  </a:lnTo>
                  <a:lnTo>
                    <a:pt x="5519" y="84"/>
                  </a:lnTo>
                  <a:lnTo>
                    <a:pt x="5555" y="90"/>
                  </a:lnTo>
                  <a:lnTo>
                    <a:pt x="5603" y="90"/>
                  </a:lnTo>
                  <a:lnTo>
                    <a:pt x="5656" y="90"/>
                  </a:lnTo>
                  <a:lnTo>
                    <a:pt x="5710" y="84"/>
                  </a:lnTo>
                  <a:lnTo>
                    <a:pt x="5740" y="78"/>
                  </a:lnTo>
                  <a:lnTo>
                    <a:pt x="5770" y="72"/>
                  </a:lnTo>
                  <a:lnTo>
                    <a:pt x="5770" y="90"/>
                  </a:lnTo>
                  <a:lnTo>
                    <a:pt x="5770" y="90"/>
                  </a:lnTo>
                  <a:lnTo>
                    <a:pt x="5740" y="96"/>
                  </a:lnTo>
                  <a:lnTo>
                    <a:pt x="5710" y="102"/>
                  </a:lnTo>
                  <a:lnTo>
                    <a:pt x="5656" y="108"/>
                  </a:lnTo>
                  <a:lnTo>
                    <a:pt x="5603" y="108"/>
                  </a:lnTo>
                  <a:lnTo>
                    <a:pt x="5555" y="108"/>
                  </a:lnTo>
                  <a:lnTo>
                    <a:pt x="5519" y="102"/>
                  </a:lnTo>
                  <a:lnTo>
                    <a:pt x="5501" y="102"/>
                  </a:lnTo>
                  <a:lnTo>
                    <a:pt x="5489" y="96"/>
                  </a:lnTo>
                  <a:lnTo>
                    <a:pt x="5477" y="90"/>
                  </a:lnTo>
                  <a:lnTo>
                    <a:pt x="5465" y="90"/>
                  </a:lnTo>
                  <a:lnTo>
                    <a:pt x="5465" y="84"/>
                  </a:lnTo>
                  <a:lnTo>
                    <a:pt x="5459" y="84"/>
                  </a:lnTo>
                  <a:lnTo>
                    <a:pt x="5459" y="78"/>
                  </a:lnTo>
                  <a:lnTo>
                    <a:pt x="5459" y="72"/>
                  </a:lnTo>
                  <a:lnTo>
                    <a:pt x="5459" y="66"/>
                  </a:lnTo>
                  <a:lnTo>
                    <a:pt x="5453" y="60"/>
                  </a:lnTo>
                  <a:lnTo>
                    <a:pt x="5453" y="54"/>
                  </a:lnTo>
                  <a:lnTo>
                    <a:pt x="5447" y="48"/>
                  </a:lnTo>
                  <a:lnTo>
                    <a:pt x="5435" y="42"/>
                  </a:lnTo>
                  <a:lnTo>
                    <a:pt x="5429" y="36"/>
                  </a:lnTo>
                  <a:lnTo>
                    <a:pt x="5423" y="36"/>
                  </a:lnTo>
                  <a:lnTo>
                    <a:pt x="5405" y="30"/>
                  </a:lnTo>
                  <a:lnTo>
                    <a:pt x="5393" y="30"/>
                  </a:lnTo>
                  <a:lnTo>
                    <a:pt x="5370" y="23"/>
                  </a:lnTo>
                  <a:lnTo>
                    <a:pt x="5346" y="24"/>
                  </a:lnTo>
                  <a:lnTo>
                    <a:pt x="5325" y="27"/>
                  </a:lnTo>
                  <a:lnTo>
                    <a:pt x="5298" y="29"/>
                  </a:lnTo>
                  <a:lnTo>
                    <a:pt x="5270" y="29"/>
                  </a:lnTo>
                  <a:lnTo>
                    <a:pt x="5247" y="26"/>
                  </a:lnTo>
                  <a:lnTo>
                    <a:pt x="5219" y="24"/>
                  </a:lnTo>
                  <a:lnTo>
                    <a:pt x="5199" y="21"/>
                  </a:lnTo>
                  <a:lnTo>
                    <a:pt x="5174" y="24"/>
                  </a:lnTo>
                </a:path>
              </a:pathLst>
            </a:custGeom>
            <a:gradFill rotWithShape="0">
              <a:gsLst>
                <a:gs pos="0">
                  <a:schemeClr val="accent2"/>
                </a:gs>
                <a:gs pos="50000">
                  <a:schemeClr val="accent2">
                    <a:gamma/>
                    <a:tint val="96863"/>
                    <a:invGamma/>
                  </a:schemeClr>
                </a:gs>
                <a:gs pos="100000">
                  <a:schemeClr val="accent2"/>
                </a:gs>
              </a:gsLst>
              <a:lin ang="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grpSp>
      <p:sp>
        <p:nvSpPr>
          <p:cNvPr id="144408" name="Rectangle 24"/>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GB" smtClean="0"/>
              <a:t>Haga clic para cambiar el estilo de título	</a:t>
            </a:r>
          </a:p>
        </p:txBody>
      </p:sp>
      <p:sp>
        <p:nvSpPr>
          <p:cNvPr id="144409" name="Rectangle 25"/>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smtClean="0"/>
              <a:t>Haga clic para modificar el estilo de texto del patrón</a:t>
            </a:r>
          </a:p>
          <a:p>
            <a:pPr lvl="1"/>
            <a:r>
              <a:rPr lang="en-GB" smtClean="0"/>
              <a:t>Segundo nivel</a:t>
            </a:r>
          </a:p>
          <a:p>
            <a:pPr lvl="2"/>
            <a:r>
              <a:rPr lang="en-GB" smtClean="0"/>
              <a:t>Tercer nivel</a:t>
            </a:r>
          </a:p>
          <a:p>
            <a:pPr lvl="3"/>
            <a:r>
              <a:rPr lang="en-GB" smtClean="0"/>
              <a:t>Cuarto nivel</a:t>
            </a:r>
          </a:p>
          <a:p>
            <a:pPr lvl="4"/>
            <a:r>
              <a:rPr lang="en-GB" smtClean="0"/>
              <a:t>Quinto nivel</a:t>
            </a:r>
          </a:p>
        </p:txBody>
      </p:sp>
      <p:sp>
        <p:nvSpPr>
          <p:cNvPr id="144410" name="Rectangle 2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latin typeface="+mn-lt"/>
              </a:defRPr>
            </a:lvl1pPr>
          </a:lstStyle>
          <a:p>
            <a:pPr fontAlgn="base">
              <a:spcBef>
                <a:spcPct val="0"/>
              </a:spcBef>
              <a:spcAft>
                <a:spcPct val="0"/>
              </a:spcAft>
              <a:defRPr/>
            </a:pPr>
            <a:endParaRPr lang="en-GB">
              <a:solidFill>
                <a:srgbClr val="FFFFFF"/>
              </a:solidFill>
            </a:endParaRPr>
          </a:p>
        </p:txBody>
      </p:sp>
      <p:sp>
        <p:nvSpPr>
          <p:cNvPr id="144411" name="Rectangle 27"/>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latin typeface="+mn-lt"/>
              </a:defRPr>
            </a:lvl1pPr>
          </a:lstStyle>
          <a:p>
            <a:pPr fontAlgn="base">
              <a:spcBef>
                <a:spcPct val="0"/>
              </a:spcBef>
              <a:spcAft>
                <a:spcPct val="0"/>
              </a:spcAft>
              <a:defRPr/>
            </a:pPr>
            <a:fld id="{DDA0E631-5860-4025-9A6D-ED09D3833818}" type="slidenum">
              <a:rPr lang="en-GB">
                <a:solidFill>
                  <a:srgbClr val="FFFFFF"/>
                </a:solidFill>
              </a:rPr>
              <a:pPr fontAlgn="base">
                <a:spcBef>
                  <a:spcPct val="0"/>
                </a:spcBef>
                <a:spcAft>
                  <a:spcPct val="0"/>
                </a:spcAft>
                <a:defRPr/>
              </a:pPr>
              <a:t>‹Nº›</a:t>
            </a:fld>
            <a:endParaRPr lang="en-GB">
              <a:solidFill>
                <a:srgbClr val="FFFFFF"/>
              </a:solidFill>
            </a:endParaRPr>
          </a:p>
        </p:txBody>
      </p:sp>
      <p:sp>
        <p:nvSpPr>
          <p:cNvPr id="144412" name="Rectangle 2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latin typeface="+mn-lt"/>
              </a:defRPr>
            </a:lvl1pPr>
          </a:lstStyle>
          <a:p>
            <a:pPr fontAlgn="base">
              <a:spcBef>
                <a:spcPct val="0"/>
              </a:spcBef>
              <a:spcAft>
                <a:spcPct val="0"/>
              </a:spcAft>
              <a:defRPr/>
            </a:pPr>
            <a:endParaRPr lang="en-GB">
              <a:solidFill>
                <a:srgbClr val="FFFFFF"/>
              </a:solidFill>
            </a:endParaRPr>
          </a:p>
        </p:txBody>
      </p:sp>
    </p:spTree>
    <p:extLst>
      <p:ext uri="{BB962C8B-B14F-4D97-AF65-F5344CB8AC3E}">
        <p14:creationId xmlns:p14="http://schemas.microsoft.com/office/powerpoint/2010/main" val="3962198377"/>
      </p:ext>
    </p:extLst>
  </p:cSld>
  <p:clrMap bg1="dk2" tx1="lt1" bg2="dk1"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p:timing>
    <p:tnLst>
      <p:par>
        <p:cTn id="1" dur="indefinite" restart="never" nodeType="tmRoot"/>
      </p:par>
    </p:tnLst>
  </p:timing>
  <p:txStyles>
    <p:titleStyle>
      <a:lvl1pPr algn="ctr" rtl="0" eaLnBrk="0" fontAlgn="base" hangingPunct="0">
        <a:spcBef>
          <a:spcPct val="0"/>
        </a:spcBef>
        <a:spcAft>
          <a:spcPct val="0"/>
        </a:spcAft>
        <a:defRPr sz="4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200">
          <a:solidFill>
            <a:schemeClr val="tx2"/>
          </a:solidFill>
          <a:effectLst>
            <a:outerShdw blurRad="38100" dist="38100" dir="2700000" algn="tl">
              <a:srgbClr val="000000"/>
            </a:outerShdw>
          </a:effectLst>
          <a:latin typeface="Tahoma" pitchFamily="34" charset="0"/>
        </a:defRPr>
      </a:lvl2pPr>
      <a:lvl3pPr algn="ctr" rtl="0" eaLnBrk="0" fontAlgn="base" hangingPunct="0">
        <a:spcBef>
          <a:spcPct val="0"/>
        </a:spcBef>
        <a:spcAft>
          <a:spcPct val="0"/>
        </a:spcAft>
        <a:defRPr sz="4200">
          <a:solidFill>
            <a:schemeClr val="tx2"/>
          </a:solidFill>
          <a:effectLst>
            <a:outerShdw blurRad="38100" dist="38100" dir="2700000" algn="tl">
              <a:srgbClr val="000000"/>
            </a:outerShdw>
          </a:effectLst>
          <a:latin typeface="Tahoma" pitchFamily="34" charset="0"/>
        </a:defRPr>
      </a:lvl3pPr>
      <a:lvl4pPr algn="ctr" rtl="0" eaLnBrk="0" fontAlgn="base" hangingPunct="0">
        <a:spcBef>
          <a:spcPct val="0"/>
        </a:spcBef>
        <a:spcAft>
          <a:spcPct val="0"/>
        </a:spcAft>
        <a:defRPr sz="4200">
          <a:solidFill>
            <a:schemeClr val="tx2"/>
          </a:solidFill>
          <a:effectLst>
            <a:outerShdw blurRad="38100" dist="38100" dir="2700000" algn="tl">
              <a:srgbClr val="000000"/>
            </a:outerShdw>
          </a:effectLst>
          <a:latin typeface="Tahoma" pitchFamily="34" charset="0"/>
        </a:defRPr>
      </a:lvl4pPr>
      <a:lvl5pPr algn="ctr" rtl="0" eaLnBrk="0" fontAlgn="base" hangingPunct="0">
        <a:spcBef>
          <a:spcPct val="0"/>
        </a:spcBef>
        <a:spcAft>
          <a:spcPct val="0"/>
        </a:spcAft>
        <a:defRPr sz="4200">
          <a:solidFill>
            <a:schemeClr val="tx2"/>
          </a:solidFill>
          <a:effectLst>
            <a:outerShdw blurRad="38100" dist="38100" dir="2700000" algn="tl">
              <a:srgbClr val="000000"/>
            </a:outerShdw>
          </a:effectLst>
          <a:latin typeface="Tahoma" pitchFamily="34" charset="0"/>
        </a:defRPr>
      </a:lvl5pPr>
      <a:lvl6pPr marL="457200" algn="ctr" rtl="0" fontAlgn="base">
        <a:spcBef>
          <a:spcPct val="0"/>
        </a:spcBef>
        <a:spcAft>
          <a:spcPct val="0"/>
        </a:spcAft>
        <a:defRPr sz="4200">
          <a:solidFill>
            <a:schemeClr val="tx2"/>
          </a:solidFill>
          <a:effectLst>
            <a:outerShdw blurRad="38100" dist="38100" dir="2700000" algn="tl">
              <a:srgbClr val="000000"/>
            </a:outerShdw>
          </a:effectLst>
          <a:latin typeface="Tahoma" pitchFamily="34" charset="0"/>
        </a:defRPr>
      </a:lvl6pPr>
      <a:lvl7pPr marL="914400" algn="ctr" rtl="0" fontAlgn="base">
        <a:spcBef>
          <a:spcPct val="0"/>
        </a:spcBef>
        <a:spcAft>
          <a:spcPct val="0"/>
        </a:spcAft>
        <a:defRPr sz="4200">
          <a:solidFill>
            <a:schemeClr val="tx2"/>
          </a:solidFill>
          <a:effectLst>
            <a:outerShdw blurRad="38100" dist="38100" dir="2700000" algn="tl">
              <a:srgbClr val="000000"/>
            </a:outerShdw>
          </a:effectLst>
          <a:latin typeface="Tahoma" pitchFamily="34" charset="0"/>
        </a:defRPr>
      </a:lvl7pPr>
      <a:lvl8pPr marL="1371600" algn="ctr" rtl="0" fontAlgn="base">
        <a:spcBef>
          <a:spcPct val="0"/>
        </a:spcBef>
        <a:spcAft>
          <a:spcPct val="0"/>
        </a:spcAft>
        <a:defRPr sz="4200">
          <a:solidFill>
            <a:schemeClr val="tx2"/>
          </a:solidFill>
          <a:effectLst>
            <a:outerShdw blurRad="38100" dist="38100" dir="2700000" algn="tl">
              <a:srgbClr val="000000"/>
            </a:outerShdw>
          </a:effectLst>
          <a:latin typeface="Tahoma" pitchFamily="34" charset="0"/>
        </a:defRPr>
      </a:lvl8pPr>
      <a:lvl9pPr marL="1828800" algn="ctr" rtl="0" fontAlgn="base">
        <a:spcBef>
          <a:spcPct val="0"/>
        </a:spcBef>
        <a:spcAft>
          <a:spcPct val="0"/>
        </a:spcAft>
        <a:defRPr sz="42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2" charset="2"/>
        <a:buChar char="l"/>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80000"/>
        <a:buFont typeface="Wingdings" pitchFamily="2" charset="2"/>
        <a:buChar char="l"/>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SzPct val="80000"/>
        <a:buFont typeface="Wingdings" pitchFamily="2" charset="2"/>
        <a:buChar char="l"/>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hlink"/>
        </a:buClr>
        <a:buSzPct val="80000"/>
        <a:buFont typeface="Wingdings" pitchFamily="2" charset="2"/>
        <a:buChar char="l"/>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tx1"/>
        </a:buClr>
        <a:buSzPct val="80000"/>
        <a:buFont typeface="Wingdings" pitchFamily="2" charset="2"/>
        <a:buChar char="l"/>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tx1"/>
        </a:buClr>
        <a:buSzPct val="80000"/>
        <a:buFont typeface="Wingdings" pitchFamily="2" charset="2"/>
        <a:buChar char="l"/>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tx1"/>
        </a:buClr>
        <a:buSzPct val="80000"/>
        <a:buFont typeface="Wingdings" pitchFamily="2" charset="2"/>
        <a:buChar char="l"/>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tx1"/>
        </a:buClr>
        <a:buSzPct val="80000"/>
        <a:buFont typeface="Wingdings" pitchFamily="2" charset="2"/>
        <a:buChar char="l"/>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tx1"/>
        </a:buClr>
        <a:buSzPct val="80000"/>
        <a:buFont typeface="Wingdings" pitchFamily="2" charset="2"/>
        <a:buChar char="l"/>
        <a:defRPr sz="2000">
          <a:solidFill>
            <a:schemeClr val="tx1"/>
          </a:solidFill>
          <a:effectLst>
            <a:outerShdw blurRad="38100" dist="38100" dir="2700000" algn="tl">
              <a:srgbClr val="000000"/>
            </a:outerShdw>
          </a:effectLst>
          <a:latin typeface="+mn-lt"/>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eaLnBrk="0" fontAlgn="base" hangingPunct="0">
              <a:spcBef>
                <a:spcPct val="0"/>
              </a:spcBef>
              <a:spcAft>
                <a:spcPct val="0"/>
              </a:spcAft>
              <a:defRPr/>
            </a:pPr>
            <a:endParaRPr lang="en-GB">
              <a:solidFill>
                <a:srgbClr val="FFFFFF"/>
              </a:solidFill>
            </a:endParaRPr>
          </a:p>
        </p:txBody>
      </p:sp>
      <p:sp>
        <p:nvSpPr>
          <p:cNvPr id="111619" name="Rectangle 3"/>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charset="0"/>
              </a:defRPr>
            </a:lvl1pPr>
          </a:lstStyle>
          <a:p>
            <a:pPr eaLnBrk="0" fontAlgn="base" hangingPunct="0">
              <a:spcBef>
                <a:spcPct val="0"/>
              </a:spcBef>
              <a:spcAft>
                <a:spcPct val="0"/>
              </a:spcAft>
              <a:defRPr/>
            </a:pPr>
            <a:fld id="{90893029-8A12-4C88-B277-7ADFB9A87867}" type="slidenum">
              <a:rPr lang="en-GB">
                <a:solidFill>
                  <a:srgbClr val="FFFFFF"/>
                </a:solidFill>
              </a:rPr>
              <a:pPr eaLnBrk="0" fontAlgn="base" hangingPunct="0">
                <a:spcBef>
                  <a:spcPct val="0"/>
                </a:spcBef>
                <a:spcAft>
                  <a:spcPct val="0"/>
                </a:spcAft>
                <a:defRPr/>
              </a:pPr>
              <a:t>‹Nº›</a:t>
            </a:fld>
            <a:endParaRPr lang="en-GB">
              <a:solidFill>
                <a:srgbClr val="FFFFFF"/>
              </a:solidFill>
            </a:endParaRPr>
          </a:p>
        </p:txBody>
      </p:sp>
      <p:grpSp>
        <p:nvGrpSpPr>
          <p:cNvPr id="2052" name="Group 4"/>
          <p:cNvGrpSpPr>
            <a:grpSpLocks/>
          </p:cNvGrpSpPr>
          <p:nvPr/>
        </p:nvGrpSpPr>
        <p:grpSpPr bwMode="auto">
          <a:xfrm>
            <a:off x="0" y="0"/>
            <a:ext cx="9142413" cy="6850063"/>
            <a:chOff x="0" y="0"/>
            <a:chExt cx="5758" cy="4315"/>
          </a:xfrm>
        </p:grpSpPr>
        <p:grpSp>
          <p:nvGrpSpPr>
            <p:cNvPr id="2056" name="Group 5"/>
            <p:cNvGrpSpPr>
              <a:grpSpLocks/>
            </p:cNvGrpSpPr>
            <p:nvPr userDrawn="1"/>
          </p:nvGrpSpPr>
          <p:grpSpPr bwMode="auto">
            <a:xfrm>
              <a:off x="1728" y="2230"/>
              <a:ext cx="4027" cy="2085"/>
              <a:chOff x="1728" y="2230"/>
              <a:chExt cx="4027" cy="2085"/>
            </a:xfrm>
          </p:grpSpPr>
          <p:sp>
            <p:nvSpPr>
              <p:cNvPr id="111622"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111623"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111624" name="Freeform 8"/>
              <p:cNvSpPr>
                <a:spLocks/>
              </p:cNvSpPr>
              <p:nvPr/>
            </p:nvSpPr>
            <p:spPr bwMode="hidden">
              <a:xfrm>
                <a:off x="2897" y="3346"/>
                <a:ext cx="2852"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2062" name="Freeform 9"/>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111626"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grpSp>
        <p:sp>
          <p:nvSpPr>
            <p:cNvPr id="111627"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2058" name="Freeform 12"/>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grpSp>
      <p:sp>
        <p:nvSpPr>
          <p:cNvPr id="111629"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11630"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Arial" charset="0"/>
              </a:defRPr>
            </a:lvl1pPr>
          </a:lstStyle>
          <a:p>
            <a:pPr eaLnBrk="0" fontAlgn="base" hangingPunct="0">
              <a:spcBef>
                <a:spcPct val="0"/>
              </a:spcBef>
              <a:spcAft>
                <a:spcPct val="0"/>
              </a:spcAft>
              <a:defRPr/>
            </a:pPr>
            <a:endParaRPr lang="en-GB">
              <a:solidFill>
                <a:srgbClr val="FFFFFF"/>
              </a:solidFill>
            </a:endParaRPr>
          </a:p>
        </p:txBody>
      </p:sp>
      <p:sp>
        <p:nvSpPr>
          <p:cNvPr id="111631"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Tree>
    <p:extLst>
      <p:ext uri="{BB962C8B-B14F-4D97-AF65-F5344CB8AC3E}">
        <p14:creationId xmlns:p14="http://schemas.microsoft.com/office/powerpoint/2010/main" val="3253641418"/>
      </p:ext>
    </p:extLst>
  </p:cSld>
  <p:clrMap bg1="dk2" tx1="lt1" bg2="dk1"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iming>
    <p:tnLst>
      <p:par>
        <p:cTn id="1" dur="indefinite" restart="never" nodeType="tmRoot"/>
      </p:par>
    </p:tnLst>
  </p:timing>
  <p:txStyles>
    <p:title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eaLnBrk="0" fontAlgn="base" hangingPunct="0">
              <a:spcBef>
                <a:spcPct val="0"/>
              </a:spcBef>
              <a:spcAft>
                <a:spcPct val="0"/>
              </a:spcAft>
              <a:defRPr/>
            </a:pPr>
            <a:endParaRPr lang="en-GB">
              <a:solidFill>
                <a:srgbClr val="FFFFFF"/>
              </a:solidFill>
            </a:endParaRPr>
          </a:p>
        </p:txBody>
      </p:sp>
      <p:sp>
        <p:nvSpPr>
          <p:cNvPr id="111619" name="Rectangle 3"/>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charset="0"/>
              </a:defRPr>
            </a:lvl1pPr>
          </a:lstStyle>
          <a:p>
            <a:pPr eaLnBrk="0" fontAlgn="base" hangingPunct="0">
              <a:spcBef>
                <a:spcPct val="0"/>
              </a:spcBef>
              <a:spcAft>
                <a:spcPct val="0"/>
              </a:spcAft>
              <a:defRPr/>
            </a:pPr>
            <a:fld id="{90893029-8A12-4C88-B277-7ADFB9A87867}" type="slidenum">
              <a:rPr lang="en-GB">
                <a:solidFill>
                  <a:srgbClr val="FFFFFF"/>
                </a:solidFill>
              </a:rPr>
              <a:pPr eaLnBrk="0" fontAlgn="base" hangingPunct="0">
                <a:spcBef>
                  <a:spcPct val="0"/>
                </a:spcBef>
                <a:spcAft>
                  <a:spcPct val="0"/>
                </a:spcAft>
                <a:defRPr/>
              </a:pPr>
              <a:t>‹Nº›</a:t>
            </a:fld>
            <a:endParaRPr lang="en-GB">
              <a:solidFill>
                <a:srgbClr val="FFFFFF"/>
              </a:solidFill>
            </a:endParaRPr>
          </a:p>
        </p:txBody>
      </p:sp>
      <p:grpSp>
        <p:nvGrpSpPr>
          <p:cNvPr id="2052" name="Group 4"/>
          <p:cNvGrpSpPr>
            <a:grpSpLocks/>
          </p:cNvGrpSpPr>
          <p:nvPr/>
        </p:nvGrpSpPr>
        <p:grpSpPr bwMode="auto">
          <a:xfrm>
            <a:off x="0" y="0"/>
            <a:ext cx="9142413" cy="6850063"/>
            <a:chOff x="0" y="0"/>
            <a:chExt cx="5758" cy="4315"/>
          </a:xfrm>
        </p:grpSpPr>
        <p:grpSp>
          <p:nvGrpSpPr>
            <p:cNvPr id="2056" name="Group 5"/>
            <p:cNvGrpSpPr>
              <a:grpSpLocks/>
            </p:cNvGrpSpPr>
            <p:nvPr userDrawn="1"/>
          </p:nvGrpSpPr>
          <p:grpSpPr bwMode="auto">
            <a:xfrm>
              <a:off x="1728" y="2230"/>
              <a:ext cx="4027" cy="2085"/>
              <a:chOff x="1728" y="2230"/>
              <a:chExt cx="4027" cy="2085"/>
            </a:xfrm>
          </p:grpSpPr>
          <p:sp>
            <p:nvSpPr>
              <p:cNvPr id="111622"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111623"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111624" name="Freeform 8"/>
              <p:cNvSpPr>
                <a:spLocks/>
              </p:cNvSpPr>
              <p:nvPr/>
            </p:nvSpPr>
            <p:spPr bwMode="hidden">
              <a:xfrm>
                <a:off x="2897" y="3346"/>
                <a:ext cx="2852"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2062" name="Freeform 9"/>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111626"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grpSp>
        <p:sp>
          <p:nvSpPr>
            <p:cNvPr id="111627"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eaLnBrk="0" fontAlgn="base" hangingPunct="0">
                <a:spcBef>
                  <a:spcPct val="0"/>
                </a:spcBef>
                <a:spcAft>
                  <a:spcPct val="0"/>
                </a:spcAft>
                <a:defRPr/>
              </a:pPr>
              <a:endParaRPr lang="es-PE">
                <a:solidFill>
                  <a:srgbClr val="FFFFFF"/>
                </a:solidFill>
                <a:latin typeface="Arial" charset="0"/>
              </a:endParaRPr>
            </a:p>
          </p:txBody>
        </p:sp>
        <p:sp>
          <p:nvSpPr>
            <p:cNvPr id="2058" name="Freeform 12"/>
            <p:cNvSpPr>
              <a:spLocks/>
            </p:cNvSpPr>
            <p:nvPr/>
          </p:nvSpPr>
          <p:spPr bwMode="hidden">
            <a:xfrm>
              <a:off x="0" y="0"/>
              <a:ext cx="5758" cy="1776"/>
            </a:xfrm>
            <a:custGeom>
              <a:avLst/>
              <a:gdLst>
                <a:gd name="T0" fmla="*/ 0 w 5740"/>
                <a:gd name="T1" fmla="*/ 0 h 1906"/>
                <a:gd name="T2" fmla="*/ 0 w 5740"/>
                <a:gd name="T3" fmla="*/ 1906 h 1906"/>
                <a:gd name="T4" fmla="*/ 5740 w 5740"/>
                <a:gd name="T5" fmla="*/ 1906 h 1906"/>
                <a:gd name="T6" fmla="*/ 5740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grpSp>
      <p:sp>
        <p:nvSpPr>
          <p:cNvPr id="111629"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11630"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Arial" charset="0"/>
              </a:defRPr>
            </a:lvl1pPr>
          </a:lstStyle>
          <a:p>
            <a:pPr eaLnBrk="0" fontAlgn="base" hangingPunct="0">
              <a:spcBef>
                <a:spcPct val="0"/>
              </a:spcBef>
              <a:spcAft>
                <a:spcPct val="0"/>
              </a:spcAft>
              <a:defRPr/>
            </a:pPr>
            <a:endParaRPr lang="en-GB">
              <a:solidFill>
                <a:srgbClr val="FFFFFF"/>
              </a:solidFill>
            </a:endParaRPr>
          </a:p>
        </p:txBody>
      </p:sp>
      <p:sp>
        <p:nvSpPr>
          <p:cNvPr id="111631"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Tree>
    <p:extLst>
      <p:ext uri="{BB962C8B-B14F-4D97-AF65-F5344CB8AC3E}">
        <p14:creationId xmlns:p14="http://schemas.microsoft.com/office/powerpoint/2010/main" val="740960231"/>
      </p:ext>
    </p:extLst>
  </p:cSld>
  <p:clrMap bg1="dk2" tx1="lt1" bg2="dk1"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90" r:id="rId17"/>
  </p:sldLayoutIdLst>
  <p:timing>
    <p:tnLst>
      <p:par>
        <p:cTn id="1" dur="indefinite" restart="never" nodeType="tmRoot"/>
      </p:par>
    </p:tnLst>
  </p:timing>
  <p:txStyles>
    <p:title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3074" name="Freeform 2"/>
          <p:cNvSpPr>
            <a:spLocks/>
          </p:cNvSpPr>
          <p:nvPr/>
        </p:nvSpPr>
        <p:spPr bwMode="hidden">
          <a:xfrm>
            <a:off x="-11113" y="1836738"/>
            <a:ext cx="2268538" cy="2709862"/>
          </a:xfrm>
          <a:custGeom>
            <a:avLst/>
            <a:gdLst/>
            <a:ahLst/>
            <a:cxnLst>
              <a:cxn ang="0">
                <a:pos x="808" y="283"/>
              </a:cxn>
              <a:cxn ang="0">
                <a:pos x="673" y="252"/>
              </a:cxn>
              <a:cxn ang="0">
                <a:pos x="654" y="0"/>
              </a:cxn>
              <a:cxn ang="0">
                <a:pos x="488" y="13"/>
              </a:cxn>
              <a:cxn ang="0">
                <a:pos x="476" y="252"/>
              </a:cxn>
              <a:cxn ang="0">
                <a:pos x="365" y="290"/>
              </a:cxn>
              <a:cxn ang="0">
                <a:pos x="206" y="86"/>
              </a:cxn>
              <a:cxn ang="0">
                <a:pos x="95" y="148"/>
              </a:cxn>
              <a:cxn ang="0">
                <a:pos x="200" y="376"/>
              </a:cxn>
              <a:cxn ang="0">
                <a:pos x="126" y="450"/>
              </a:cxn>
              <a:cxn ang="0">
                <a:pos x="0" y="423"/>
              </a:cxn>
              <a:cxn ang="0">
                <a:pos x="0" y="1273"/>
              </a:cxn>
              <a:cxn ang="0">
                <a:pos x="101" y="1226"/>
              </a:cxn>
              <a:cxn ang="0">
                <a:pos x="181" y="1306"/>
              </a:cxn>
              <a:cxn ang="0">
                <a:pos x="70" y="1509"/>
              </a:cxn>
              <a:cxn ang="0">
                <a:pos x="175" y="1596"/>
              </a:cxn>
              <a:cxn ang="0">
                <a:pos x="365" y="1411"/>
              </a:cxn>
              <a:cxn ang="0">
                <a:pos x="476" y="1448"/>
              </a:cxn>
              <a:cxn ang="0">
                <a:pos x="501" y="1700"/>
              </a:cxn>
              <a:cxn ang="0">
                <a:pos x="667" y="1707"/>
              </a:cxn>
              <a:cxn ang="0">
                <a:pos x="685" y="1442"/>
              </a:cxn>
              <a:cxn ang="0">
                <a:pos x="826" y="1405"/>
              </a:cxn>
              <a:cxn ang="0">
                <a:pos x="993" y="1590"/>
              </a:cxn>
              <a:cxn ang="0">
                <a:pos x="1103" y="1522"/>
              </a:cxn>
              <a:cxn ang="0">
                <a:pos x="993" y="1300"/>
              </a:cxn>
              <a:cxn ang="0">
                <a:pos x="1067" y="1207"/>
              </a:cxn>
              <a:cxn ang="0">
                <a:pos x="1288" y="1312"/>
              </a:cxn>
              <a:cxn ang="0">
                <a:pos x="1355" y="1196"/>
              </a:cxn>
              <a:cxn ang="0">
                <a:pos x="1153" y="1047"/>
              </a:cxn>
              <a:cxn ang="0">
                <a:pos x="1177" y="918"/>
              </a:cxn>
              <a:cxn ang="0">
                <a:pos x="1429" y="894"/>
              </a:cxn>
              <a:cxn ang="0">
                <a:pos x="1423" y="764"/>
              </a:cxn>
              <a:cxn ang="0">
                <a:pos x="1171" y="727"/>
              </a:cxn>
              <a:cxn ang="0">
                <a:pos x="1146" y="629"/>
              </a:cxn>
              <a:cxn ang="0">
                <a:pos x="1349" y="487"/>
              </a:cxn>
              <a:cxn ang="0">
                <a:pos x="1282" y="370"/>
              </a:cxn>
              <a:cxn ang="0">
                <a:pos x="1054" y="462"/>
              </a:cxn>
              <a:cxn ang="0">
                <a:pos x="980" y="388"/>
              </a:cxn>
              <a:cxn ang="0">
                <a:pos x="1097" y="173"/>
              </a:cxn>
              <a:cxn ang="0">
                <a:pos x="986" y="105"/>
              </a:cxn>
              <a:cxn ang="0">
                <a:pos x="808" y="283"/>
              </a:cxn>
            </a:cxnLst>
            <a:rect l="0" t="0" r="r" b="b"/>
            <a:pathLst>
              <a:path w="1429" h="1707">
                <a:moveTo>
                  <a:pt x="808" y="283"/>
                </a:moveTo>
                <a:lnTo>
                  <a:pt x="673" y="252"/>
                </a:lnTo>
                <a:lnTo>
                  <a:pt x="654" y="0"/>
                </a:lnTo>
                <a:lnTo>
                  <a:pt x="488" y="13"/>
                </a:lnTo>
                <a:lnTo>
                  <a:pt x="476" y="252"/>
                </a:lnTo>
                <a:lnTo>
                  <a:pt x="365" y="290"/>
                </a:lnTo>
                <a:lnTo>
                  <a:pt x="206" y="86"/>
                </a:lnTo>
                <a:lnTo>
                  <a:pt x="95" y="148"/>
                </a:lnTo>
                <a:lnTo>
                  <a:pt x="200" y="376"/>
                </a:lnTo>
                <a:lnTo>
                  <a:pt x="126" y="450"/>
                </a:lnTo>
                <a:lnTo>
                  <a:pt x="0" y="423"/>
                </a:lnTo>
                <a:lnTo>
                  <a:pt x="0" y="1273"/>
                </a:lnTo>
                <a:lnTo>
                  <a:pt x="101" y="1226"/>
                </a:lnTo>
                <a:lnTo>
                  <a:pt x="181" y="1306"/>
                </a:lnTo>
                <a:lnTo>
                  <a:pt x="70" y="1509"/>
                </a:lnTo>
                <a:lnTo>
                  <a:pt x="175" y="1596"/>
                </a:lnTo>
                <a:lnTo>
                  <a:pt x="365" y="1411"/>
                </a:lnTo>
                <a:lnTo>
                  <a:pt x="476" y="1448"/>
                </a:lnTo>
                <a:lnTo>
                  <a:pt x="501" y="1700"/>
                </a:lnTo>
                <a:lnTo>
                  <a:pt x="667" y="1707"/>
                </a:lnTo>
                <a:lnTo>
                  <a:pt x="685" y="1442"/>
                </a:lnTo>
                <a:lnTo>
                  <a:pt x="826" y="1405"/>
                </a:lnTo>
                <a:lnTo>
                  <a:pt x="993" y="1590"/>
                </a:lnTo>
                <a:lnTo>
                  <a:pt x="1103" y="1522"/>
                </a:lnTo>
                <a:lnTo>
                  <a:pt x="993" y="1300"/>
                </a:lnTo>
                <a:lnTo>
                  <a:pt x="1067" y="1207"/>
                </a:lnTo>
                <a:lnTo>
                  <a:pt x="1288" y="1312"/>
                </a:lnTo>
                <a:lnTo>
                  <a:pt x="1355" y="1196"/>
                </a:lnTo>
                <a:lnTo>
                  <a:pt x="1153" y="1047"/>
                </a:lnTo>
                <a:lnTo>
                  <a:pt x="1177" y="918"/>
                </a:lnTo>
                <a:lnTo>
                  <a:pt x="1429" y="894"/>
                </a:lnTo>
                <a:lnTo>
                  <a:pt x="1423" y="764"/>
                </a:lnTo>
                <a:lnTo>
                  <a:pt x="1171" y="727"/>
                </a:lnTo>
                <a:lnTo>
                  <a:pt x="1146" y="629"/>
                </a:lnTo>
                <a:lnTo>
                  <a:pt x="1349" y="487"/>
                </a:lnTo>
                <a:lnTo>
                  <a:pt x="1282" y="370"/>
                </a:lnTo>
                <a:lnTo>
                  <a:pt x="1054" y="462"/>
                </a:lnTo>
                <a:lnTo>
                  <a:pt x="980" y="388"/>
                </a:lnTo>
                <a:lnTo>
                  <a:pt x="1097" y="173"/>
                </a:lnTo>
                <a:lnTo>
                  <a:pt x="986" y="105"/>
                </a:lnTo>
                <a:lnTo>
                  <a:pt x="808" y="283"/>
                </a:lnTo>
                <a:close/>
              </a:path>
            </a:pathLst>
          </a:custGeom>
          <a:gradFill rotWithShape="0">
            <a:gsLst>
              <a:gs pos="0">
                <a:schemeClr val="accent2"/>
              </a:gs>
              <a:gs pos="100000">
                <a:schemeClr val="bg1"/>
              </a:gs>
            </a:gsLst>
            <a:lin ang="0" scaled="1"/>
          </a:gradFill>
          <a:ln w="9525">
            <a:noFill/>
            <a:round/>
            <a:headEnd/>
            <a:tailEnd/>
          </a:ln>
          <a:effectLst/>
        </p:spPr>
        <p:txBody>
          <a:bodyPr wrap="none" anchor="ctr"/>
          <a:lstStyle/>
          <a:p>
            <a:pPr>
              <a:defRPr/>
            </a:pPr>
            <a:endParaRPr lang="es-PE"/>
          </a:p>
        </p:txBody>
      </p:sp>
      <p:sp>
        <p:nvSpPr>
          <p:cNvPr id="3075" name="Freeform 3"/>
          <p:cNvSpPr>
            <a:spLocks/>
          </p:cNvSpPr>
          <p:nvPr/>
        </p:nvSpPr>
        <p:spPr bwMode="hidden">
          <a:xfrm>
            <a:off x="107950" y="15875"/>
            <a:ext cx="838200" cy="787400"/>
          </a:xfrm>
          <a:custGeom>
            <a:avLst/>
            <a:gdLst/>
            <a:ahLst/>
            <a:cxnLst>
              <a:cxn ang="0">
                <a:pos x="335" y="56"/>
              </a:cxn>
              <a:cxn ang="0">
                <a:pos x="293" y="46"/>
              </a:cxn>
              <a:cxn ang="0">
                <a:pos x="288" y="0"/>
              </a:cxn>
              <a:cxn ang="0">
                <a:pos x="238" y="0"/>
              </a:cxn>
              <a:cxn ang="0">
                <a:pos x="232" y="46"/>
              </a:cxn>
              <a:cxn ang="0">
                <a:pos x="198" y="58"/>
              </a:cxn>
              <a:cxn ang="0">
                <a:pos x="146" y="0"/>
              </a:cxn>
              <a:cxn ang="0">
                <a:pos x="114" y="14"/>
              </a:cxn>
              <a:cxn ang="0">
                <a:pos x="147" y="84"/>
              </a:cxn>
              <a:cxn ang="0">
                <a:pos x="124" y="107"/>
              </a:cxn>
              <a:cxn ang="0">
                <a:pos x="50" y="81"/>
              </a:cxn>
              <a:cxn ang="0">
                <a:pos x="32" y="109"/>
              </a:cxn>
              <a:cxn ang="0">
                <a:pos x="90" y="159"/>
              </a:cxn>
              <a:cxn ang="0">
                <a:pos x="80" y="197"/>
              </a:cxn>
              <a:cxn ang="0">
                <a:pos x="2" y="202"/>
              </a:cxn>
              <a:cxn ang="0">
                <a:pos x="0" y="244"/>
              </a:cxn>
              <a:cxn ang="0">
                <a:pos x="80" y="256"/>
              </a:cxn>
              <a:cxn ang="0">
                <a:pos x="88" y="292"/>
              </a:cxn>
              <a:cxn ang="0">
                <a:pos x="29" y="345"/>
              </a:cxn>
              <a:cxn ang="0">
                <a:pos x="50" y="378"/>
              </a:cxn>
              <a:cxn ang="0">
                <a:pos x="116" y="347"/>
              </a:cxn>
              <a:cxn ang="0">
                <a:pos x="141" y="372"/>
              </a:cxn>
              <a:cxn ang="0">
                <a:pos x="107" y="435"/>
              </a:cxn>
              <a:cxn ang="0">
                <a:pos x="139" y="462"/>
              </a:cxn>
              <a:cxn ang="0">
                <a:pos x="198" y="404"/>
              </a:cxn>
              <a:cxn ang="0">
                <a:pos x="232" y="416"/>
              </a:cxn>
              <a:cxn ang="0">
                <a:pos x="240" y="494"/>
              </a:cxn>
              <a:cxn ang="0">
                <a:pos x="292" y="496"/>
              </a:cxn>
              <a:cxn ang="0">
                <a:pos x="297" y="414"/>
              </a:cxn>
              <a:cxn ang="0">
                <a:pos x="341" y="403"/>
              </a:cxn>
              <a:cxn ang="0">
                <a:pos x="393" y="460"/>
              </a:cxn>
              <a:cxn ang="0">
                <a:pos x="427" y="439"/>
              </a:cxn>
              <a:cxn ang="0">
                <a:pos x="393" y="370"/>
              </a:cxn>
              <a:cxn ang="0">
                <a:pos x="416" y="341"/>
              </a:cxn>
              <a:cxn ang="0">
                <a:pos x="484" y="374"/>
              </a:cxn>
              <a:cxn ang="0">
                <a:pos x="505" y="338"/>
              </a:cxn>
              <a:cxn ang="0">
                <a:pos x="442" y="292"/>
              </a:cxn>
              <a:cxn ang="0">
                <a:pos x="450" y="252"/>
              </a:cxn>
              <a:cxn ang="0">
                <a:pos x="528" y="244"/>
              </a:cxn>
              <a:cxn ang="0">
                <a:pos x="526" y="204"/>
              </a:cxn>
              <a:cxn ang="0">
                <a:pos x="448" y="193"/>
              </a:cxn>
              <a:cxn ang="0">
                <a:pos x="440" y="162"/>
              </a:cxn>
              <a:cxn ang="0">
                <a:pos x="503" y="119"/>
              </a:cxn>
              <a:cxn ang="0">
                <a:pos x="482" y="82"/>
              </a:cxn>
              <a:cxn ang="0">
                <a:pos x="412" y="111"/>
              </a:cxn>
              <a:cxn ang="0">
                <a:pos x="389" y="88"/>
              </a:cxn>
              <a:cxn ang="0">
                <a:pos x="425" y="21"/>
              </a:cxn>
              <a:cxn ang="0">
                <a:pos x="391" y="0"/>
              </a:cxn>
              <a:cxn ang="0">
                <a:pos x="335" y="56"/>
              </a:cxn>
            </a:cxnLst>
            <a:rect l="0" t="0" r="r" b="b"/>
            <a:pathLst>
              <a:path w="528" h="496">
                <a:moveTo>
                  <a:pt x="335" y="56"/>
                </a:moveTo>
                <a:lnTo>
                  <a:pt x="293" y="46"/>
                </a:lnTo>
                <a:lnTo>
                  <a:pt x="288" y="0"/>
                </a:lnTo>
                <a:lnTo>
                  <a:pt x="238" y="0"/>
                </a:lnTo>
                <a:lnTo>
                  <a:pt x="232" y="46"/>
                </a:lnTo>
                <a:lnTo>
                  <a:pt x="198" y="58"/>
                </a:lnTo>
                <a:lnTo>
                  <a:pt x="146" y="0"/>
                </a:lnTo>
                <a:lnTo>
                  <a:pt x="114" y="14"/>
                </a:lnTo>
                <a:lnTo>
                  <a:pt x="147" y="84"/>
                </a:lnTo>
                <a:lnTo>
                  <a:pt x="124" y="107"/>
                </a:lnTo>
                <a:lnTo>
                  <a:pt x="50" y="81"/>
                </a:lnTo>
                <a:lnTo>
                  <a:pt x="32" y="109"/>
                </a:lnTo>
                <a:lnTo>
                  <a:pt x="90" y="159"/>
                </a:lnTo>
                <a:lnTo>
                  <a:pt x="80" y="197"/>
                </a:lnTo>
                <a:lnTo>
                  <a:pt x="2" y="202"/>
                </a:lnTo>
                <a:lnTo>
                  <a:pt x="0" y="244"/>
                </a:lnTo>
                <a:lnTo>
                  <a:pt x="80" y="256"/>
                </a:lnTo>
                <a:lnTo>
                  <a:pt x="88" y="292"/>
                </a:lnTo>
                <a:lnTo>
                  <a:pt x="29" y="345"/>
                </a:lnTo>
                <a:lnTo>
                  <a:pt x="50" y="378"/>
                </a:lnTo>
                <a:lnTo>
                  <a:pt x="116" y="347"/>
                </a:lnTo>
                <a:lnTo>
                  <a:pt x="141" y="372"/>
                </a:lnTo>
                <a:lnTo>
                  <a:pt x="107" y="435"/>
                </a:lnTo>
                <a:lnTo>
                  <a:pt x="139" y="462"/>
                </a:lnTo>
                <a:lnTo>
                  <a:pt x="198" y="404"/>
                </a:lnTo>
                <a:lnTo>
                  <a:pt x="232" y="416"/>
                </a:lnTo>
                <a:lnTo>
                  <a:pt x="240" y="494"/>
                </a:lnTo>
                <a:lnTo>
                  <a:pt x="292" y="496"/>
                </a:lnTo>
                <a:lnTo>
                  <a:pt x="297" y="414"/>
                </a:lnTo>
                <a:lnTo>
                  <a:pt x="341" y="403"/>
                </a:lnTo>
                <a:lnTo>
                  <a:pt x="393" y="460"/>
                </a:lnTo>
                <a:lnTo>
                  <a:pt x="427" y="439"/>
                </a:lnTo>
                <a:lnTo>
                  <a:pt x="393" y="370"/>
                </a:lnTo>
                <a:lnTo>
                  <a:pt x="416" y="341"/>
                </a:lnTo>
                <a:lnTo>
                  <a:pt x="484" y="374"/>
                </a:lnTo>
                <a:lnTo>
                  <a:pt x="505" y="338"/>
                </a:lnTo>
                <a:lnTo>
                  <a:pt x="442" y="292"/>
                </a:lnTo>
                <a:lnTo>
                  <a:pt x="450" y="252"/>
                </a:lnTo>
                <a:lnTo>
                  <a:pt x="528" y="244"/>
                </a:lnTo>
                <a:lnTo>
                  <a:pt x="526" y="204"/>
                </a:lnTo>
                <a:lnTo>
                  <a:pt x="448" y="193"/>
                </a:lnTo>
                <a:lnTo>
                  <a:pt x="440" y="162"/>
                </a:lnTo>
                <a:lnTo>
                  <a:pt x="503" y="119"/>
                </a:lnTo>
                <a:lnTo>
                  <a:pt x="482" y="82"/>
                </a:lnTo>
                <a:lnTo>
                  <a:pt x="412" y="111"/>
                </a:lnTo>
                <a:lnTo>
                  <a:pt x="389" y="88"/>
                </a:lnTo>
                <a:lnTo>
                  <a:pt x="425" y="21"/>
                </a:lnTo>
                <a:lnTo>
                  <a:pt x="391" y="0"/>
                </a:lnTo>
                <a:lnTo>
                  <a:pt x="335" y="56"/>
                </a:lnTo>
                <a:close/>
              </a:path>
            </a:pathLst>
          </a:custGeom>
          <a:gradFill rotWithShape="0">
            <a:gsLst>
              <a:gs pos="0">
                <a:schemeClr val="accent1"/>
              </a:gs>
              <a:gs pos="100000">
                <a:schemeClr val="bg1"/>
              </a:gs>
            </a:gsLst>
            <a:lin ang="2700000" scaled="1"/>
          </a:gradFill>
          <a:ln w="9525">
            <a:noFill/>
            <a:round/>
            <a:headEnd/>
            <a:tailEnd/>
          </a:ln>
          <a:effectLst/>
        </p:spPr>
        <p:txBody>
          <a:bodyPr wrap="none" anchor="ctr"/>
          <a:lstStyle/>
          <a:p>
            <a:pPr>
              <a:defRPr/>
            </a:pPr>
            <a:endParaRPr lang="es-PE"/>
          </a:p>
        </p:txBody>
      </p:sp>
      <p:sp>
        <p:nvSpPr>
          <p:cNvPr id="3076" name="Freeform 4"/>
          <p:cNvSpPr>
            <a:spLocks/>
          </p:cNvSpPr>
          <p:nvPr/>
        </p:nvSpPr>
        <p:spPr bwMode="hidden">
          <a:xfrm>
            <a:off x="1192213" y="354013"/>
            <a:ext cx="2266950" cy="2270125"/>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2"/>
              </a:gs>
              <a:gs pos="100000">
                <a:schemeClr val="bg1"/>
              </a:gs>
            </a:gsLst>
            <a:lin ang="18900000" scaled="1"/>
          </a:gradFill>
          <a:ln w="9525">
            <a:noFill/>
            <a:round/>
            <a:headEnd/>
            <a:tailEnd/>
          </a:ln>
          <a:effectLst/>
        </p:spPr>
        <p:txBody>
          <a:bodyPr wrap="none" anchor="ctr"/>
          <a:lstStyle/>
          <a:p>
            <a:pPr>
              <a:defRPr/>
            </a:pPr>
            <a:endParaRPr lang="es-PE"/>
          </a:p>
        </p:txBody>
      </p:sp>
      <p:sp>
        <p:nvSpPr>
          <p:cNvPr id="3077" name="Freeform 5"/>
          <p:cNvSpPr>
            <a:spLocks/>
          </p:cNvSpPr>
          <p:nvPr/>
        </p:nvSpPr>
        <p:spPr bwMode="hidden">
          <a:xfrm>
            <a:off x="2532063" y="1270000"/>
            <a:ext cx="3670300" cy="3671888"/>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1"/>
              </a:gs>
              <a:gs pos="100000">
                <a:schemeClr val="bg2"/>
              </a:gs>
            </a:gsLst>
            <a:lin ang="2700000" scaled="1"/>
          </a:gradFill>
          <a:ln w="9525">
            <a:noFill/>
            <a:round/>
            <a:headEnd/>
            <a:tailEnd/>
          </a:ln>
          <a:effectLst/>
        </p:spPr>
        <p:txBody>
          <a:bodyPr wrap="none" anchor="ctr"/>
          <a:lstStyle/>
          <a:p>
            <a:pPr>
              <a:defRPr/>
            </a:pPr>
            <a:endParaRPr lang="es-PE"/>
          </a:p>
        </p:txBody>
      </p:sp>
      <p:sp>
        <p:nvSpPr>
          <p:cNvPr id="3078" name="Freeform 6"/>
          <p:cNvSpPr>
            <a:spLocks/>
          </p:cNvSpPr>
          <p:nvPr/>
        </p:nvSpPr>
        <p:spPr bwMode="hidden">
          <a:xfrm>
            <a:off x="3175" y="4797425"/>
            <a:ext cx="3417888" cy="2097088"/>
          </a:xfrm>
          <a:custGeom>
            <a:avLst/>
            <a:gdLst/>
            <a:ahLst/>
            <a:cxnLst>
              <a:cxn ang="0">
                <a:pos x="1368" y="358"/>
              </a:cxn>
              <a:cxn ang="0">
                <a:pos x="1197" y="318"/>
              </a:cxn>
              <a:cxn ang="0">
                <a:pos x="1173" y="0"/>
              </a:cxn>
              <a:cxn ang="0">
                <a:pos x="964" y="16"/>
              </a:cxn>
              <a:cxn ang="0">
                <a:pos x="948" y="318"/>
              </a:cxn>
              <a:cxn ang="0">
                <a:pos x="808" y="366"/>
              </a:cxn>
              <a:cxn ang="0">
                <a:pos x="606" y="109"/>
              </a:cxn>
              <a:cxn ang="0">
                <a:pos x="467" y="187"/>
              </a:cxn>
              <a:cxn ang="0">
                <a:pos x="599" y="474"/>
              </a:cxn>
              <a:cxn ang="0">
                <a:pos x="506" y="568"/>
              </a:cxn>
              <a:cxn ang="0">
                <a:pos x="202" y="459"/>
              </a:cxn>
              <a:cxn ang="0">
                <a:pos x="132" y="576"/>
              </a:cxn>
              <a:cxn ang="0">
                <a:pos x="365" y="778"/>
              </a:cxn>
              <a:cxn ang="0">
                <a:pos x="327" y="933"/>
              </a:cxn>
              <a:cxn ang="0">
                <a:pos x="7" y="956"/>
              </a:cxn>
              <a:cxn ang="0">
                <a:pos x="0" y="1128"/>
              </a:cxn>
              <a:cxn ang="0">
                <a:pos x="327" y="1174"/>
              </a:cxn>
              <a:cxn ang="0">
                <a:pos x="358" y="1321"/>
              </a:cxn>
              <a:cxn ang="0">
                <a:pos x="1804" y="1321"/>
              </a:cxn>
              <a:cxn ang="0">
                <a:pos x="1835" y="1158"/>
              </a:cxn>
              <a:cxn ang="0">
                <a:pos x="2153" y="1128"/>
              </a:cxn>
              <a:cxn ang="0">
                <a:pos x="2146" y="964"/>
              </a:cxn>
              <a:cxn ang="0">
                <a:pos x="1827" y="917"/>
              </a:cxn>
              <a:cxn ang="0">
                <a:pos x="1795" y="793"/>
              </a:cxn>
              <a:cxn ang="0">
                <a:pos x="2052" y="615"/>
              </a:cxn>
              <a:cxn ang="0">
                <a:pos x="1967" y="467"/>
              </a:cxn>
              <a:cxn ang="0">
                <a:pos x="1679" y="583"/>
              </a:cxn>
              <a:cxn ang="0">
                <a:pos x="1586" y="490"/>
              </a:cxn>
              <a:cxn ang="0">
                <a:pos x="1733" y="218"/>
              </a:cxn>
              <a:cxn ang="0">
                <a:pos x="1593" y="132"/>
              </a:cxn>
              <a:cxn ang="0">
                <a:pos x="1368" y="358"/>
              </a:cxn>
            </a:cxnLst>
            <a:rect l="0" t="0" r="r" b="b"/>
            <a:pathLst>
              <a:path w="2153" h="1321">
                <a:moveTo>
                  <a:pt x="1368" y="358"/>
                </a:moveTo>
                <a:lnTo>
                  <a:pt x="1197" y="318"/>
                </a:lnTo>
                <a:lnTo>
                  <a:pt x="1173" y="0"/>
                </a:lnTo>
                <a:lnTo>
                  <a:pt x="964" y="16"/>
                </a:lnTo>
                <a:lnTo>
                  <a:pt x="948" y="318"/>
                </a:lnTo>
                <a:lnTo>
                  <a:pt x="808" y="366"/>
                </a:lnTo>
                <a:lnTo>
                  <a:pt x="606" y="109"/>
                </a:lnTo>
                <a:lnTo>
                  <a:pt x="467" y="187"/>
                </a:lnTo>
                <a:lnTo>
                  <a:pt x="599" y="474"/>
                </a:lnTo>
                <a:lnTo>
                  <a:pt x="506" y="568"/>
                </a:lnTo>
                <a:lnTo>
                  <a:pt x="202" y="459"/>
                </a:lnTo>
                <a:lnTo>
                  <a:pt x="132" y="576"/>
                </a:lnTo>
                <a:lnTo>
                  <a:pt x="365" y="778"/>
                </a:lnTo>
                <a:lnTo>
                  <a:pt x="327" y="933"/>
                </a:lnTo>
                <a:lnTo>
                  <a:pt x="7" y="956"/>
                </a:lnTo>
                <a:lnTo>
                  <a:pt x="0" y="1128"/>
                </a:lnTo>
                <a:lnTo>
                  <a:pt x="327" y="1174"/>
                </a:lnTo>
                <a:lnTo>
                  <a:pt x="358" y="1321"/>
                </a:lnTo>
                <a:lnTo>
                  <a:pt x="1804" y="1321"/>
                </a:lnTo>
                <a:lnTo>
                  <a:pt x="1835" y="1158"/>
                </a:lnTo>
                <a:lnTo>
                  <a:pt x="2153" y="1128"/>
                </a:lnTo>
                <a:lnTo>
                  <a:pt x="2146" y="964"/>
                </a:lnTo>
                <a:lnTo>
                  <a:pt x="1827" y="917"/>
                </a:lnTo>
                <a:lnTo>
                  <a:pt x="1795" y="793"/>
                </a:lnTo>
                <a:lnTo>
                  <a:pt x="2052" y="615"/>
                </a:lnTo>
                <a:lnTo>
                  <a:pt x="1967" y="467"/>
                </a:lnTo>
                <a:lnTo>
                  <a:pt x="1679" y="583"/>
                </a:lnTo>
                <a:lnTo>
                  <a:pt x="1586" y="490"/>
                </a:lnTo>
                <a:lnTo>
                  <a:pt x="1733" y="218"/>
                </a:lnTo>
                <a:lnTo>
                  <a:pt x="1593" y="132"/>
                </a:lnTo>
                <a:lnTo>
                  <a:pt x="1368" y="358"/>
                </a:lnTo>
                <a:close/>
              </a:path>
            </a:pathLst>
          </a:custGeom>
          <a:solidFill>
            <a:schemeClr val="bg1">
              <a:alpha val="50000"/>
            </a:schemeClr>
          </a:solidFill>
          <a:ln w="9525">
            <a:noFill/>
            <a:round/>
            <a:headEnd/>
            <a:tailEnd/>
          </a:ln>
          <a:effectLst/>
        </p:spPr>
        <p:txBody>
          <a:bodyPr wrap="none" anchor="ctr"/>
          <a:lstStyle/>
          <a:p>
            <a:pPr>
              <a:defRPr/>
            </a:pPr>
            <a:endParaRPr lang="es-PE"/>
          </a:p>
        </p:txBody>
      </p:sp>
      <p:sp>
        <p:nvSpPr>
          <p:cNvPr id="3079" name="Freeform 7"/>
          <p:cNvSpPr>
            <a:spLocks/>
          </p:cNvSpPr>
          <p:nvPr/>
        </p:nvSpPr>
        <p:spPr bwMode="hidden">
          <a:xfrm>
            <a:off x="4494213" y="4425950"/>
            <a:ext cx="2263775" cy="2263775"/>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2"/>
              </a:gs>
              <a:gs pos="100000">
                <a:schemeClr val="bg1"/>
              </a:gs>
            </a:gsLst>
            <a:lin ang="2700000" scaled="1"/>
          </a:gradFill>
          <a:ln w="9525">
            <a:noFill/>
            <a:round/>
            <a:headEnd/>
            <a:tailEnd/>
          </a:ln>
          <a:effectLst/>
        </p:spPr>
        <p:txBody>
          <a:bodyPr wrap="none" anchor="ctr"/>
          <a:lstStyle/>
          <a:p>
            <a:pPr>
              <a:defRPr/>
            </a:pPr>
            <a:endParaRPr lang="es-PE"/>
          </a:p>
        </p:txBody>
      </p:sp>
      <p:sp>
        <p:nvSpPr>
          <p:cNvPr id="3080" name="Freeform 8"/>
          <p:cNvSpPr>
            <a:spLocks/>
          </p:cNvSpPr>
          <p:nvPr/>
        </p:nvSpPr>
        <p:spPr bwMode="hidden">
          <a:xfrm>
            <a:off x="5646738" y="487363"/>
            <a:ext cx="2928937" cy="2930525"/>
          </a:xfrm>
          <a:custGeom>
            <a:avLst/>
            <a:gdLst/>
            <a:ahLst/>
            <a:cxnLst>
              <a:cxn ang="0">
                <a:pos x="1469" y="384"/>
              </a:cxn>
              <a:cxn ang="0">
                <a:pos x="1285" y="342"/>
              </a:cxn>
              <a:cxn ang="0">
                <a:pos x="1260" y="0"/>
              </a:cxn>
              <a:cxn ang="0">
                <a:pos x="1035" y="17"/>
              </a:cxn>
              <a:cxn ang="0">
                <a:pos x="1018" y="342"/>
              </a:cxn>
              <a:cxn ang="0">
                <a:pos x="868" y="393"/>
              </a:cxn>
              <a:cxn ang="0">
                <a:pos x="651" y="117"/>
              </a:cxn>
              <a:cxn ang="0">
                <a:pos x="501" y="201"/>
              </a:cxn>
              <a:cxn ang="0">
                <a:pos x="643" y="509"/>
              </a:cxn>
              <a:cxn ang="0">
                <a:pos x="543" y="610"/>
              </a:cxn>
              <a:cxn ang="0">
                <a:pos x="217" y="493"/>
              </a:cxn>
              <a:cxn ang="0">
                <a:pos x="142" y="618"/>
              </a:cxn>
              <a:cxn ang="0">
                <a:pos x="392" y="835"/>
              </a:cxn>
              <a:cxn ang="0">
                <a:pos x="351" y="1002"/>
              </a:cxn>
              <a:cxn ang="0">
                <a:pos x="8" y="1027"/>
              </a:cxn>
              <a:cxn ang="0">
                <a:pos x="0" y="1211"/>
              </a:cxn>
              <a:cxn ang="0">
                <a:pos x="351" y="1261"/>
              </a:cxn>
              <a:cxn ang="0">
                <a:pos x="384" y="1419"/>
              </a:cxn>
              <a:cxn ang="0">
                <a:pos x="125" y="1653"/>
              </a:cxn>
              <a:cxn ang="0">
                <a:pos x="217" y="1795"/>
              </a:cxn>
              <a:cxn ang="0">
                <a:pos x="509" y="1661"/>
              </a:cxn>
              <a:cxn ang="0">
                <a:pos x="618" y="1770"/>
              </a:cxn>
              <a:cxn ang="0">
                <a:pos x="467" y="2045"/>
              </a:cxn>
              <a:cxn ang="0">
                <a:pos x="609" y="2162"/>
              </a:cxn>
              <a:cxn ang="0">
                <a:pos x="868" y="1912"/>
              </a:cxn>
              <a:cxn ang="0">
                <a:pos x="1018" y="1962"/>
              </a:cxn>
              <a:cxn ang="0">
                <a:pos x="1052" y="2304"/>
              </a:cxn>
              <a:cxn ang="0">
                <a:pos x="1277" y="2313"/>
              </a:cxn>
              <a:cxn ang="0">
                <a:pos x="1302" y="1954"/>
              </a:cxn>
              <a:cxn ang="0">
                <a:pos x="1494" y="1904"/>
              </a:cxn>
              <a:cxn ang="0">
                <a:pos x="1720" y="2154"/>
              </a:cxn>
              <a:cxn ang="0">
                <a:pos x="1870" y="2062"/>
              </a:cxn>
              <a:cxn ang="0">
                <a:pos x="1720" y="1762"/>
              </a:cxn>
              <a:cxn ang="0">
                <a:pos x="1820" y="1636"/>
              </a:cxn>
              <a:cxn ang="0">
                <a:pos x="2120" y="1778"/>
              </a:cxn>
              <a:cxn ang="0">
                <a:pos x="2212" y="1620"/>
              </a:cxn>
              <a:cxn ang="0">
                <a:pos x="1937" y="1419"/>
              </a:cxn>
              <a:cxn ang="0">
                <a:pos x="1970" y="1244"/>
              </a:cxn>
              <a:cxn ang="0">
                <a:pos x="2312" y="1211"/>
              </a:cxn>
              <a:cxn ang="0">
                <a:pos x="2304" y="1035"/>
              </a:cxn>
              <a:cxn ang="0">
                <a:pos x="1962" y="985"/>
              </a:cxn>
              <a:cxn ang="0">
                <a:pos x="1928" y="852"/>
              </a:cxn>
              <a:cxn ang="0">
                <a:pos x="2204" y="660"/>
              </a:cxn>
              <a:cxn ang="0">
                <a:pos x="2112" y="501"/>
              </a:cxn>
              <a:cxn ang="0">
                <a:pos x="1803" y="626"/>
              </a:cxn>
              <a:cxn ang="0">
                <a:pos x="1703" y="526"/>
              </a:cxn>
              <a:cxn ang="0">
                <a:pos x="1861" y="234"/>
              </a:cxn>
              <a:cxn ang="0">
                <a:pos x="1711" y="142"/>
              </a:cxn>
              <a:cxn ang="0">
                <a:pos x="1469" y="384"/>
              </a:cxn>
            </a:cxnLst>
            <a:rect l="0" t="0" r="r" b="b"/>
            <a:pathLst>
              <a:path w="2312" h="2313">
                <a:moveTo>
                  <a:pt x="1469" y="384"/>
                </a:moveTo>
                <a:lnTo>
                  <a:pt x="1285" y="342"/>
                </a:lnTo>
                <a:lnTo>
                  <a:pt x="1260" y="0"/>
                </a:lnTo>
                <a:lnTo>
                  <a:pt x="1035" y="17"/>
                </a:lnTo>
                <a:lnTo>
                  <a:pt x="1018" y="342"/>
                </a:lnTo>
                <a:lnTo>
                  <a:pt x="868" y="393"/>
                </a:lnTo>
                <a:lnTo>
                  <a:pt x="651" y="117"/>
                </a:lnTo>
                <a:lnTo>
                  <a:pt x="501" y="201"/>
                </a:lnTo>
                <a:lnTo>
                  <a:pt x="643" y="509"/>
                </a:lnTo>
                <a:lnTo>
                  <a:pt x="543" y="610"/>
                </a:lnTo>
                <a:lnTo>
                  <a:pt x="217" y="493"/>
                </a:lnTo>
                <a:lnTo>
                  <a:pt x="142" y="618"/>
                </a:lnTo>
                <a:lnTo>
                  <a:pt x="392" y="835"/>
                </a:lnTo>
                <a:lnTo>
                  <a:pt x="351" y="1002"/>
                </a:lnTo>
                <a:lnTo>
                  <a:pt x="8" y="1027"/>
                </a:lnTo>
                <a:lnTo>
                  <a:pt x="0" y="1211"/>
                </a:lnTo>
                <a:lnTo>
                  <a:pt x="351" y="1261"/>
                </a:lnTo>
                <a:lnTo>
                  <a:pt x="384" y="1419"/>
                </a:lnTo>
                <a:lnTo>
                  <a:pt x="125" y="1653"/>
                </a:lnTo>
                <a:lnTo>
                  <a:pt x="217" y="1795"/>
                </a:lnTo>
                <a:lnTo>
                  <a:pt x="509" y="1661"/>
                </a:lnTo>
                <a:lnTo>
                  <a:pt x="618" y="1770"/>
                </a:lnTo>
                <a:lnTo>
                  <a:pt x="467" y="2045"/>
                </a:lnTo>
                <a:lnTo>
                  <a:pt x="609" y="2162"/>
                </a:lnTo>
                <a:lnTo>
                  <a:pt x="868" y="1912"/>
                </a:lnTo>
                <a:lnTo>
                  <a:pt x="1018" y="1962"/>
                </a:lnTo>
                <a:lnTo>
                  <a:pt x="1052" y="2304"/>
                </a:lnTo>
                <a:lnTo>
                  <a:pt x="1277" y="2313"/>
                </a:lnTo>
                <a:lnTo>
                  <a:pt x="1302" y="1954"/>
                </a:lnTo>
                <a:lnTo>
                  <a:pt x="1494" y="1904"/>
                </a:lnTo>
                <a:lnTo>
                  <a:pt x="1720" y="2154"/>
                </a:lnTo>
                <a:lnTo>
                  <a:pt x="1870" y="2062"/>
                </a:lnTo>
                <a:lnTo>
                  <a:pt x="1720" y="1762"/>
                </a:lnTo>
                <a:lnTo>
                  <a:pt x="1820" y="1636"/>
                </a:lnTo>
                <a:lnTo>
                  <a:pt x="2120" y="1778"/>
                </a:lnTo>
                <a:lnTo>
                  <a:pt x="2212" y="1620"/>
                </a:lnTo>
                <a:lnTo>
                  <a:pt x="1937" y="1419"/>
                </a:lnTo>
                <a:lnTo>
                  <a:pt x="1970" y="1244"/>
                </a:lnTo>
                <a:lnTo>
                  <a:pt x="2312" y="1211"/>
                </a:lnTo>
                <a:lnTo>
                  <a:pt x="2304" y="1035"/>
                </a:lnTo>
                <a:lnTo>
                  <a:pt x="1962" y="985"/>
                </a:lnTo>
                <a:lnTo>
                  <a:pt x="1928" y="852"/>
                </a:lnTo>
                <a:lnTo>
                  <a:pt x="2204" y="660"/>
                </a:lnTo>
                <a:lnTo>
                  <a:pt x="2112" y="501"/>
                </a:lnTo>
                <a:lnTo>
                  <a:pt x="1803" y="626"/>
                </a:lnTo>
                <a:lnTo>
                  <a:pt x="1703" y="526"/>
                </a:lnTo>
                <a:lnTo>
                  <a:pt x="1861" y="234"/>
                </a:lnTo>
                <a:lnTo>
                  <a:pt x="1711" y="142"/>
                </a:lnTo>
                <a:lnTo>
                  <a:pt x="1469" y="384"/>
                </a:lnTo>
                <a:close/>
              </a:path>
            </a:pathLst>
          </a:custGeom>
          <a:gradFill rotWithShape="0">
            <a:gsLst>
              <a:gs pos="0">
                <a:schemeClr val="bg1"/>
              </a:gs>
              <a:gs pos="100000">
                <a:schemeClr val="bg2"/>
              </a:gs>
            </a:gsLst>
            <a:lin ang="2700000" scaled="1"/>
          </a:gradFill>
          <a:ln w="9525">
            <a:noFill/>
            <a:round/>
            <a:headEnd/>
            <a:tailEnd/>
          </a:ln>
          <a:effectLst/>
        </p:spPr>
        <p:txBody>
          <a:bodyPr wrap="none" anchor="ctr"/>
          <a:lstStyle/>
          <a:p>
            <a:pPr>
              <a:defRPr/>
            </a:pPr>
            <a:endParaRPr lang="es-PE"/>
          </a:p>
        </p:txBody>
      </p:sp>
      <p:sp>
        <p:nvSpPr>
          <p:cNvPr id="3081" name="Freeform 9"/>
          <p:cNvSpPr>
            <a:spLocks/>
          </p:cNvSpPr>
          <p:nvPr/>
        </p:nvSpPr>
        <p:spPr bwMode="hidden">
          <a:xfrm>
            <a:off x="7146925" y="2555875"/>
            <a:ext cx="2008188" cy="3997325"/>
          </a:xfrm>
          <a:custGeom>
            <a:avLst/>
            <a:gdLst/>
            <a:ahLst/>
            <a:cxnLst>
              <a:cxn ang="0">
                <a:pos x="1265" y="0"/>
              </a:cxn>
              <a:cxn ang="0">
                <a:pos x="1128" y="18"/>
              </a:cxn>
              <a:cxn ang="0">
                <a:pos x="1110" y="372"/>
              </a:cxn>
              <a:cxn ang="0">
                <a:pos x="946" y="428"/>
              </a:cxn>
              <a:cxn ang="0">
                <a:pos x="710" y="127"/>
              </a:cxn>
              <a:cxn ang="0">
                <a:pos x="546" y="219"/>
              </a:cxn>
              <a:cxn ang="0">
                <a:pos x="701" y="555"/>
              </a:cxn>
              <a:cxn ang="0">
                <a:pos x="592" y="665"/>
              </a:cxn>
              <a:cxn ang="0">
                <a:pos x="237" y="537"/>
              </a:cxn>
              <a:cxn ang="0">
                <a:pos x="155" y="674"/>
              </a:cxn>
              <a:cxn ang="0">
                <a:pos x="427" y="911"/>
              </a:cxn>
              <a:cxn ang="0">
                <a:pos x="383" y="1093"/>
              </a:cxn>
              <a:cxn ang="0">
                <a:pos x="9" y="1121"/>
              </a:cxn>
              <a:cxn ang="0">
                <a:pos x="0" y="1322"/>
              </a:cxn>
              <a:cxn ang="0">
                <a:pos x="383" y="1376"/>
              </a:cxn>
              <a:cxn ang="0">
                <a:pos x="419" y="1549"/>
              </a:cxn>
              <a:cxn ang="0">
                <a:pos x="136" y="1804"/>
              </a:cxn>
              <a:cxn ang="0">
                <a:pos x="237" y="1959"/>
              </a:cxn>
              <a:cxn ang="0">
                <a:pos x="555" y="1813"/>
              </a:cxn>
              <a:cxn ang="0">
                <a:pos x="674" y="1932"/>
              </a:cxn>
              <a:cxn ang="0">
                <a:pos x="509" y="2232"/>
              </a:cxn>
              <a:cxn ang="0">
                <a:pos x="664" y="2360"/>
              </a:cxn>
              <a:cxn ang="0">
                <a:pos x="946" y="2087"/>
              </a:cxn>
              <a:cxn ang="0">
                <a:pos x="1110" y="2142"/>
              </a:cxn>
              <a:cxn ang="0">
                <a:pos x="1147" y="2515"/>
              </a:cxn>
              <a:cxn ang="0">
                <a:pos x="1265" y="2518"/>
              </a:cxn>
              <a:cxn ang="0">
                <a:pos x="1265" y="0"/>
              </a:cxn>
            </a:cxnLst>
            <a:rect l="0" t="0" r="r" b="b"/>
            <a:pathLst>
              <a:path w="1265" h="2518">
                <a:moveTo>
                  <a:pt x="1265" y="0"/>
                </a:moveTo>
                <a:lnTo>
                  <a:pt x="1128" y="18"/>
                </a:lnTo>
                <a:lnTo>
                  <a:pt x="1110" y="372"/>
                </a:lnTo>
                <a:lnTo>
                  <a:pt x="946" y="428"/>
                </a:lnTo>
                <a:lnTo>
                  <a:pt x="710" y="127"/>
                </a:lnTo>
                <a:lnTo>
                  <a:pt x="546" y="219"/>
                </a:lnTo>
                <a:lnTo>
                  <a:pt x="701" y="555"/>
                </a:lnTo>
                <a:lnTo>
                  <a:pt x="592" y="665"/>
                </a:lnTo>
                <a:lnTo>
                  <a:pt x="237" y="537"/>
                </a:lnTo>
                <a:lnTo>
                  <a:pt x="155" y="674"/>
                </a:lnTo>
                <a:lnTo>
                  <a:pt x="427" y="911"/>
                </a:lnTo>
                <a:lnTo>
                  <a:pt x="383" y="1093"/>
                </a:lnTo>
                <a:lnTo>
                  <a:pt x="9" y="1121"/>
                </a:lnTo>
                <a:lnTo>
                  <a:pt x="0" y="1322"/>
                </a:lnTo>
                <a:lnTo>
                  <a:pt x="383" y="1376"/>
                </a:lnTo>
                <a:lnTo>
                  <a:pt x="419" y="1549"/>
                </a:lnTo>
                <a:lnTo>
                  <a:pt x="136" y="1804"/>
                </a:lnTo>
                <a:lnTo>
                  <a:pt x="237" y="1959"/>
                </a:lnTo>
                <a:lnTo>
                  <a:pt x="555" y="1813"/>
                </a:lnTo>
                <a:lnTo>
                  <a:pt x="674" y="1932"/>
                </a:lnTo>
                <a:lnTo>
                  <a:pt x="509" y="2232"/>
                </a:lnTo>
                <a:lnTo>
                  <a:pt x="664" y="2360"/>
                </a:lnTo>
                <a:lnTo>
                  <a:pt x="946" y="2087"/>
                </a:lnTo>
                <a:lnTo>
                  <a:pt x="1110" y="2142"/>
                </a:lnTo>
                <a:lnTo>
                  <a:pt x="1147" y="2515"/>
                </a:lnTo>
                <a:lnTo>
                  <a:pt x="1265" y="2518"/>
                </a:lnTo>
                <a:lnTo>
                  <a:pt x="1265" y="0"/>
                </a:lnTo>
                <a:close/>
              </a:path>
            </a:pathLst>
          </a:custGeom>
          <a:gradFill rotWithShape="0">
            <a:gsLst>
              <a:gs pos="0">
                <a:schemeClr val="bg1"/>
              </a:gs>
              <a:gs pos="100000">
                <a:schemeClr val="accent2"/>
              </a:gs>
            </a:gsLst>
            <a:lin ang="0" scaled="1"/>
          </a:gradFill>
          <a:ln w="9525">
            <a:noFill/>
            <a:round/>
            <a:headEnd/>
            <a:tailEnd/>
          </a:ln>
          <a:effectLst/>
        </p:spPr>
        <p:txBody>
          <a:bodyPr wrap="none" anchor="ctr"/>
          <a:lstStyle/>
          <a:p>
            <a:pPr>
              <a:defRPr/>
            </a:pPr>
            <a:endParaRPr lang="es-PE"/>
          </a:p>
        </p:txBody>
      </p:sp>
      <p:pic>
        <p:nvPicPr>
          <p:cNvPr id="1034" name="Picture 10" descr="C:\My Documents\bits\Facbanna.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invGray">
          <a:xfrm>
            <a:off x="3175" y="-3175"/>
            <a:ext cx="803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Rectangle 11"/>
          <p:cNvSpPr>
            <a:spLocks noGrp="1" noChangeArrowheads="1"/>
          </p:cNvSpPr>
          <p:nvPr>
            <p:ph type="title"/>
          </p:nvPr>
        </p:nvSpPr>
        <p:spPr bwMode="auto">
          <a:xfrm>
            <a:off x="1066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s-ES" altLang="es-PE" smtClean="0"/>
              <a:t>Haga clic para modificar el estilo de título del patrón</a:t>
            </a:r>
          </a:p>
        </p:txBody>
      </p:sp>
      <p:sp>
        <p:nvSpPr>
          <p:cNvPr id="1036" name="Rectangle 12"/>
          <p:cNvSpPr>
            <a:spLocks noGrp="1" noChangeArrowheads="1"/>
          </p:cNvSpPr>
          <p:nvPr>
            <p:ph type="body" idx="1"/>
          </p:nvPr>
        </p:nvSpPr>
        <p:spPr bwMode="auto">
          <a:xfrm>
            <a:off x="1066800" y="16764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PE" smtClean="0"/>
              <a:t>Haga clic para modificar el estilo de texto del patrón</a:t>
            </a:r>
          </a:p>
          <a:p>
            <a:pPr lvl="1"/>
            <a:r>
              <a:rPr lang="es-ES" altLang="es-PE" smtClean="0"/>
              <a:t>Segundo nivel</a:t>
            </a:r>
          </a:p>
          <a:p>
            <a:pPr lvl="2"/>
            <a:r>
              <a:rPr lang="es-ES" altLang="es-PE" smtClean="0"/>
              <a:t>Tercer nivel</a:t>
            </a:r>
          </a:p>
          <a:p>
            <a:pPr lvl="3"/>
            <a:r>
              <a:rPr lang="es-ES" altLang="es-PE" smtClean="0"/>
              <a:t>Cuarto nivel</a:t>
            </a:r>
          </a:p>
          <a:p>
            <a:pPr lvl="4"/>
            <a:r>
              <a:rPr lang="es-ES" altLang="es-PE" smtClean="0"/>
              <a:t>Quinto nivel</a:t>
            </a:r>
          </a:p>
        </p:txBody>
      </p:sp>
      <p:sp>
        <p:nvSpPr>
          <p:cNvPr id="3085" name="Rectangle 13"/>
          <p:cNvSpPr>
            <a:spLocks noGrp="1" noChangeArrowheads="1"/>
          </p:cNvSpPr>
          <p:nvPr>
            <p:ph type="dt" sz="half" idx="2"/>
          </p:nvPr>
        </p:nvSpPr>
        <p:spPr bwMode="auto">
          <a:xfrm>
            <a:off x="1066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smtClean="0">
                <a:solidFill>
                  <a:schemeClr val="tx2"/>
                </a:solidFill>
                <a:latin typeface="+mn-lt"/>
              </a:defRPr>
            </a:lvl1pPr>
          </a:lstStyle>
          <a:p>
            <a:pPr fontAlgn="base">
              <a:spcBef>
                <a:spcPct val="0"/>
              </a:spcBef>
              <a:spcAft>
                <a:spcPct val="0"/>
              </a:spcAft>
              <a:defRPr/>
            </a:pPr>
            <a:endParaRPr lang="en-GB">
              <a:solidFill>
                <a:srgbClr val="FFFFFF"/>
              </a:solidFill>
            </a:endParaRPr>
          </a:p>
        </p:txBody>
      </p:sp>
      <p:sp>
        <p:nvSpPr>
          <p:cNvPr id="3086" name="Rectangle 14"/>
          <p:cNvSpPr>
            <a:spLocks noGrp="1" noChangeArrowheads="1"/>
          </p:cNvSpPr>
          <p:nvPr>
            <p:ph type="ftr" sz="quarter" idx="3"/>
          </p:nvPr>
        </p:nvSpPr>
        <p:spPr bwMode="auto">
          <a:xfrm>
            <a:off x="35052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smtClean="0">
                <a:solidFill>
                  <a:schemeClr val="tx2"/>
                </a:solidFill>
                <a:latin typeface="+mn-lt"/>
              </a:defRPr>
            </a:lvl1pPr>
          </a:lstStyle>
          <a:p>
            <a:pPr fontAlgn="base">
              <a:spcBef>
                <a:spcPct val="0"/>
              </a:spcBef>
              <a:spcAft>
                <a:spcPct val="0"/>
              </a:spcAft>
              <a:defRPr/>
            </a:pPr>
            <a:endParaRPr lang="en-GB">
              <a:solidFill>
                <a:srgbClr val="FFFFFF"/>
              </a:solidFill>
            </a:endParaRPr>
          </a:p>
        </p:txBody>
      </p:sp>
      <p:sp>
        <p:nvSpPr>
          <p:cNvPr id="3087" name="Rectangle 15"/>
          <p:cNvSpPr>
            <a:spLocks noGrp="1" noChangeArrowheads="1"/>
          </p:cNvSpPr>
          <p:nvPr>
            <p:ph type="sldNum" sz="quarter" idx="4"/>
          </p:nvPr>
        </p:nvSpPr>
        <p:spPr bwMode="auto">
          <a:xfrm>
            <a:off x="69342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smtClean="0">
                <a:solidFill>
                  <a:schemeClr val="tx2"/>
                </a:solidFill>
                <a:latin typeface="+mn-lt"/>
              </a:defRPr>
            </a:lvl1pPr>
          </a:lstStyle>
          <a:p>
            <a:pPr fontAlgn="base">
              <a:spcBef>
                <a:spcPct val="0"/>
              </a:spcBef>
              <a:spcAft>
                <a:spcPct val="0"/>
              </a:spcAft>
              <a:defRPr/>
            </a:pPr>
            <a:fld id="{DDA0E631-5860-4025-9A6D-ED09D3833818}" type="slidenum">
              <a:rPr lang="en-GB" smtClean="0">
                <a:solidFill>
                  <a:srgbClr val="FFFFFF"/>
                </a:solidFill>
              </a:rPr>
              <a:pPr fontAlgn="base">
                <a:spcBef>
                  <a:spcPct val="0"/>
                </a:spcBef>
                <a:spcAft>
                  <a:spcPct val="0"/>
                </a:spcAft>
                <a:defRPr/>
              </a:pPr>
              <a:t>‹Nº›</a:t>
            </a:fld>
            <a:endParaRPr lang="en-GB">
              <a:solidFill>
                <a:srgbClr val="FFFFFF"/>
              </a:solidFill>
            </a:endParaRPr>
          </a:p>
        </p:txBody>
      </p:sp>
    </p:spTree>
  </p:cSld>
  <p:clrMap bg1="dk2" tx1="lt1" bg2="dk1"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ransition spd="slow">
    <p:random/>
  </p:transition>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charset="0"/>
        </a:defRPr>
      </a:lvl2pPr>
      <a:lvl3pPr algn="l" rtl="0" eaLnBrk="1" fontAlgn="base" hangingPunct="1">
        <a:spcBef>
          <a:spcPct val="0"/>
        </a:spcBef>
        <a:spcAft>
          <a:spcPct val="0"/>
        </a:spcAft>
        <a:defRPr sz="4400">
          <a:solidFill>
            <a:schemeClr val="tx2"/>
          </a:solidFill>
          <a:latin typeface="Arial" charset="0"/>
        </a:defRPr>
      </a:lvl3pPr>
      <a:lvl4pPr algn="l" rtl="0" eaLnBrk="1" fontAlgn="base" hangingPunct="1">
        <a:spcBef>
          <a:spcPct val="0"/>
        </a:spcBef>
        <a:spcAft>
          <a:spcPct val="0"/>
        </a:spcAft>
        <a:defRPr sz="4400">
          <a:solidFill>
            <a:schemeClr val="tx2"/>
          </a:solidFill>
          <a:latin typeface="Arial" charset="0"/>
        </a:defRPr>
      </a:lvl4pPr>
      <a:lvl5pPr algn="l" rtl="0" eaLnBrk="1" fontAlgn="base" hangingPunct="1">
        <a:spcBef>
          <a:spcPct val="0"/>
        </a:spcBef>
        <a:spcAft>
          <a:spcPct val="0"/>
        </a:spcAft>
        <a:defRPr sz="4400">
          <a:solidFill>
            <a:schemeClr val="tx2"/>
          </a:solidFill>
          <a:latin typeface="Arial" charset="0"/>
        </a:defRPr>
      </a:lvl5pPr>
      <a:lvl6pPr marL="457200" algn="l" rtl="0" eaLnBrk="1" fontAlgn="base" hangingPunct="1">
        <a:spcBef>
          <a:spcPct val="0"/>
        </a:spcBef>
        <a:spcAft>
          <a:spcPct val="0"/>
        </a:spcAft>
        <a:defRPr sz="4400">
          <a:solidFill>
            <a:schemeClr val="tx2"/>
          </a:solidFill>
          <a:latin typeface="Arial" charset="0"/>
        </a:defRPr>
      </a:lvl6pPr>
      <a:lvl7pPr marL="914400" algn="l" rtl="0" eaLnBrk="1" fontAlgn="base" hangingPunct="1">
        <a:spcBef>
          <a:spcPct val="0"/>
        </a:spcBef>
        <a:spcAft>
          <a:spcPct val="0"/>
        </a:spcAft>
        <a:defRPr sz="4400">
          <a:solidFill>
            <a:schemeClr val="tx2"/>
          </a:solidFill>
          <a:latin typeface="Arial" charset="0"/>
        </a:defRPr>
      </a:lvl7pPr>
      <a:lvl8pPr marL="1371600" algn="l" rtl="0" eaLnBrk="1" fontAlgn="base" hangingPunct="1">
        <a:spcBef>
          <a:spcPct val="0"/>
        </a:spcBef>
        <a:spcAft>
          <a:spcPct val="0"/>
        </a:spcAft>
        <a:defRPr sz="4400">
          <a:solidFill>
            <a:schemeClr val="tx2"/>
          </a:solidFill>
          <a:latin typeface="Arial" charset="0"/>
        </a:defRPr>
      </a:lvl8pPr>
      <a:lvl9pPr marL="1828800" algn="l"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lr>
          <a:srgbClr val="FFFF00"/>
        </a:buClr>
        <a:buSzPct val="80000"/>
        <a:buFont typeface="Wingdings" pitchFamily="2" charset="2"/>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CC0000"/>
        </a:buClr>
        <a:buSzPct val="7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rgbClr val="009900"/>
        </a:buClr>
        <a:buSzPct val="60000"/>
        <a:buFont typeface="Wingdings" pitchFamily="2" charset="2"/>
        <a:buChar char="®"/>
        <a:defRPr sz="2400">
          <a:solidFill>
            <a:schemeClr val="tx1"/>
          </a:solidFill>
          <a:latin typeface="+mn-lt"/>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mn-lt"/>
        </a:defRPr>
      </a:lvl4pPr>
      <a:lvl5pPr marL="2057400" indent="-228600" algn="l" rtl="0" eaLnBrk="1" fontAlgn="base" hangingPunct="1">
        <a:spcBef>
          <a:spcPct val="20000"/>
        </a:spcBef>
        <a:spcAft>
          <a:spcPct val="0"/>
        </a:spcAft>
        <a:buClr>
          <a:schemeClr val="accent2"/>
        </a:buClr>
        <a:buSzPct val="55000"/>
        <a:buFont typeface="Wingdings" pitchFamily="2" charset="2"/>
        <a:buChar char="l"/>
        <a:defRPr sz="2000">
          <a:solidFill>
            <a:schemeClr val="tx1"/>
          </a:solidFill>
          <a:latin typeface="+mn-lt"/>
        </a:defRPr>
      </a:lvl5pPr>
      <a:lvl6pPr marL="2514600" indent="-228600" algn="l" rtl="0" eaLnBrk="1" fontAlgn="base" hangingPunct="1">
        <a:spcBef>
          <a:spcPct val="20000"/>
        </a:spcBef>
        <a:spcAft>
          <a:spcPct val="0"/>
        </a:spcAft>
        <a:buClr>
          <a:schemeClr val="accent2"/>
        </a:buClr>
        <a:buSzPct val="55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55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55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55000"/>
        <a:buFont typeface="Wingdings" pitchFamily="2" charset="2"/>
        <a:buChar char="l"/>
        <a:defRPr sz="2000">
          <a:solidFill>
            <a:schemeClr val="tx1"/>
          </a:solidFill>
          <a:latin typeface="+mn-lt"/>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4.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4.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34.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75.wmf"/><Relationship Id="rId18" Type="http://schemas.openxmlformats.org/officeDocument/2006/relationships/oleObject" Target="../embeddings/oleObject68.bin"/><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oleObject" Target="../embeddings/oleObject64.bin"/><Relationship Id="rId17" Type="http://schemas.openxmlformats.org/officeDocument/2006/relationships/oleObject" Target="../embeddings/oleObject67.bin"/><Relationship Id="rId2" Type="http://schemas.openxmlformats.org/officeDocument/2006/relationships/slideLayout" Target="../slideLayouts/slideLayout34.xml"/><Relationship Id="rId16" Type="http://schemas.openxmlformats.org/officeDocument/2006/relationships/oleObject" Target="../embeddings/oleObject66.bin"/><Relationship Id="rId1" Type="http://schemas.openxmlformats.org/officeDocument/2006/relationships/vmlDrawing" Target="../drawings/vmlDrawing11.vml"/><Relationship Id="rId6" Type="http://schemas.openxmlformats.org/officeDocument/2006/relationships/image" Target="../media/image74.wmf"/><Relationship Id="rId11" Type="http://schemas.openxmlformats.org/officeDocument/2006/relationships/oleObject" Target="../embeddings/oleObject63.bin"/><Relationship Id="rId5" Type="http://schemas.openxmlformats.org/officeDocument/2006/relationships/oleObject" Target="../embeddings/oleObject59.bin"/><Relationship Id="rId15" Type="http://schemas.openxmlformats.org/officeDocument/2006/relationships/image" Target="../media/image115.wmf"/><Relationship Id="rId10" Type="http://schemas.openxmlformats.org/officeDocument/2006/relationships/image" Target="../media/image73.wmf"/><Relationship Id="rId4" Type="http://schemas.openxmlformats.org/officeDocument/2006/relationships/image" Target="../media/image69.wmf"/><Relationship Id="rId9" Type="http://schemas.openxmlformats.org/officeDocument/2006/relationships/oleObject" Target="../embeddings/oleObject62.bin"/><Relationship Id="rId14" Type="http://schemas.openxmlformats.org/officeDocument/2006/relationships/oleObject" Target="../embeddings/oleObject65.bin"/></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7.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34.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34.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34.xml"/><Relationship Id="rId5" Type="http://schemas.openxmlformats.org/officeDocument/2006/relationships/image" Target="../media/image121.jpeg"/><Relationship Id="rId4" Type="http://schemas.openxmlformats.org/officeDocument/2006/relationships/image" Target="../media/image120.jpe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4.xml"/></Relationships>
</file>

<file path=ppt/slides/_rels/slide110.xml.rels><?xml version="1.0" encoding="UTF-8" standalone="yes"?>
<Relationships xmlns="http://schemas.openxmlformats.org/package/2006/relationships"><Relationship Id="rId3" Type="http://schemas.openxmlformats.org/officeDocument/2006/relationships/image" Target="http://oregon.conevyt.org.mx/inea/biblioteca/varios/51_ob_dcig_v3/ciencia3/110/img/110_60.gif" TargetMode="External"/><Relationship Id="rId2" Type="http://schemas.openxmlformats.org/officeDocument/2006/relationships/image" Target="../media/image122.png"/><Relationship Id="rId1" Type="http://schemas.openxmlformats.org/officeDocument/2006/relationships/slideLayout" Target="../slideLayouts/slideLayout34.xml"/><Relationship Id="rId4" Type="http://schemas.openxmlformats.org/officeDocument/2006/relationships/image" Target="../media/image123.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hyperlink" Target="http://www.google.es/url?sa=i&amp;rct=j&amp;q=&amp;esrc=s&amp;source=images&amp;cd=&amp;cad=rja&amp;uact=8&amp;ved=0CAcQjRw&amp;url=http://science.nasa.gov/science-news/science-at-nasa/2009/31aug_mms/&amp;ei=Kw4WVa6tA4aUNsKpgbgE&amp;bvm=bv.89381419,d.eXY&amp;psig=AFQjCNHRgqFT6rqr8jPgrYRJJLdp_u1uPg&amp;ust=1427595045293126" TargetMode="External"/><Relationship Id="rId1" Type="http://schemas.openxmlformats.org/officeDocument/2006/relationships/slideLayout" Target="../slideLayouts/slideLayout3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4.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3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34.xml"/><Relationship Id="rId1" Type="http://schemas.openxmlformats.org/officeDocument/2006/relationships/vmlDrawing" Target="../drawings/vmlDrawing12.vml"/><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3" Type="http://schemas.openxmlformats.org/officeDocument/2006/relationships/hyperlink" Target="http://www.google.es/imgres?imgurl=http://www.rinconeducativo.org/radiacio/657374727563747572615f64656c5fc3a1746f6d6f5f5245544f4341444f.GIF&amp;imgrefurl=http://www.rinconeducativo.org/radiacio/2radiaciones_ionizantes_y_no_ionizantes.html&amp;h=454&amp;w=465&amp;tbnid=4tXUQ3njUikcXM:&amp;zoom=1&amp;docid=JQRulOzdSL7u8M&amp;ei=p-EIVbicCsafggSSkYCoCw&amp;tbm=isch&amp;ved=0CDgQMygHMAc" TargetMode="External"/><Relationship Id="rId2" Type="http://schemas.openxmlformats.org/officeDocument/2006/relationships/image" Target="../media/image15.png"/><Relationship Id="rId1" Type="http://schemas.openxmlformats.org/officeDocument/2006/relationships/slideLayout" Target="../slideLayouts/slideLayout29.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www.arrakis.es/~lallave/nuclear/bomba8.gif" TargetMode="External"/><Relationship Id="rId1" Type="http://schemas.openxmlformats.org/officeDocument/2006/relationships/slideLayout" Target="../slideLayouts/slideLayout34.xml"/></Relationships>
</file>

<file path=ppt/slides/_rels/slide12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hyperlink" Target="http://commons.wikimedia.org/wiki/File:2HeadsCow.jpg" TargetMode="External"/><Relationship Id="rId1" Type="http://schemas.openxmlformats.org/officeDocument/2006/relationships/slideLayout" Target="../slideLayouts/slideLayout3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34.xml"/><Relationship Id="rId1" Type="http://schemas.openxmlformats.org/officeDocument/2006/relationships/vmlDrawing" Target="../drawings/vmlDrawing13.vml"/><Relationship Id="rId4" Type="http://schemas.openxmlformats.org/officeDocument/2006/relationships/image" Target="../media/image96.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34.xml"/><Relationship Id="rId4" Type="http://schemas.openxmlformats.org/officeDocument/2006/relationships/image" Target="../media/image132.jpeg"/></Relationships>
</file>

<file path=ppt/slides/_rels/slide12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34.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34.xml"/><Relationship Id="rId1" Type="http://schemas.openxmlformats.org/officeDocument/2006/relationships/vmlDrawing" Target="../drawings/vmlDrawing14.vml"/><Relationship Id="rId4" Type="http://schemas.openxmlformats.org/officeDocument/2006/relationships/image" Target="../media/image135.w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34.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hyperlink" Target="http://www.google.es/url?sa=i&amp;rct=j&amp;q=&amp;esrc=s&amp;source=images&amp;cd=&amp;cad=rja&amp;uact=8&amp;ved=0CAcQjRw&amp;url=http://agriculturers.com/bloquear-la-radiacion-infrarroja-para-controlar-la-temperatura-del-cultivo-y-su-crecimiento/&amp;ei=LjcWVe-IHsugNtOJg5AP&amp;bvm=bv.89381419,d.eXY&amp;psig=AFQjCNHnqmGHcKTGp6PW6WtjPhdv7zkWiw&amp;ust=1427605434473179" TargetMode="External"/><Relationship Id="rId1" Type="http://schemas.openxmlformats.org/officeDocument/2006/relationships/slideLayout" Target="../slideLayouts/slideLayout34.xml"/></Relationships>
</file>

<file path=ppt/slides/_rels/slide13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34.xml"/></Relationships>
</file>

<file path=ppt/slides/_rels/slide133.xml.rels><?xml version="1.0" encoding="UTF-8" standalone="yes"?>
<Relationships xmlns="http://schemas.openxmlformats.org/package/2006/relationships"><Relationship Id="rId3" Type="http://schemas.openxmlformats.org/officeDocument/2006/relationships/hyperlink" Target="http://images.google.es/imgres?imgurl=http://www.larepublica.com.uy/publicaciones/101/20081007/images/334343_0.gif&amp;imgrefurl=http://www.larepublica.com.uy/cultura/334343-una-dosis-de-quimioterapia-es-la-mejor-forma-de-curar-el-cancer-testicular&amp;usg=__NSMRdwLlucE4u_q4vb8WHUsETgI=&amp;h=308&amp;w=420&amp;sz=45&amp;hl=es&amp;start=86&amp;um=1&amp;tbnid=Emwx3rL8bP78sM:&amp;tbnh=92&amp;tbnw=125&amp;prev=/images?q%3Dradioterapia%2By%2Bquimioterapia%26ndsp%3D18%26hl%3Des%26sa%3DN%26start%3D72%26um%3D1" TargetMode="External"/><Relationship Id="rId2" Type="http://schemas.openxmlformats.org/officeDocument/2006/relationships/image" Target="../media/image142.png"/><Relationship Id="rId1" Type="http://schemas.openxmlformats.org/officeDocument/2006/relationships/slideLayout" Target="../slideLayouts/slideLayout34.xml"/><Relationship Id="rId4" Type="http://schemas.openxmlformats.org/officeDocument/2006/relationships/image" Target="../media/image143.jpe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34.xml"/><Relationship Id="rId1" Type="http://schemas.openxmlformats.org/officeDocument/2006/relationships/vmlDrawing" Target="../drawings/vmlDrawing15.vml"/><Relationship Id="rId6" Type="http://schemas.openxmlformats.org/officeDocument/2006/relationships/image" Target="../media/image145.wmf"/><Relationship Id="rId5" Type="http://schemas.openxmlformats.org/officeDocument/2006/relationships/oleObject" Target="../embeddings/oleObject73.bin"/><Relationship Id="rId4" Type="http://schemas.openxmlformats.org/officeDocument/2006/relationships/image" Target="../media/image144.wmf"/></Relationships>
</file>

<file path=ppt/slides/_rels/slide138.xml.rels><?xml version="1.0" encoding="UTF-8" standalone="yes"?>
<Relationships xmlns="http://schemas.openxmlformats.org/package/2006/relationships"><Relationship Id="rId2" Type="http://schemas.openxmlformats.org/officeDocument/2006/relationships/image" Target="../media/image146.gif"/><Relationship Id="rId1" Type="http://schemas.openxmlformats.org/officeDocument/2006/relationships/slideLayout" Target="../slideLayouts/slideLayout34.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1.xml.rels><?xml version="1.0" encoding="UTF-8" standalone="yes"?>
<Relationships xmlns="http://schemas.openxmlformats.org/package/2006/relationships"><Relationship Id="rId3" Type="http://schemas.openxmlformats.org/officeDocument/2006/relationships/image" Target="http://www.portalplanetasedna.com.ar/nuclear03.jpg" TargetMode="External"/><Relationship Id="rId2" Type="http://schemas.openxmlformats.org/officeDocument/2006/relationships/image" Target="../media/image148.jpeg"/><Relationship Id="rId1" Type="http://schemas.openxmlformats.org/officeDocument/2006/relationships/slideLayout" Target="../slideLayouts/slideLayout3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4.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34.xml"/><Relationship Id="rId1" Type="http://schemas.openxmlformats.org/officeDocument/2006/relationships/vmlDrawing" Target="../drawings/vmlDrawing16.vml"/><Relationship Id="rId6" Type="http://schemas.openxmlformats.org/officeDocument/2006/relationships/image" Target="../media/image150.wmf"/><Relationship Id="rId5" Type="http://schemas.openxmlformats.org/officeDocument/2006/relationships/oleObject" Target="../embeddings/oleObject75.bin"/><Relationship Id="rId4" Type="http://schemas.openxmlformats.org/officeDocument/2006/relationships/image" Target="../media/image149.w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9.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2.bp.blogspot.com/-8hJ5gnIYT5s/Tn9ob1Km_MI/AAAAAAAAAWA/3Pq_UVCtjG8/s1600/particulas2.png" TargetMode="Externa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www.google.es/imgres?imgurl=https://mgmdenia.files.wordpress.com/2013/05/atomo.jpg&amp;imgrefurl=https://mgmdenia.wordpress.com/2013/05/09/la-particula-higgs-modelo-estandar/&amp;h=450&amp;w=450&amp;tbnid=DxrEvUldVHLXiM:&amp;zoom=1&amp;docid=uHkabfGoD7pdBM&amp;ei=bmoGVa7yK4KnNs-ehJAI&amp;tbm=isch&amp;ved=0CEUQMygeMB4" TargetMode="Externa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es/imgres?imgurl=http://k02.kn3.net/3EF1B769E.jpg&amp;imgrefurl=http://www.taringa.net/comunidades/comuna/3381813/El-inicio-de-una-revolucion-los-albores-de-la-cuantica.html&amp;h=196&amp;w=320&amp;tbnid=7Zq0IG3cHJcp8M:&amp;zoom=1&amp;docid=pmN_ZivNWY2qRM&amp;ei=yE0IVd_wCIKhgwT00oKQAw&amp;tbm=isch&amp;ved=0CHMQMyg3MDc" TargetMode="External"/><Relationship Id="rId2" Type="http://schemas.openxmlformats.org/officeDocument/2006/relationships/image" Target="../media/image30.jpeg"/><Relationship Id="rId1" Type="http://schemas.openxmlformats.org/officeDocument/2006/relationships/slideLayout" Target="../slideLayouts/slideLayout29.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9.xml"/><Relationship Id="rId1" Type="http://schemas.openxmlformats.org/officeDocument/2006/relationships/vmlDrawing" Target="../drawings/vmlDrawing1.v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2.w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google.es/imgres?imgurl=https://uvirtual.unet.edu.ve/file.php?file%3D/1298/banner.jpg&amp;imgrefurl=https://uvirtual.unet.edu.ve/course/view.php?id%3D1298&amp;h=237&amp;w=745&amp;tbnid=Tw0cHm-Z8YDMCM:&amp;zoom=1&amp;docid=uAV8YqtI85ydsM&amp;ei=bornVJKmD8WMNtuFgLAL&amp;tbm=isch&amp;ved=0CHIQMygyMDI"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9.xml"/><Relationship Id="rId1" Type="http://schemas.openxmlformats.org/officeDocument/2006/relationships/vmlDrawing" Target="../drawings/vmlDrawing2.v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gif"/><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2.wmf"/><Relationship Id="rId2" Type="http://schemas.openxmlformats.org/officeDocument/2006/relationships/slideLayout" Target="../slideLayouts/slideLayout29.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41.w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hyperlink" Target="http://www.google.es/url?sa=i&amp;rct=j&amp;q=quimica+en+ingenieria&amp;source=images&amp;cd=&amp;docid=tNlODS9bC1Lf3M&amp;tbnid=7JAd6YxYfawBjM:&amp;ved=0CAUQjRw&amp;url=http://www.unav.es/departamento/quimicayedafologia/&amp;ei=ye9YUbbQGqT00gGzmoCgCg&amp;bvm=bv.44442042,d.dmQ&amp;psig=AFQjCNER5WOLItz3AiqcDpPkdLcXQbeeNQ&amp;ust=1364868796252897" TargetMode="External"/><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ommons.wikimedia.org/wiki/File:HAtomOrbitals.png" TargetMode="External"/><Relationship Id="rId1" Type="http://schemas.openxmlformats.org/officeDocument/2006/relationships/slideLayout" Target="../slideLayouts/slideLayout34.xml"/><Relationship Id="rId4" Type="http://schemas.openxmlformats.org/officeDocument/2006/relationships/image" Target="../media/image4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hyperlink" Target="http://www.google.es/imgres?imgurl=http://4.bp.blogspot.com/-EBc167LdPL0/T6R80c6LPpI/AAAAAAAAAAM/Ra7bnRuMGW0/s640/kmnhgknbgmkngh.jpg&amp;imgrefurl=http://codigoeticaingenierosindustriales.blogspot.com/2012/05/codigo-de-etica-para-ingenieros.html&amp;h=425&amp;w=640&amp;tbnid=KAOBatwv8UOFBM:&amp;zoom=1&amp;docid=jZ5H9QOmpa1tYM&amp;ei=bqAMVc20BsSuyASWioLgCA&amp;tbm=isch&amp;ved=0CB0QMygVMBU4yAE" TargetMode="External"/><Relationship Id="rId2" Type="http://schemas.openxmlformats.org/officeDocument/2006/relationships/image" Target="../media/image5.jpeg"/><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hyperlink" Target="http://2.bp.blogspot.com/_7ep0eDh0tyM/SaiX9PB7MZI/AAAAAAAAABM/MfA3_Oxukjc/s1600-h/mecanico-cuantico.jpg" TargetMode="External"/><Relationship Id="rId2" Type="http://schemas.openxmlformats.org/officeDocument/2006/relationships/hyperlink" Target="http://www.google.es/imgres?imgurl=http://2.bp.blogspot.com/_7ep0eDh0tyM/SaiX9PB7MZI/AAAAAAAAABM/MfA3_Oxukjc/s320/mecanico-cuantico.jpg&amp;imgrefurl=http://ciclobasico2.blogspot.com/2009/02/modelo-mecanico-cuanticomodelo-actual.html&amp;h=256&amp;w=320&amp;tbnid=gXv8t6-_KRD6YM:&amp;zoom=1&amp;docid=tvOAxi7oXq9HcM&amp;ei=X6MMVYy9G8K3yASCtYLIBw&amp;tbm=isch&amp;ved=0CCIQMygDMAM" TargetMode="External"/><Relationship Id="rId1" Type="http://schemas.openxmlformats.org/officeDocument/2006/relationships/slideLayout" Target="../slideLayouts/slideLayout34.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4.bp.blogspot.com/-1Vqgyg5YtR8/ULE8pz8VnzI/AAAAAAAAB5M/DFgN7GpCm2E/s1600/config+6t.png" TargetMode="External"/><Relationship Id="rId1" Type="http://schemas.openxmlformats.org/officeDocument/2006/relationships/slideLayout" Target="../slideLayouts/slideLayout34.xml"/><Relationship Id="rId4" Type="http://schemas.openxmlformats.org/officeDocument/2006/relationships/image" Target="../media/image5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google.es/imgres?imgurl=http://www.ingenieros.es/files/Noticias1/Ingenieros_167_web.jpg&amp;imgrefurl=http://www.ingenieros.es/noticias/ver/el-cabildo-de-la-palma-contratara-a-11-ingenieros/4759&amp;h=312&amp;w=680&amp;tbnid=LxjAR0btUgD6sM:&amp;zoom=1&amp;docid=OSw8WLFuAtK3yM&amp;ei=kJ8MVeyNM4ujyAT4pIGwCA&amp;tbm=isch&amp;ved=0CHMQMyg3MDc" TargetMode="External"/><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3" Type="http://schemas.openxmlformats.org/officeDocument/2006/relationships/hyperlink" Target="http://es.wikipedia.org/wiki/Archivo:Geiger_counter.jpg" TargetMode="External"/><Relationship Id="rId2" Type="http://schemas.openxmlformats.org/officeDocument/2006/relationships/image" Target="../media/image67.jpeg"/><Relationship Id="rId1" Type="http://schemas.openxmlformats.org/officeDocument/2006/relationships/slideLayout" Target="../slideLayouts/slideLayout34.xml"/><Relationship Id="rId4" Type="http://schemas.openxmlformats.org/officeDocument/2006/relationships/image" Target="../media/image68.jpeg"/></Relationships>
</file>

<file path=ppt/slides/_rels/slide78.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oleObject" Target="../embeddings/oleObject11.bin"/><Relationship Id="rId18" Type="http://schemas.openxmlformats.org/officeDocument/2006/relationships/oleObject" Target="../embeddings/oleObject15.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73.wmf"/><Relationship Id="rId17" Type="http://schemas.openxmlformats.org/officeDocument/2006/relationships/oleObject" Target="../embeddings/oleObject14.bin"/><Relationship Id="rId2" Type="http://schemas.openxmlformats.org/officeDocument/2006/relationships/slideLayout" Target="../slideLayouts/slideLayout34.xml"/><Relationship Id="rId16" Type="http://schemas.openxmlformats.org/officeDocument/2006/relationships/image" Target="../media/image74.wmf"/><Relationship Id="rId1" Type="http://schemas.openxmlformats.org/officeDocument/2006/relationships/vmlDrawing" Target="../drawings/vmlDrawing4.vml"/><Relationship Id="rId6" Type="http://schemas.openxmlformats.org/officeDocument/2006/relationships/image" Target="../media/image70.w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3.bin"/><Relationship Id="rId10" Type="http://schemas.openxmlformats.org/officeDocument/2006/relationships/image" Target="../media/image72.wmf"/><Relationship Id="rId19" Type="http://schemas.openxmlformats.org/officeDocument/2006/relationships/image" Target="../media/image75.wmf"/><Relationship Id="rId4" Type="http://schemas.openxmlformats.org/officeDocument/2006/relationships/image" Target="../media/image69.wmf"/><Relationship Id="rId9" Type="http://schemas.openxmlformats.org/officeDocument/2006/relationships/oleObject" Target="../embeddings/oleObject9.bin"/><Relationship Id="rId14" Type="http://schemas.openxmlformats.org/officeDocument/2006/relationships/oleObject" Target="../embeddings/oleObject12.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8" Type="http://schemas.openxmlformats.org/officeDocument/2006/relationships/hyperlink" Target="http://1.bp.blogspot.com/-hoUxo2lyy2c/Td6pbcB8EoI/AAAAAAAAABY/uXpXfY3AZ8I/s1600/Mecatronica.jpg" TargetMode="External"/><Relationship Id="rId3" Type="http://schemas.openxmlformats.org/officeDocument/2006/relationships/image" Target="../media/image9.jpeg"/><Relationship Id="rId7" Type="http://schemas.openxmlformats.org/officeDocument/2006/relationships/image" Target="../media/image11.jpeg"/><Relationship Id="rId2" Type="http://schemas.openxmlformats.org/officeDocument/2006/relationships/hyperlink" Target="http://1.bp.blogspot.com/-FhoDroiqn4A/TdKa5c23B9I/AAAAAAAAAA8/JtCoZlxBMhI/s1600/mecatronica.jpg" TargetMode="External"/><Relationship Id="rId1" Type="http://schemas.openxmlformats.org/officeDocument/2006/relationships/slideLayout" Target="../slideLayouts/slideLayout34.xml"/><Relationship Id="rId6" Type="http://schemas.openxmlformats.org/officeDocument/2006/relationships/hyperlink" Target="http://www.google.es/url?sa=i&amp;rct=j&amp;q=la+ingenieria+MECANICAelectrica&amp;source=images&amp;cd=&amp;docid=m9MJrK0WN8sJoM&amp;tbnid=WpeTRO6E30r5HM:&amp;ved=0CAUQjRw&amp;url=http://electricidadaplicada1.blogspot.com/2011/08/supresores-de-sobretension-dehn.html&amp;ei=62RYUevuF6fH0AHM8IDYDA&amp;psig=AFQjCNGVQ5GJmEio1Nbe0iC06xi4gT20uA&amp;ust=1364833818319208" TargetMode="External"/><Relationship Id="rId11" Type="http://schemas.openxmlformats.org/officeDocument/2006/relationships/image" Target="../media/image13.jpeg"/><Relationship Id="rId5" Type="http://schemas.openxmlformats.org/officeDocument/2006/relationships/image" Target="../media/image10.jpeg"/><Relationship Id="rId10" Type="http://schemas.openxmlformats.org/officeDocument/2006/relationships/hyperlink" Target="http://www.google.es/url?sa=i&amp;rct=j&amp;q=la+ingenieria+naval&amp;source=images&amp;cd=&amp;cad=rja&amp;docid=o2qqs9hRdM-kRM&amp;tbnid=L-aq3d-nnazGMM:&amp;ved=0CAUQjRw&amp;url=http://capitankarelrulikospina.wordpress.com/ingenieria-naval/&amp;ei=1mVYUe_lNOOh0AGn8YGADA&amp;psig=AFQjCNH9GDrOKWa0r5yrmQAtDqGT2IbWDw&amp;ust=1364834082913387" TargetMode="External"/><Relationship Id="rId4" Type="http://schemas.openxmlformats.org/officeDocument/2006/relationships/hyperlink" Target="http://www.google.es/url?sa=i&amp;rct=j&amp;q=la+ingenieria+MECANICA&amp;source=images&amp;cd=&amp;cad=rja&amp;docid=IOioZEse8LoyKM&amp;tbnid=4fJfcG6KetOr2M:&amp;ved=0CAUQjRw&amp;url=http://es.123rf.com/photo_7212638_dibujos-del-ingeniero-de-la-ingenieria-mecanica.html&amp;ei=fmVYUdWMC4i20gHD-4DwBQ&amp;psig=AFQjCNF87Uu2A9l_9bLe3oM8tl-dw9ErCQ&amp;ust=1364833948371570" TargetMode="External"/><Relationship Id="rId9" Type="http://schemas.openxmlformats.org/officeDocument/2006/relationships/image" Target="../media/image1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4.xml"/><Relationship Id="rId1" Type="http://schemas.openxmlformats.org/officeDocument/2006/relationships/vmlDrawing" Target="../drawings/vmlDrawing5.vml"/><Relationship Id="rId4"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22.bin"/><Relationship Id="rId18" Type="http://schemas.openxmlformats.org/officeDocument/2006/relationships/oleObject" Target="../embeddings/oleObject25.bin"/><Relationship Id="rId3" Type="http://schemas.openxmlformats.org/officeDocument/2006/relationships/oleObject" Target="../embeddings/oleObject17.bin"/><Relationship Id="rId21" Type="http://schemas.openxmlformats.org/officeDocument/2006/relationships/image" Target="../media/image85.wmf"/><Relationship Id="rId7" Type="http://schemas.openxmlformats.org/officeDocument/2006/relationships/oleObject" Target="../embeddings/oleObject19.bin"/><Relationship Id="rId12" Type="http://schemas.openxmlformats.org/officeDocument/2006/relationships/image" Target="../media/image81.wmf"/><Relationship Id="rId17" Type="http://schemas.openxmlformats.org/officeDocument/2006/relationships/oleObject" Target="../embeddings/oleObject24.bin"/><Relationship Id="rId2" Type="http://schemas.openxmlformats.org/officeDocument/2006/relationships/slideLayout" Target="../slideLayouts/slideLayout34.xml"/><Relationship Id="rId16" Type="http://schemas.openxmlformats.org/officeDocument/2006/relationships/image" Target="../media/image83.wmf"/><Relationship Id="rId20" Type="http://schemas.openxmlformats.org/officeDocument/2006/relationships/oleObject" Target="../embeddings/oleObject26.bin"/><Relationship Id="rId1" Type="http://schemas.openxmlformats.org/officeDocument/2006/relationships/vmlDrawing" Target="../drawings/vmlDrawing6.vml"/><Relationship Id="rId6" Type="http://schemas.openxmlformats.org/officeDocument/2006/relationships/image" Target="../media/image79.wmf"/><Relationship Id="rId11" Type="http://schemas.openxmlformats.org/officeDocument/2006/relationships/oleObject" Target="../embeddings/oleObject21.bin"/><Relationship Id="rId24" Type="http://schemas.openxmlformats.org/officeDocument/2006/relationships/image" Target="../media/image86.wmf"/><Relationship Id="rId5" Type="http://schemas.openxmlformats.org/officeDocument/2006/relationships/oleObject" Target="../embeddings/oleObject18.bin"/><Relationship Id="rId15" Type="http://schemas.openxmlformats.org/officeDocument/2006/relationships/oleObject" Target="../embeddings/oleObject23.bin"/><Relationship Id="rId23" Type="http://schemas.openxmlformats.org/officeDocument/2006/relationships/oleObject" Target="../embeddings/oleObject28.bin"/><Relationship Id="rId10" Type="http://schemas.openxmlformats.org/officeDocument/2006/relationships/image" Target="../media/image74.wmf"/><Relationship Id="rId19" Type="http://schemas.openxmlformats.org/officeDocument/2006/relationships/image" Target="../media/image84.wmf"/><Relationship Id="rId4" Type="http://schemas.openxmlformats.org/officeDocument/2006/relationships/image" Target="../media/image78.wmf"/><Relationship Id="rId9" Type="http://schemas.openxmlformats.org/officeDocument/2006/relationships/oleObject" Target="../embeddings/oleObject20.bin"/><Relationship Id="rId14" Type="http://schemas.openxmlformats.org/officeDocument/2006/relationships/image" Target="../media/image82.wmf"/><Relationship Id="rId22" Type="http://schemas.openxmlformats.org/officeDocument/2006/relationships/oleObject" Target="../embeddings/oleObject27.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89.gif"/><Relationship Id="rId7" Type="http://schemas.openxmlformats.org/officeDocument/2006/relationships/image" Target="../media/image88.wmf"/><Relationship Id="rId2" Type="http://schemas.openxmlformats.org/officeDocument/2006/relationships/slideLayout" Target="../slideLayouts/slideLayout34.xml"/><Relationship Id="rId1" Type="http://schemas.openxmlformats.org/officeDocument/2006/relationships/vmlDrawing" Target="../drawings/vmlDrawing7.vml"/><Relationship Id="rId6" Type="http://schemas.openxmlformats.org/officeDocument/2006/relationships/oleObject" Target="../embeddings/oleObject30.bin"/><Relationship Id="rId5" Type="http://schemas.openxmlformats.org/officeDocument/2006/relationships/image" Target="../media/image87.wmf"/><Relationship Id="rId4" Type="http://schemas.openxmlformats.org/officeDocument/2006/relationships/oleObject" Target="../embeddings/oleObject29.bin"/><Relationship Id="rId9" Type="http://schemas.openxmlformats.org/officeDocument/2006/relationships/image" Target="../media/image74.w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92.wmf"/><Relationship Id="rId18" Type="http://schemas.openxmlformats.org/officeDocument/2006/relationships/oleObject" Target="../embeddings/oleObject40.bin"/><Relationship Id="rId3" Type="http://schemas.openxmlformats.org/officeDocument/2006/relationships/oleObject" Target="../embeddings/oleObject32.bin"/><Relationship Id="rId21" Type="http://schemas.openxmlformats.org/officeDocument/2006/relationships/oleObject" Target="../embeddings/oleObject42.bin"/><Relationship Id="rId7" Type="http://schemas.openxmlformats.org/officeDocument/2006/relationships/image" Target="../media/image90.wmf"/><Relationship Id="rId12" Type="http://schemas.openxmlformats.org/officeDocument/2006/relationships/oleObject" Target="../embeddings/oleObject37.bin"/><Relationship Id="rId17" Type="http://schemas.openxmlformats.org/officeDocument/2006/relationships/image" Target="../media/image72.wmf"/><Relationship Id="rId2" Type="http://schemas.openxmlformats.org/officeDocument/2006/relationships/slideLayout" Target="../slideLayouts/slideLayout34.xml"/><Relationship Id="rId16" Type="http://schemas.openxmlformats.org/officeDocument/2006/relationships/oleObject" Target="../embeddings/oleObject39.bin"/><Relationship Id="rId20" Type="http://schemas.openxmlformats.org/officeDocument/2006/relationships/oleObject" Target="../embeddings/oleObject41.bin"/><Relationship Id="rId1" Type="http://schemas.openxmlformats.org/officeDocument/2006/relationships/vmlDrawing" Target="../drawings/vmlDrawing8.vml"/><Relationship Id="rId6" Type="http://schemas.openxmlformats.org/officeDocument/2006/relationships/oleObject" Target="../embeddings/oleObject34.bin"/><Relationship Id="rId11" Type="http://schemas.openxmlformats.org/officeDocument/2006/relationships/image" Target="../media/image82.wmf"/><Relationship Id="rId24" Type="http://schemas.openxmlformats.org/officeDocument/2006/relationships/image" Target="../media/image94.gif"/><Relationship Id="rId5" Type="http://schemas.openxmlformats.org/officeDocument/2006/relationships/oleObject" Target="../embeddings/oleObject33.bin"/><Relationship Id="rId15" Type="http://schemas.openxmlformats.org/officeDocument/2006/relationships/image" Target="../media/image69.wmf"/><Relationship Id="rId23" Type="http://schemas.openxmlformats.org/officeDocument/2006/relationships/image" Target="../media/image93.gif"/><Relationship Id="rId10" Type="http://schemas.openxmlformats.org/officeDocument/2006/relationships/oleObject" Target="../embeddings/oleObject36.bin"/><Relationship Id="rId19" Type="http://schemas.openxmlformats.org/officeDocument/2006/relationships/image" Target="../media/image73.wmf"/><Relationship Id="rId4" Type="http://schemas.openxmlformats.org/officeDocument/2006/relationships/image" Target="../media/image87.wmf"/><Relationship Id="rId9" Type="http://schemas.openxmlformats.org/officeDocument/2006/relationships/image" Target="../media/image91.wmf"/><Relationship Id="rId14" Type="http://schemas.openxmlformats.org/officeDocument/2006/relationships/oleObject" Target="../embeddings/oleObject38.bin"/><Relationship Id="rId22" Type="http://schemas.openxmlformats.org/officeDocument/2006/relationships/oleObject" Target="../embeddings/oleObject43.bin"/></Relationships>
</file>

<file path=ppt/slides/_rels/slide88.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49.bin"/><Relationship Id="rId18" Type="http://schemas.openxmlformats.org/officeDocument/2006/relationships/oleObject" Target="../embeddings/oleObject53.bin"/><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87.wmf"/><Relationship Id="rId17" Type="http://schemas.openxmlformats.org/officeDocument/2006/relationships/oleObject" Target="../embeddings/oleObject52.bin"/><Relationship Id="rId2" Type="http://schemas.openxmlformats.org/officeDocument/2006/relationships/slideLayout" Target="../slideLayouts/slideLayout34.xml"/><Relationship Id="rId16" Type="http://schemas.openxmlformats.org/officeDocument/2006/relationships/oleObject" Target="../embeddings/oleObject51.bin"/><Relationship Id="rId20" Type="http://schemas.openxmlformats.org/officeDocument/2006/relationships/image" Target="../media/image97.gif"/><Relationship Id="rId1" Type="http://schemas.openxmlformats.org/officeDocument/2006/relationships/vmlDrawing" Target="../drawings/vmlDrawing9.vml"/><Relationship Id="rId6" Type="http://schemas.openxmlformats.org/officeDocument/2006/relationships/image" Target="../media/image69.wmf"/><Relationship Id="rId11" Type="http://schemas.openxmlformats.org/officeDocument/2006/relationships/oleObject" Target="../embeddings/oleObject48.bin"/><Relationship Id="rId5" Type="http://schemas.openxmlformats.org/officeDocument/2006/relationships/oleObject" Target="../embeddings/oleObject45.bin"/><Relationship Id="rId15" Type="http://schemas.openxmlformats.org/officeDocument/2006/relationships/image" Target="../media/image95.wmf"/><Relationship Id="rId10" Type="http://schemas.openxmlformats.org/officeDocument/2006/relationships/image" Target="../media/image82.wmf"/><Relationship Id="rId19" Type="http://schemas.openxmlformats.org/officeDocument/2006/relationships/image" Target="../media/image96.wmf"/><Relationship Id="rId4" Type="http://schemas.openxmlformats.org/officeDocument/2006/relationships/image" Target="../media/image92.wmf"/><Relationship Id="rId9" Type="http://schemas.openxmlformats.org/officeDocument/2006/relationships/oleObject" Target="../embeddings/oleObject47.bin"/><Relationship Id="rId14" Type="http://schemas.openxmlformats.org/officeDocument/2006/relationships/oleObject" Target="../embeddings/oleObject50.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34.xml"/><Relationship Id="rId1" Type="http://schemas.openxmlformats.org/officeDocument/2006/relationships/vmlDrawing" Target="../drawings/vmlDrawing10.vml"/><Relationship Id="rId6" Type="http://schemas.openxmlformats.org/officeDocument/2006/relationships/image" Target="../media/image74.wmf"/><Relationship Id="rId5" Type="http://schemas.openxmlformats.org/officeDocument/2006/relationships/oleObject" Target="../embeddings/oleObject55.bin"/><Relationship Id="rId10" Type="http://schemas.openxmlformats.org/officeDocument/2006/relationships/image" Target="../media/image98.wmf"/><Relationship Id="rId4" Type="http://schemas.openxmlformats.org/officeDocument/2006/relationships/image" Target="../media/image78.wmf"/><Relationship Id="rId9" Type="http://schemas.openxmlformats.org/officeDocument/2006/relationships/oleObject" Target="../embeddings/oleObject57.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hyperlink" Target="http://es.wikipedia.org/wiki/Archivo:Particle_accelerators_1937.jpg" TargetMode="External"/><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hyperlink" Target="http://es.wikipedia.org/wiki/Archivo:Fermilab.jpg" TargetMode="External"/><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34.xml"/><Relationship Id="rId4" Type="http://schemas.openxmlformats.org/officeDocument/2006/relationships/image" Target="../media/image103.jpeg"/></Relationships>
</file>

<file path=ppt/slides/_rels/slide9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785813" y="857250"/>
            <a:ext cx="8358187" cy="5500688"/>
          </a:xfrm>
        </p:spPr>
        <p:txBody>
          <a:bodyPr/>
          <a:lstStyle/>
          <a:p>
            <a:pPr algn="ctr">
              <a:defRPr/>
            </a:pPr>
            <a:r>
              <a:rPr lang="es-ES_tradnl" sz="2800" b="1" dirty="0" smtClean="0">
                <a:solidFill>
                  <a:srgbClr val="660066"/>
                </a:solidFill>
                <a:latin typeface="Arial Black" panose="020B0A04020102020204" pitchFamily="34" charset="0"/>
              </a:rPr>
              <a:t>UNIVERSIDAD  NACIONAL</a:t>
            </a:r>
            <a:endParaRPr lang="es-PE" sz="2800" b="1" dirty="0" smtClean="0">
              <a:solidFill>
                <a:srgbClr val="660066"/>
              </a:solidFill>
              <a:latin typeface="Arial Black" panose="020B0A04020102020204" pitchFamily="34" charset="0"/>
            </a:endParaRPr>
          </a:p>
          <a:p>
            <a:pPr algn="ctr">
              <a:defRPr/>
            </a:pPr>
            <a:r>
              <a:rPr lang="es-ES_tradnl" sz="2800" b="1" dirty="0" smtClean="0">
                <a:solidFill>
                  <a:srgbClr val="660066"/>
                </a:solidFill>
                <a:latin typeface="Arial Black" panose="020B0A04020102020204" pitchFamily="34" charset="0"/>
              </a:rPr>
              <a:t> DE  INGENIERÍA</a:t>
            </a:r>
            <a:endParaRPr lang="es-PE" sz="2800" b="1" dirty="0" smtClean="0">
              <a:solidFill>
                <a:srgbClr val="660066"/>
              </a:solidFill>
              <a:latin typeface="Arial Black" panose="020B0A04020102020204" pitchFamily="34" charset="0"/>
            </a:endParaRPr>
          </a:p>
          <a:p>
            <a:pPr>
              <a:defRPr/>
            </a:pPr>
            <a:r>
              <a:rPr lang="es-ES_tradnl" sz="1600" dirty="0" smtClean="0"/>
              <a:t> </a:t>
            </a:r>
            <a:endParaRPr lang="es-PE" sz="1600" dirty="0" smtClean="0"/>
          </a:p>
          <a:p>
            <a:pPr>
              <a:defRPr/>
            </a:pPr>
            <a:r>
              <a:rPr lang="es-ES_tradnl" sz="1600" dirty="0" smtClean="0"/>
              <a:t> </a:t>
            </a:r>
            <a:endParaRPr lang="es-PE" sz="1600" dirty="0" smtClean="0"/>
          </a:p>
          <a:p>
            <a:pPr algn="ctr">
              <a:defRPr/>
            </a:pPr>
            <a:r>
              <a:rPr lang="es-ES_tradnl" sz="2000" b="1" dirty="0" smtClean="0">
                <a:solidFill>
                  <a:srgbClr val="002060"/>
                </a:solidFill>
                <a:latin typeface="Arial Black" panose="020B0A04020102020204" pitchFamily="34" charset="0"/>
              </a:rPr>
              <a:t>FACULTAD  DE  INGENIERÍA  MECÁNICA</a:t>
            </a:r>
            <a:endParaRPr lang="es-PE" sz="2000" b="1" dirty="0" smtClean="0">
              <a:solidFill>
                <a:srgbClr val="002060"/>
              </a:solidFill>
              <a:latin typeface="Arial Black" panose="020B0A04020102020204" pitchFamily="34" charset="0"/>
            </a:endParaRPr>
          </a:p>
          <a:p>
            <a:pPr>
              <a:defRPr/>
            </a:pPr>
            <a:r>
              <a:rPr lang="es-ES_tradnl" sz="1600" dirty="0" smtClean="0"/>
              <a:t> </a:t>
            </a:r>
            <a:endParaRPr lang="es-PE" sz="1600" dirty="0" smtClean="0"/>
          </a:p>
          <a:p>
            <a:pPr algn="ctr">
              <a:defRPr/>
            </a:pPr>
            <a:r>
              <a:rPr lang="es-ES_tradnl" sz="2000" b="1" dirty="0" smtClean="0">
                <a:solidFill>
                  <a:srgbClr val="C00000"/>
                </a:solidFill>
                <a:latin typeface="Arial Black" panose="020B0A04020102020204" pitchFamily="34" charset="0"/>
              </a:rPr>
              <a:t>DEPARTAMENTO ACADÉMICO DE CIENCIAS BÁSICAS, HUMANIDADES Y CURSOS COMPLEMENTARIOS</a:t>
            </a:r>
            <a:endParaRPr lang="es-PE" sz="2000" b="1" dirty="0" smtClean="0">
              <a:solidFill>
                <a:srgbClr val="C00000"/>
              </a:solidFill>
              <a:latin typeface="Arial Black" panose="020B0A04020102020204" pitchFamily="34" charset="0"/>
            </a:endParaRPr>
          </a:p>
          <a:p>
            <a:pPr>
              <a:defRPr/>
            </a:pPr>
            <a:r>
              <a:rPr lang="es-ES_tradnl" dirty="0" smtClean="0"/>
              <a:t> </a:t>
            </a:r>
            <a:endParaRPr lang="es-PE" dirty="0" smtClean="0"/>
          </a:p>
          <a:p>
            <a:pPr algn="ctr">
              <a:defRPr/>
            </a:pPr>
            <a:r>
              <a:rPr lang="es-ES_tradnl" sz="2400" b="1" dirty="0" smtClean="0">
                <a:solidFill>
                  <a:srgbClr val="FFFF00"/>
                </a:solidFill>
                <a:latin typeface="Arial Black" panose="020B0A04020102020204" pitchFamily="34" charset="0"/>
              </a:rPr>
              <a:t>QUÍMICA GENERAL</a:t>
            </a:r>
            <a:r>
              <a:rPr lang="es-ES_tradnl" sz="2400" dirty="0" smtClean="0">
                <a:solidFill>
                  <a:srgbClr val="FFFF00"/>
                </a:solidFill>
                <a:latin typeface="Arial Black" panose="020B0A04020102020204" pitchFamily="34" charset="0"/>
              </a:rPr>
              <a:t> </a:t>
            </a:r>
          </a:p>
          <a:p>
            <a:pPr algn="ctr">
              <a:defRPr/>
            </a:pPr>
            <a:r>
              <a:rPr lang="es-ES_tradnl" sz="2000" b="1" dirty="0" smtClean="0">
                <a:solidFill>
                  <a:srgbClr val="FFFF00"/>
                </a:solidFill>
                <a:latin typeface="Arial Black" panose="020B0A04020102020204" pitchFamily="34" charset="0"/>
              </a:rPr>
              <a:t>( MB 312 )</a:t>
            </a:r>
            <a:endParaRPr lang="es-PE" sz="2000" dirty="0" smtClean="0">
              <a:solidFill>
                <a:srgbClr val="FFFF00"/>
              </a:solidFill>
              <a:latin typeface="Arial Black" panose="020B0A04020102020204" pitchFamily="34" charset="0"/>
            </a:endParaRPr>
          </a:p>
          <a:p>
            <a:pPr>
              <a:defRPr/>
            </a:pPr>
            <a:r>
              <a:rPr lang="es-ES_tradnl" sz="1600" b="1" dirty="0" smtClean="0"/>
              <a:t> </a:t>
            </a:r>
            <a:endParaRPr lang="es-PE" sz="1600" b="1" dirty="0" smtClean="0"/>
          </a:p>
          <a:p>
            <a:pPr>
              <a:defRPr/>
            </a:pPr>
            <a:r>
              <a:rPr lang="es-ES_tradnl" dirty="0" smtClean="0"/>
              <a:t> </a:t>
            </a:r>
            <a:r>
              <a:rPr lang="es-ES_tradnl" dirty="0"/>
              <a:t> </a:t>
            </a:r>
            <a:r>
              <a:rPr lang="es-ES_tradnl" dirty="0" smtClean="0"/>
              <a:t>                                           </a:t>
            </a:r>
            <a:r>
              <a:rPr lang="es-ES_tradnl" sz="2000" b="1" dirty="0" smtClean="0">
                <a:effectLst>
                  <a:outerShdw blurRad="38100" dist="38100" dir="2700000" algn="tl">
                    <a:srgbClr val="000000">
                      <a:alpha val="43137"/>
                    </a:srgbClr>
                  </a:outerShdw>
                </a:effectLst>
                <a:latin typeface="David" panose="020E0502060401010101" pitchFamily="34" charset="-79"/>
                <a:cs typeface="David" panose="020E0502060401010101" pitchFamily="34" charset="-79"/>
              </a:rPr>
              <a:t>Ing. Ruth Maldonado A.</a:t>
            </a:r>
            <a:endParaRPr lang="es-PE" sz="2000" b="1" dirty="0" smtClean="0">
              <a:effectLst>
                <a:outerShdw blurRad="38100" dist="38100" dir="2700000" algn="tl">
                  <a:srgbClr val="000000">
                    <a:alpha val="43137"/>
                  </a:srgbClr>
                </a:outerShdw>
              </a:effectLst>
              <a:latin typeface="David" panose="020E0502060401010101" pitchFamily="34" charset="-79"/>
              <a:cs typeface="David" panose="020E0502060401010101" pitchFamily="34" charset="-79"/>
            </a:endParaRPr>
          </a:p>
          <a:p>
            <a:pPr>
              <a:defRPr/>
            </a:pPr>
            <a:endParaRPr lang="es-PE" dirty="0" smtClean="0"/>
          </a:p>
        </p:txBody>
      </p:sp>
    </p:spTree>
    <p:extLst>
      <p:ext uri="{BB962C8B-B14F-4D97-AF65-F5344CB8AC3E}">
        <p14:creationId xmlns:p14="http://schemas.microsoft.com/office/powerpoint/2010/main" val="1513431181"/>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467544" y="1052736"/>
            <a:ext cx="8136904" cy="5112568"/>
          </a:xfrm>
        </p:spPr>
        <p:txBody>
          <a:bodyPr/>
          <a:lstStyle/>
          <a:p>
            <a:pPr>
              <a:lnSpc>
                <a:spcPct val="90000"/>
              </a:lnSpc>
              <a:buNone/>
              <a:defRPr/>
            </a:pPr>
            <a:r>
              <a:rPr lang="es-ES" sz="2800" b="1" dirty="0" smtClean="0">
                <a:latin typeface="Arial" charset="0"/>
                <a:cs typeface="Times New Roman" pitchFamily="18" charset="0"/>
              </a:rPr>
              <a:t>- TEORÍA </a:t>
            </a:r>
            <a:r>
              <a:rPr lang="es-ES" sz="2800" b="1" dirty="0">
                <a:latin typeface="Arial" charset="0"/>
                <a:cs typeface="Times New Roman" pitchFamily="18" charset="0"/>
              </a:rPr>
              <a:t>ATÓMICA DE DALTON </a:t>
            </a:r>
            <a:r>
              <a:rPr lang="es-ES" sz="2800" dirty="0">
                <a:latin typeface="Arial" charset="0"/>
                <a:cs typeface="Times New Roman" pitchFamily="18" charset="0"/>
              </a:rPr>
              <a:t>(1803 – 1807</a:t>
            </a:r>
            <a:r>
              <a:rPr lang="es-ES" sz="2800" dirty="0" smtClean="0">
                <a:latin typeface="Arial" charset="0"/>
                <a:cs typeface="Times New Roman" pitchFamily="18" charset="0"/>
              </a:rPr>
              <a:t>):</a:t>
            </a:r>
            <a:endParaRPr lang="es-ES" sz="2800" dirty="0">
              <a:latin typeface="Arial" charset="0"/>
              <a:cs typeface="Times New Roman" pitchFamily="18" charset="0"/>
            </a:endParaRPr>
          </a:p>
          <a:p>
            <a:pPr>
              <a:lnSpc>
                <a:spcPct val="90000"/>
              </a:lnSpc>
              <a:buNone/>
              <a:defRPr/>
            </a:pPr>
            <a:r>
              <a:rPr lang="es-ES" sz="2800" dirty="0">
                <a:latin typeface="Arial" charset="0"/>
                <a:cs typeface="Times New Roman" pitchFamily="18" charset="0"/>
              </a:rPr>
              <a:t>   Marca  el  principio  de  la  era  moderna  de  la     </a:t>
            </a:r>
            <a:r>
              <a:rPr lang="es-ES" sz="2800" b="1" dirty="0">
                <a:solidFill>
                  <a:srgbClr val="FF0000"/>
                </a:solidFill>
                <a:latin typeface="Arial" charset="0"/>
                <a:cs typeface="Times New Roman" pitchFamily="18" charset="0"/>
              </a:rPr>
              <a:t>QUÍMICA</a:t>
            </a:r>
            <a:r>
              <a:rPr lang="es-ES" sz="2800" dirty="0" smtClean="0">
                <a:latin typeface="Arial" charset="0"/>
                <a:cs typeface="Times New Roman" pitchFamily="18" charset="0"/>
              </a:rPr>
              <a:t>.</a:t>
            </a:r>
            <a:endParaRPr lang="en-GB" sz="2800" dirty="0" smtClean="0">
              <a:latin typeface="Arial" charset="0"/>
              <a:cs typeface="Times New Roman" pitchFamily="18" charset="0"/>
            </a:endParaRPr>
          </a:p>
          <a:p>
            <a:pPr>
              <a:lnSpc>
                <a:spcPct val="90000"/>
              </a:lnSpc>
              <a:buNone/>
              <a:defRPr/>
            </a:pPr>
            <a:endParaRPr lang="es-ES" sz="2800" b="1" dirty="0">
              <a:effectLst/>
              <a:latin typeface="Arial" charset="0"/>
              <a:cs typeface="Times New Roman" pitchFamily="18" charset="0"/>
            </a:endParaRPr>
          </a:p>
          <a:p>
            <a:pPr>
              <a:lnSpc>
                <a:spcPct val="90000"/>
              </a:lnSpc>
              <a:buFont typeface="Wingdings" pitchFamily="2" charset="2"/>
              <a:buNone/>
              <a:defRPr/>
            </a:pPr>
            <a:r>
              <a:rPr lang="es-ES" sz="2800" b="1" dirty="0" smtClean="0">
                <a:effectLst/>
                <a:latin typeface="Arial" charset="0"/>
                <a:cs typeface="Times New Roman" pitchFamily="18" charset="0"/>
              </a:rPr>
              <a:t>   Postulados:</a:t>
            </a:r>
          </a:p>
          <a:p>
            <a:pPr marL="0" indent="0" algn="just">
              <a:lnSpc>
                <a:spcPct val="90000"/>
              </a:lnSpc>
              <a:buNone/>
              <a:defRPr/>
            </a:pPr>
            <a:r>
              <a:rPr lang="es-ES" sz="2800" b="1" dirty="0" smtClean="0">
                <a:latin typeface="Arial" charset="0"/>
                <a:cs typeface="Times New Roman" pitchFamily="18" charset="0"/>
              </a:rPr>
              <a:t>1</a:t>
            </a:r>
            <a:r>
              <a:rPr lang="es-ES" sz="2800" dirty="0" smtClean="0">
                <a:latin typeface="Arial" charset="0"/>
                <a:cs typeface="Times New Roman" pitchFamily="18" charset="0"/>
              </a:rPr>
              <a:t>.Cada  elemento  está   formado   por   partículas</a:t>
            </a:r>
          </a:p>
          <a:p>
            <a:pPr marL="0" indent="0" algn="just">
              <a:lnSpc>
                <a:spcPct val="90000"/>
              </a:lnSpc>
              <a:buNone/>
              <a:defRPr/>
            </a:pPr>
            <a:r>
              <a:rPr lang="es-ES" sz="2800" dirty="0">
                <a:latin typeface="Arial" charset="0"/>
                <a:cs typeface="Times New Roman" pitchFamily="18" charset="0"/>
              </a:rPr>
              <a:t> </a:t>
            </a:r>
            <a:r>
              <a:rPr lang="es-ES" sz="2800" dirty="0" smtClean="0">
                <a:latin typeface="Arial" charset="0"/>
                <a:cs typeface="Times New Roman" pitchFamily="18" charset="0"/>
              </a:rPr>
              <a:t>  extremadamente pequeñas llamadas átomos.</a:t>
            </a:r>
          </a:p>
          <a:p>
            <a:pPr algn="just">
              <a:lnSpc>
                <a:spcPct val="90000"/>
              </a:lnSpc>
              <a:buFontTx/>
              <a:buNone/>
              <a:defRPr/>
            </a:pPr>
            <a:r>
              <a:rPr lang="es-ES" sz="2800" b="1" dirty="0" smtClean="0">
                <a:latin typeface="Arial" charset="0"/>
                <a:cs typeface="Times New Roman" pitchFamily="18" charset="0"/>
              </a:rPr>
              <a:t>2</a:t>
            </a:r>
            <a:r>
              <a:rPr lang="es-ES" sz="2800" dirty="0" smtClean="0">
                <a:latin typeface="Arial" charset="0"/>
                <a:cs typeface="Times New Roman" pitchFamily="18" charset="0"/>
              </a:rPr>
              <a:t>.Todos los átomos de un elemento dado son idénticos entre sí, en masa y otras propiedades, pero los átomos de un elemento son diferentes a los átomos de otros elementos.</a:t>
            </a:r>
          </a:p>
          <a:p>
            <a:pPr algn="just">
              <a:lnSpc>
                <a:spcPct val="90000"/>
              </a:lnSpc>
              <a:buFont typeface="Wingdings" pitchFamily="2" charset="2"/>
              <a:buNone/>
              <a:defRPr/>
            </a:pPr>
            <a:endParaRPr lang="en-GB" sz="2800" dirty="0" smtClean="0">
              <a:latin typeface="Arial" charset="0"/>
              <a:cs typeface="Times New Roman" pitchFamily="18" charset="0"/>
            </a:endParaRPr>
          </a:p>
        </p:txBody>
      </p:sp>
    </p:spTree>
    <p:extLst>
      <p:ext uri="{BB962C8B-B14F-4D97-AF65-F5344CB8AC3E}">
        <p14:creationId xmlns:p14="http://schemas.microsoft.com/office/powerpoint/2010/main" val="1457399847"/>
      </p:ext>
    </p:extLst>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ChangeArrowheads="1"/>
          </p:cNvSpPr>
          <p:nvPr/>
        </p:nvSpPr>
        <p:spPr bwMode="auto">
          <a:xfrm>
            <a:off x="76200" y="2811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s-ES" altLang="es-PE"/>
          </a:p>
        </p:txBody>
      </p:sp>
      <p:sp>
        <p:nvSpPr>
          <p:cNvPr id="27654" name="Rectangle 7"/>
          <p:cNvSpPr>
            <a:spLocks noChangeArrowheads="1"/>
          </p:cNvSpPr>
          <p:nvPr/>
        </p:nvSpPr>
        <p:spPr bwMode="auto">
          <a:xfrm>
            <a:off x="63500" y="2732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s-ES" altLang="es-PE"/>
          </a:p>
        </p:txBody>
      </p:sp>
      <p:pic>
        <p:nvPicPr>
          <p:cNvPr id="27655" name="Picture 9" descr="fat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211997"/>
            <a:ext cx="4248472" cy="23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 Box 10"/>
          <p:cNvSpPr txBox="1">
            <a:spLocks noChangeArrowheads="1"/>
          </p:cNvSpPr>
          <p:nvPr/>
        </p:nvSpPr>
        <p:spPr bwMode="auto">
          <a:xfrm>
            <a:off x="930422" y="5412125"/>
            <a:ext cx="71699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s-ES_tradnl" altLang="es-PE" sz="2400" dirty="0" err="1">
                <a:cs typeface="Arial" panose="020B0604020202020204" pitchFamily="34" charset="0"/>
              </a:rPr>
              <a:t>Fat</a:t>
            </a:r>
            <a:r>
              <a:rPr lang="es-ES_tradnl" altLang="es-PE" sz="2400" dirty="0">
                <a:cs typeface="Arial" panose="020B0604020202020204" pitchFamily="34" charset="0"/>
              </a:rPr>
              <a:t> </a:t>
            </a:r>
            <a:r>
              <a:rPr lang="es-ES_tradnl" altLang="es-PE" sz="2400" dirty="0" err="1">
                <a:cs typeface="Arial" panose="020B0604020202020204" pitchFamily="34" charset="0"/>
              </a:rPr>
              <a:t>man</a:t>
            </a:r>
            <a:r>
              <a:rPr lang="es-ES_tradnl" altLang="es-PE" sz="2400" dirty="0">
                <a:cs typeface="Arial" panose="020B0604020202020204" pitchFamily="34" charset="0"/>
              </a:rPr>
              <a:t>, segunda bomba </a:t>
            </a:r>
            <a:r>
              <a:rPr lang="es-ES_tradnl" altLang="es-PE" sz="2400" dirty="0" smtClean="0">
                <a:cs typeface="Arial" panose="020B0604020202020204" pitchFamily="34" charset="0"/>
              </a:rPr>
              <a:t>atómica que </a:t>
            </a:r>
            <a:r>
              <a:rPr lang="es-ES_tradnl" altLang="es-PE" sz="2400" dirty="0">
                <a:cs typeface="Arial" panose="020B0604020202020204" pitchFamily="34" charset="0"/>
              </a:rPr>
              <a:t>cayó en </a:t>
            </a:r>
            <a:r>
              <a:rPr lang="es-ES_tradnl" altLang="es-PE" sz="2400" dirty="0" smtClean="0">
                <a:cs typeface="Arial" panose="020B0604020202020204" pitchFamily="34" charset="0"/>
              </a:rPr>
              <a:t>Nagasaki el 9 de agosto de 1945 a las 11:02 AM.  </a:t>
            </a:r>
            <a:endParaRPr lang="es-ES" altLang="es-PE" sz="2400" dirty="0">
              <a:cs typeface="Arial" panose="020B0604020202020204" pitchFamily="34" charset="0"/>
            </a:endParaRPr>
          </a:p>
        </p:txBody>
      </p:sp>
      <p:pic>
        <p:nvPicPr>
          <p:cNvPr id="9" name="Picture 7" descr="foto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211997"/>
            <a:ext cx="2808312" cy="38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469281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descr="Bomb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549275"/>
            <a:ext cx="7056437"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349006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descr="Fig11_4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57665"/>
            <a:ext cx="7399356" cy="5760938"/>
          </a:xfrm>
          <a:prstGeom prst="rect">
            <a:avLst/>
          </a:prstGeom>
          <a:solidFill>
            <a:srgbClr val="FFCCFF"/>
          </a:solidFill>
          <a:ln>
            <a:noFill/>
          </a:ln>
          <a:extLst/>
        </p:spPr>
      </p:pic>
    </p:spTree>
    <p:extLst>
      <p:ext uri="{BB962C8B-B14F-4D97-AF65-F5344CB8AC3E}">
        <p14:creationId xmlns:p14="http://schemas.microsoft.com/office/powerpoint/2010/main" val="171257473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Rectangle 6"/>
          <p:cNvSpPr>
            <a:spLocks noGrp="1" noChangeArrowheads="1"/>
          </p:cNvSpPr>
          <p:nvPr>
            <p:ph type="title" idx="4294967295"/>
          </p:nvPr>
        </p:nvSpPr>
        <p:spPr>
          <a:xfrm>
            <a:off x="589185" y="476250"/>
            <a:ext cx="6215063" cy="630238"/>
          </a:xfrm>
        </p:spPr>
        <p:txBody>
          <a:bodyPr/>
          <a:lstStyle/>
          <a:p>
            <a:pPr algn="l">
              <a:defRPr/>
            </a:pPr>
            <a:r>
              <a:rPr lang="en-GB" sz="2800" dirty="0" smtClean="0">
                <a:solidFill>
                  <a:srgbClr val="FFC000"/>
                </a:solidFill>
                <a:latin typeface="Arial" charset="0"/>
              </a:rPr>
              <a:t>FUSIÓN NUCLEAR</a:t>
            </a:r>
          </a:p>
        </p:txBody>
      </p:sp>
      <p:sp>
        <p:nvSpPr>
          <p:cNvPr id="89091" name="Rectangle 3"/>
          <p:cNvSpPr>
            <a:spLocks noGrp="1" noChangeArrowheads="1"/>
          </p:cNvSpPr>
          <p:nvPr>
            <p:ph type="body" sz="half" idx="4294967295"/>
          </p:nvPr>
        </p:nvSpPr>
        <p:spPr>
          <a:xfrm>
            <a:off x="172541" y="785813"/>
            <a:ext cx="8143875" cy="2357437"/>
          </a:xfrm>
        </p:spPr>
        <p:txBody>
          <a:bodyPr/>
          <a:lstStyle/>
          <a:p>
            <a:pPr algn="just">
              <a:lnSpc>
                <a:spcPct val="90000"/>
              </a:lnSpc>
              <a:buFont typeface="Wingdings" pitchFamily="2" charset="2"/>
              <a:buNone/>
              <a:defRPr/>
            </a:pPr>
            <a:r>
              <a:rPr lang="es-ES" sz="2800" b="1" dirty="0" smtClean="0"/>
              <a:t>	</a:t>
            </a:r>
            <a:endParaRPr lang="es-ES" sz="2400" dirty="0" smtClean="0">
              <a:solidFill>
                <a:schemeClr val="folHlink"/>
              </a:solidFill>
              <a:latin typeface="Arial" charset="0"/>
            </a:endParaRPr>
          </a:p>
          <a:p>
            <a:pPr algn="just">
              <a:lnSpc>
                <a:spcPct val="90000"/>
              </a:lnSpc>
              <a:buFont typeface="Wingdings" pitchFamily="2" charset="2"/>
              <a:buNone/>
              <a:defRPr/>
            </a:pPr>
            <a:r>
              <a:rPr lang="es-ES" sz="2400" dirty="0" smtClean="0">
                <a:latin typeface="Arial" charset="0"/>
              </a:rPr>
              <a:t>	</a:t>
            </a:r>
            <a:r>
              <a:rPr lang="es-ES" sz="2800" dirty="0" smtClean="0">
                <a:latin typeface="Arial" charset="0"/>
              </a:rPr>
              <a:t>Combinación de pequeños núcleos para formar otros mayores, está en gran parte exenta del problema de desperdicios. Ocurre constantemente en el sol (constituido en su mayoría de hidrógeno y helio).</a:t>
            </a:r>
            <a:endParaRPr lang="en-GB" sz="2800" dirty="0" smtClean="0">
              <a:latin typeface="Arial" charset="0"/>
            </a:endParaRPr>
          </a:p>
        </p:txBody>
      </p:sp>
      <p:pic>
        <p:nvPicPr>
          <p:cNvPr id="73732" name="5 Imagen" descr="http://www.adonde.com/medio-ambiente/imagescap/cap6f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13" y="3500438"/>
            <a:ext cx="4714875" cy="278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2492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76" name="Group 20"/>
          <p:cNvGraphicFramePr>
            <a:graphicFrameLocks noGrp="1"/>
          </p:cNvGraphicFramePr>
          <p:nvPr>
            <p:extLst>
              <p:ext uri="{D42A27DB-BD31-4B8C-83A1-F6EECF244321}">
                <p14:modId xmlns:p14="http://schemas.microsoft.com/office/powerpoint/2010/main" val="2303283384"/>
              </p:ext>
            </p:extLst>
          </p:nvPr>
        </p:nvGraphicFramePr>
        <p:xfrm>
          <a:off x="928688" y="571500"/>
          <a:ext cx="8715375" cy="1052513"/>
        </p:xfrm>
        <a:graphic>
          <a:graphicData uri="http://schemas.openxmlformats.org/drawingml/2006/table">
            <a:tbl>
              <a:tblPr/>
              <a:tblGrid>
                <a:gridCol w="8715375"/>
              </a:tblGrid>
              <a:tr h="105251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Arial" charset="0"/>
                        </a:rPr>
                        <a:t> </a:t>
                      </a:r>
                      <a:r>
                        <a:rPr kumimoji="0" lang="en-GB" sz="2600" b="1"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charset="0"/>
                        </a:rPr>
                        <a:t>Fusión</a:t>
                      </a:r>
                      <a:r>
                        <a:rPr kumimoji="0" lang="en-GB" sz="26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rPr>
                        <a:t> nuclear de dos </a:t>
                      </a:r>
                      <a:r>
                        <a:rPr kumimoji="0" lang="en-GB" sz="2600" b="1"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charset="0"/>
                        </a:rPr>
                        <a:t>isótopos</a:t>
                      </a:r>
                      <a:r>
                        <a:rPr kumimoji="0" lang="en-GB" sz="26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charset="0"/>
                        </a:rPr>
                        <a:t> de </a:t>
                      </a:r>
                      <a:r>
                        <a:rPr kumimoji="0" lang="en-GB" sz="2600" b="1" i="0" u="none" strike="noStrike" cap="none" normalizeH="0" baseline="0" dirty="0" err="1" smtClean="0">
                          <a:ln>
                            <a:noFill/>
                          </a:ln>
                          <a:solidFill>
                            <a:schemeClr val="tx1"/>
                          </a:solidFill>
                          <a:effectLst>
                            <a:outerShdw blurRad="38100" dist="38100" dir="2700000" algn="tl">
                              <a:srgbClr val="000000">
                                <a:alpha val="43137"/>
                              </a:srgbClr>
                            </a:outerShdw>
                          </a:effectLst>
                          <a:latin typeface="Arial" charset="0"/>
                        </a:rPr>
                        <a:t>hidrógeno</a:t>
                      </a:r>
                      <a:r>
                        <a:rPr kumimoji="0" lang="en-GB" sz="2600" b="1" i="0" u="none" strike="noStrike" cap="none" normalizeH="0" baseline="0" dirty="0" smtClean="0">
                          <a:ln>
                            <a:noFill/>
                          </a:ln>
                          <a:solidFill>
                            <a:schemeClr val="tx1"/>
                          </a:solidFill>
                          <a:effectLst>
                            <a:outerShdw blurRad="38100" dist="38100" dir="2700000" algn="tl">
                              <a:srgbClr val="000000">
                                <a:alpha val="43137"/>
                              </a:srgbClr>
                            </a:outerShdw>
                          </a:effectLst>
                          <a:latin typeface="Tahoma" pitchFamily="34" charset="0"/>
                        </a:rPr>
                        <a:t> </a:t>
                      </a:r>
                      <a:r>
                        <a:rPr kumimoji="0" lang="en-GB" sz="1800" b="0" i="0" u="none" strike="noStrike" cap="none" normalizeH="0" baseline="0" dirty="0" smtClean="0">
                          <a:ln>
                            <a:noFill/>
                          </a:ln>
                          <a:solidFill>
                            <a:schemeClr val="tx1"/>
                          </a:solidFill>
                          <a:effectLst/>
                          <a:latin typeface="Arial" charset="0"/>
                        </a:rPr>
                        <a:t>                   </a:t>
                      </a:r>
                    </a:p>
                  </a:txBody>
                  <a:tcPr anchor="ctr" horzOverflow="overflow">
                    <a:lnL cap="flat">
                      <a:noFill/>
                    </a:lnL>
                    <a:lnR cap="flat">
                      <a:noFill/>
                    </a:lnR>
                    <a:lnT cap="flat">
                      <a:noFill/>
                    </a:lnT>
                    <a:lnB cap="flat">
                      <a:noFill/>
                    </a:lnB>
                    <a:lnTlToBr>
                      <a:noFill/>
                    </a:lnTlToBr>
                    <a:lnBlToTr>
                      <a:noFill/>
                    </a:lnBlToTr>
                    <a:noFill/>
                  </a:tcPr>
                </a:tc>
              </a:tr>
            </a:tbl>
          </a:graphicData>
        </a:graphic>
      </p:graphicFrame>
      <p:pic>
        <p:nvPicPr>
          <p:cNvPr id="74756" name="Picture 5" descr="fusion - Fusión Nuclear de Dos Isótopos de Hidrógeno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916113"/>
            <a:ext cx="5616575" cy="4373562"/>
          </a:xfrm>
          <a:prstGeom prst="rect">
            <a:avLst/>
          </a:prstGeom>
          <a:solidFill>
            <a:srgbClr val="FFCCFF"/>
          </a:solidFill>
          <a:ln>
            <a:noFill/>
          </a:ln>
          <a:extLst/>
        </p:spPr>
      </p:pic>
    </p:spTree>
    <p:extLst>
      <p:ext uri="{BB962C8B-B14F-4D97-AF65-F5344CB8AC3E}">
        <p14:creationId xmlns:p14="http://schemas.microsoft.com/office/powerpoint/2010/main" val="7845582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type="body" idx="4294967295"/>
          </p:nvPr>
        </p:nvSpPr>
        <p:spPr>
          <a:xfrm>
            <a:off x="251520" y="1130523"/>
            <a:ext cx="8229600" cy="4530725"/>
          </a:xfrm>
        </p:spPr>
        <p:txBody>
          <a:bodyPr/>
          <a:lstStyle/>
          <a:p>
            <a:pPr algn="just">
              <a:buFont typeface="Wingdings" pitchFamily="2" charset="2"/>
              <a:buNone/>
              <a:defRPr/>
            </a:pPr>
            <a:r>
              <a:rPr lang="en-GB" sz="2800" dirty="0" smtClean="0">
                <a:latin typeface="Arial" charset="0"/>
              </a:rPr>
              <a:t>             H      +      H		</a:t>
            </a:r>
            <a:r>
              <a:rPr lang="es-ES" sz="2800" dirty="0" smtClean="0">
                <a:latin typeface="Arial" charset="0"/>
                <a:sym typeface="Wingdings" pitchFamily="2" charset="2"/>
              </a:rPr>
              <a:t></a:t>
            </a:r>
            <a:r>
              <a:rPr lang="en-GB" sz="2800" dirty="0" smtClean="0">
                <a:latin typeface="Arial" charset="0"/>
              </a:rPr>
              <a:t> 		He</a:t>
            </a:r>
          </a:p>
          <a:p>
            <a:pPr algn="just">
              <a:buFont typeface="Wingdings" pitchFamily="2" charset="2"/>
              <a:buNone/>
              <a:defRPr/>
            </a:pPr>
            <a:endParaRPr lang="en-GB" sz="2800" dirty="0" smtClean="0">
              <a:latin typeface="Arial" charset="0"/>
            </a:endParaRPr>
          </a:p>
          <a:p>
            <a:pPr algn="just">
              <a:buFont typeface="Wingdings" pitchFamily="2" charset="2"/>
              <a:buNone/>
              <a:defRPr/>
            </a:pPr>
            <a:r>
              <a:rPr lang="en-GB" sz="2800" dirty="0" smtClean="0">
                <a:latin typeface="Arial" charset="0"/>
              </a:rPr>
              <a:t>	        He     +	    He		</a:t>
            </a:r>
            <a:r>
              <a:rPr lang="es-ES" sz="2800" dirty="0" smtClean="0">
                <a:latin typeface="Arial" charset="0"/>
                <a:sym typeface="Wingdings" pitchFamily="2" charset="2"/>
              </a:rPr>
              <a:t></a:t>
            </a:r>
            <a:r>
              <a:rPr lang="en-GB" sz="2800" dirty="0" smtClean="0">
                <a:latin typeface="Arial" charset="0"/>
              </a:rPr>
              <a:t> 	He	+   2   H</a:t>
            </a:r>
          </a:p>
          <a:p>
            <a:pPr algn="just">
              <a:buFont typeface="Wingdings" pitchFamily="2" charset="2"/>
              <a:buNone/>
              <a:defRPr/>
            </a:pPr>
            <a:endParaRPr lang="es-ES" sz="2800" dirty="0" smtClean="0">
              <a:latin typeface="Arial" charset="0"/>
            </a:endParaRPr>
          </a:p>
          <a:p>
            <a:pPr algn="just">
              <a:buFont typeface="Wingdings" pitchFamily="2" charset="2"/>
              <a:buNone/>
              <a:defRPr/>
            </a:pPr>
            <a:r>
              <a:rPr lang="es-ES" sz="2800" dirty="0" smtClean="0">
                <a:latin typeface="Arial" charset="0"/>
              </a:rPr>
              <a:t>	         H	      +      H		</a:t>
            </a:r>
            <a:r>
              <a:rPr lang="es-ES" sz="2800" dirty="0" smtClean="0">
                <a:latin typeface="Arial" charset="0"/>
                <a:sym typeface="Wingdings" pitchFamily="2" charset="2"/>
              </a:rPr>
              <a:t></a:t>
            </a:r>
            <a:r>
              <a:rPr lang="es-ES" sz="2800" dirty="0" smtClean="0">
                <a:latin typeface="Arial" charset="0"/>
              </a:rPr>
              <a:t> 	H	+     </a:t>
            </a:r>
            <a:r>
              <a:rPr lang="es-ES" sz="2800" dirty="0" smtClean="0">
                <a:latin typeface="Arial" charset="0"/>
                <a:sym typeface="Symbol" pitchFamily="18" charset="2"/>
              </a:rPr>
              <a:t></a:t>
            </a:r>
          </a:p>
          <a:p>
            <a:pPr algn="just">
              <a:buFont typeface="Wingdings" pitchFamily="2" charset="2"/>
              <a:buNone/>
              <a:defRPr/>
            </a:pPr>
            <a:endParaRPr lang="es-ES" sz="2800" dirty="0" smtClean="0">
              <a:latin typeface="Arial" charset="0"/>
            </a:endParaRPr>
          </a:p>
          <a:p>
            <a:pPr algn="just">
              <a:buFont typeface="Wingdings" pitchFamily="2" charset="2"/>
              <a:buNone/>
              <a:defRPr/>
            </a:pPr>
            <a:r>
              <a:rPr lang="es-ES" sz="2800" dirty="0" smtClean="0">
                <a:latin typeface="Arial" charset="0"/>
              </a:rPr>
              <a:t>	Como las reacciones de fusión sólo se llevan a cabo a muy altas temperaturas se les conoce como reacciones </a:t>
            </a:r>
            <a:r>
              <a:rPr lang="es-ES" sz="2800" b="1" dirty="0" smtClean="0">
                <a:latin typeface="Arial" charset="0"/>
              </a:rPr>
              <a:t>termonucleares</a:t>
            </a:r>
            <a:r>
              <a:rPr lang="es-ES" sz="2800" dirty="0" smtClean="0">
                <a:latin typeface="Arial" charset="0"/>
              </a:rPr>
              <a:t>.</a:t>
            </a:r>
            <a:endParaRPr lang="en-GB" sz="2800" dirty="0" smtClean="0">
              <a:latin typeface="Arial" charset="0"/>
            </a:endParaRPr>
          </a:p>
        </p:txBody>
      </p:sp>
      <p:graphicFrame>
        <p:nvGraphicFramePr>
          <p:cNvPr id="75779" name="Object 4"/>
          <p:cNvGraphicFramePr>
            <a:graphicFrameLocks noChangeAspect="1"/>
          </p:cNvGraphicFramePr>
          <p:nvPr>
            <p:extLst>
              <p:ext uri="{D42A27DB-BD31-4B8C-83A1-F6EECF244321}">
                <p14:modId xmlns:p14="http://schemas.microsoft.com/office/powerpoint/2010/main" val="1209649454"/>
              </p:ext>
            </p:extLst>
          </p:nvPr>
        </p:nvGraphicFramePr>
        <p:xfrm>
          <a:off x="1331640" y="1053679"/>
          <a:ext cx="241300" cy="719137"/>
        </p:xfrm>
        <a:graphic>
          <a:graphicData uri="http://schemas.openxmlformats.org/presentationml/2006/ole">
            <mc:AlternateContent xmlns:mc="http://schemas.openxmlformats.org/markup-compatibility/2006">
              <mc:Choice xmlns:v="urn:schemas-microsoft-com:vml" Requires="v">
                <p:oleObj spid="_x0000_s47566" name="Ecuación" r:id="rId3" imgW="76134" imgH="228402" progId="Equation.3">
                  <p:embed/>
                </p:oleObj>
              </mc:Choice>
              <mc:Fallback>
                <p:oleObj name="Ecuación" r:id="rId3" imgW="76134" imgH="2284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053679"/>
                        <a:ext cx="241300" cy="719137"/>
                      </a:xfrm>
                      <a:prstGeom prst="rect">
                        <a:avLst/>
                      </a:prstGeom>
                      <a:solidFill>
                        <a:srgbClr val="FF0000"/>
                      </a:solidFill>
                      <a:ln>
                        <a:noFill/>
                      </a:ln>
                      <a:extLst/>
                    </p:spPr>
                  </p:pic>
                </p:oleObj>
              </mc:Fallback>
            </mc:AlternateContent>
          </a:graphicData>
        </a:graphic>
      </p:graphicFrame>
      <p:graphicFrame>
        <p:nvGraphicFramePr>
          <p:cNvPr id="75780" name="Object 5"/>
          <p:cNvGraphicFramePr>
            <a:graphicFrameLocks noChangeAspect="1"/>
          </p:cNvGraphicFramePr>
          <p:nvPr>
            <p:extLst>
              <p:ext uri="{D42A27DB-BD31-4B8C-83A1-F6EECF244321}">
                <p14:modId xmlns:p14="http://schemas.microsoft.com/office/powerpoint/2010/main" val="72270433"/>
              </p:ext>
            </p:extLst>
          </p:nvPr>
        </p:nvGraphicFramePr>
        <p:xfrm>
          <a:off x="5508104" y="2048520"/>
          <a:ext cx="293687" cy="660400"/>
        </p:xfrm>
        <a:graphic>
          <a:graphicData uri="http://schemas.openxmlformats.org/presentationml/2006/ole">
            <mc:AlternateContent xmlns:mc="http://schemas.openxmlformats.org/markup-compatibility/2006">
              <mc:Choice xmlns:v="urn:schemas-microsoft-com:vml" Requires="v">
                <p:oleObj spid="_x0000_s47567" name="Ecuación" r:id="rId5" imgW="101556" imgH="228501" progId="Equation.3">
                  <p:embed/>
                </p:oleObj>
              </mc:Choice>
              <mc:Fallback>
                <p:oleObj name="Ecuación" r:id="rId5" imgW="10155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2048520"/>
                        <a:ext cx="293687" cy="660400"/>
                      </a:xfrm>
                      <a:prstGeom prst="rect">
                        <a:avLst/>
                      </a:prstGeom>
                      <a:solidFill>
                        <a:srgbClr val="FF0000"/>
                      </a:solidFill>
                      <a:ln>
                        <a:noFill/>
                      </a:ln>
                      <a:extLst/>
                    </p:spPr>
                  </p:pic>
                </p:oleObj>
              </mc:Fallback>
            </mc:AlternateContent>
          </a:graphicData>
        </a:graphic>
      </p:graphicFrame>
      <p:graphicFrame>
        <p:nvGraphicFramePr>
          <p:cNvPr id="75781" name="Object 6"/>
          <p:cNvGraphicFramePr>
            <a:graphicFrameLocks noChangeAspect="1"/>
          </p:cNvGraphicFramePr>
          <p:nvPr>
            <p:extLst>
              <p:ext uri="{D42A27DB-BD31-4B8C-83A1-F6EECF244321}">
                <p14:modId xmlns:p14="http://schemas.microsoft.com/office/powerpoint/2010/main" val="3720425082"/>
              </p:ext>
            </p:extLst>
          </p:nvPr>
        </p:nvGraphicFramePr>
        <p:xfrm>
          <a:off x="1259632" y="2997894"/>
          <a:ext cx="241300" cy="719138"/>
        </p:xfrm>
        <a:graphic>
          <a:graphicData uri="http://schemas.openxmlformats.org/presentationml/2006/ole">
            <mc:AlternateContent xmlns:mc="http://schemas.openxmlformats.org/markup-compatibility/2006">
              <mc:Choice xmlns:v="urn:schemas-microsoft-com:vml" Requires="v">
                <p:oleObj spid="_x0000_s47568" name="Ecuación" r:id="rId7" imgW="76134" imgH="228402" progId="Equation.3">
                  <p:embed/>
                </p:oleObj>
              </mc:Choice>
              <mc:Fallback>
                <p:oleObj name="Ecuación" r:id="rId7" imgW="76134" imgH="2284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997894"/>
                        <a:ext cx="241300" cy="719138"/>
                      </a:xfrm>
                      <a:prstGeom prst="rect">
                        <a:avLst/>
                      </a:prstGeom>
                      <a:solidFill>
                        <a:srgbClr val="FF0000"/>
                      </a:solidFill>
                      <a:ln>
                        <a:noFill/>
                      </a:ln>
                      <a:extLst/>
                    </p:spPr>
                  </p:pic>
                </p:oleObj>
              </mc:Fallback>
            </mc:AlternateContent>
          </a:graphicData>
        </a:graphic>
      </p:graphicFrame>
      <p:graphicFrame>
        <p:nvGraphicFramePr>
          <p:cNvPr id="75782" name="Object 7"/>
          <p:cNvGraphicFramePr>
            <a:graphicFrameLocks noChangeAspect="1"/>
          </p:cNvGraphicFramePr>
          <p:nvPr>
            <p:extLst>
              <p:ext uri="{D42A27DB-BD31-4B8C-83A1-F6EECF244321}">
                <p14:modId xmlns:p14="http://schemas.microsoft.com/office/powerpoint/2010/main" val="1913891137"/>
              </p:ext>
            </p:extLst>
          </p:nvPr>
        </p:nvGraphicFramePr>
        <p:xfrm>
          <a:off x="3275856" y="2997894"/>
          <a:ext cx="241300" cy="719138"/>
        </p:xfrm>
        <a:graphic>
          <a:graphicData uri="http://schemas.openxmlformats.org/presentationml/2006/ole">
            <mc:AlternateContent xmlns:mc="http://schemas.openxmlformats.org/markup-compatibility/2006">
              <mc:Choice xmlns:v="urn:schemas-microsoft-com:vml" Requires="v">
                <p:oleObj spid="_x0000_s47569" name="Ecuación" r:id="rId8" imgW="76134" imgH="228402" progId="Equation.3">
                  <p:embed/>
                </p:oleObj>
              </mc:Choice>
              <mc:Fallback>
                <p:oleObj name="Ecuación" r:id="rId8" imgW="76134" imgH="2284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2997894"/>
                        <a:ext cx="241300" cy="719138"/>
                      </a:xfrm>
                      <a:prstGeom prst="rect">
                        <a:avLst/>
                      </a:prstGeom>
                      <a:solidFill>
                        <a:srgbClr val="FF0000"/>
                      </a:solidFill>
                      <a:ln>
                        <a:noFill/>
                      </a:ln>
                      <a:extLst/>
                    </p:spPr>
                  </p:pic>
                </p:oleObj>
              </mc:Fallback>
            </mc:AlternateContent>
          </a:graphicData>
        </a:graphic>
      </p:graphicFrame>
      <p:graphicFrame>
        <p:nvGraphicFramePr>
          <p:cNvPr id="75783" name="Object 8"/>
          <p:cNvGraphicFramePr>
            <a:graphicFrameLocks noChangeAspect="1"/>
          </p:cNvGraphicFramePr>
          <p:nvPr>
            <p:extLst>
              <p:ext uri="{D42A27DB-BD31-4B8C-83A1-F6EECF244321}">
                <p14:modId xmlns:p14="http://schemas.microsoft.com/office/powerpoint/2010/main" val="4089381132"/>
              </p:ext>
            </p:extLst>
          </p:nvPr>
        </p:nvGraphicFramePr>
        <p:xfrm>
          <a:off x="7092280" y="3140769"/>
          <a:ext cx="352425" cy="576263"/>
        </p:xfrm>
        <a:graphic>
          <a:graphicData uri="http://schemas.openxmlformats.org/presentationml/2006/ole">
            <mc:AlternateContent xmlns:mc="http://schemas.openxmlformats.org/markup-compatibility/2006">
              <mc:Choice xmlns:v="urn:schemas-microsoft-com:vml" Requires="v">
                <p:oleObj spid="_x0000_s47570" name="Ecuación" r:id="rId9" imgW="139700" imgH="228600" progId="Equation.3">
                  <p:embed/>
                </p:oleObj>
              </mc:Choice>
              <mc:Fallback>
                <p:oleObj name="Ecuación" r:id="rId9" imgW="1397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2280" y="3140769"/>
                        <a:ext cx="352425" cy="576263"/>
                      </a:xfrm>
                      <a:prstGeom prst="rect">
                        <a:avLst/>
                      </a:prstGeom>
                      <a:solidFill>
                        <a:srgbClr val="FF0000"/>
                      </a:solidFill>
                      <a:ln>
                        <a:noFill/>
                      </a:ln>
                      <a:extLst/>
                    </p:spPr>
                  </p:pic>
                </p:oleObj>
              </mc:Fallback>
            </mc:AlternateContent>
          </a:graphicData>
        </a:graphic>
      </p:graphicFrame>
      <p:graphicFrame>
        <p:nvGraphicFramePr>
          <p:cNvPr id="75784" name="Object 9"/>
          <p:cNvGraphicFramePr>
            <a:graphicFrameLocks noChangeAspect="1"/>
          </p:cNvGraphicFramePr>
          <p:nvPr>
            <p:extLst>
              <p:ext uri="{D42A27DB-BD31-4B8C-83A1-F6EECF244321}">
                <p14:modId xmlns:p14="http://schemas.microsoft.com/office/powerpoint/2010/main" val="3725695164"/>
              </p:ext>
            </p:extLst>
          </p:nvPr>
        </p:nvGraphicFramePr>
        <p:xfrm>
          <a:off x="7452320" y="2061790"/>
          <a:ext cx="241300" cy="719138"/>
        </p:xfrm>
        <a:graphic>
          <a:graphicData uri="http://schemas.openxmlformats.org/presentationml/2006/ole">
            <mc:AlternateContent xmlns:mc="http://schemas.openxmlformats.org/markup-compatibility/2006">
              <mc:Choice xmlns:v="urn:schemas-microsoft-com:vml" Requires="v">
                <p:oleObj spid="_x0000_s47571" name="Ecuación" r:id="rId11" imgW="76134" imgH="228402" progId="Equation.3">
                  <p:embed/>
                </p:oleObj>
              </mc:Choice>
              <mc:Fallback>
                <p:oleObj name="Ecuación" r:id="rId11" imgW="76134" imgH="2284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2061790"/>
                        <a:ext cx="241300" cy="719138"/>
                      </a:xfrm>
                      <a:prstGeom prst="rect">
                        <a:avLst/>
                      </a:prstGeom>
                      <a:solidFill>
                        <a:srgbClr val="FF0000"/>
                      </a:solidFill>
                      <a:ln>
                        <a:noFill/>
                      </a:ln>
                      <a:extLst/>
                    </p:spPr>
                  </p:pic>
                </p:oleObj>
              </mc:Fallback>
            </mc:AlternateContent>
          </a:graphicData>
        </a:graphic>
      </p:graphicFrame>
      <p:graphicFrame>
        <p:nvGraphicFramePr>
          <p:cNvPr id="75785" name="Object 10"/>
          <p:cNvGraphicFramePr>
            <a:graphicFrameLocks noChangeAspect="1"/>
          </p:cNvGraphicFramePr>
          <p:nvPr>
            <p:extLst>
              <p:ext uri="{D42A27DB-BD31-4B8C-83A1-F6EECF244321}">
                <p14:modId xmlns:p14="http://schemas.microsoft.com/office/powerpoint/2010/main" val="1026796856"/>
              </p:ext>
            </p:extLst>
          </p:nvPr>
        </p:nvGraphicFramePr>
        <p:xfrm>
          <a:off x="2915816" y="1010246"/>
          <a:ext cx="306388" cy="690562"/>
        </p:xfrm>
        <a:graphic>
          <a:graphicData uri="http://schemas.openxmlformats.org/presentationml/2006/ole">
            <mc:AlternateContent xmlns:mc="http://schemas.openxmlformats.org/markup-compatibility/2006">
              <mc:Choice xmlns:v="urn:schemas-microsoft-com:vml" Requires="v">
                <p:oleObj spid="_x0000_s47572" name="Ecuación" r:id="rId12" imgW="101556" imgH="228501" progId="Equation.3">
                  <p:embed/>
                </p:oleObj>
              </mc:Choice>
              <mc:Fallback>
                <p:oleObj name="Ecuación" r:id="rId12" imgW="101556" imgH="228501"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5816" y="1010246"/>
                        <a:ext cx="306388" cy="690562"/>
                      </a:xfrm>
                      <a:prstGeom prst="rect">
                        <a:avLst/>
                      </a:prstGeom>
                      <a:solidFill>
                        <a:srgbClr val="FF0000"/>
                      </a:solidFill>
                      <a:ln>
                        <a:noFill/>
                      </a:ln>
                      <a:extLst/>
                    </p:spPr>
                  </p:pic>
                </p:oleObj>
              </mc:Fallback>
            </mc:AlternateContent>
          </a:graphicData>
        </a:graphic>
      </p:graphicFrame>
      <p:graphicFrame>
        <p:nvGraphicFramePr>
          <p:cNvPr id="75786" name="Object 11"/>
          <p:cNvGraphicFramePr>
            <a:graphicFrameLocks noChangeAspect="1"/>
          </p:cNvGraphicFramePr>
          <p:nvPr>
            <p:extLst>
              <p:ext uri="{D42A27DB-BD31-4B8C-83A1-F6EECF244321}">
                <p14:modId xmlns:p14="http://schemas.microsoft.com/office/powerpoint/2010/main" val="3133837573"/>
              </p:ext>
            </p:extLst>
          </p:nvPr>
        </p:nvGraphicFramePr>
        <p:xfrm>
          <a:off x="6411565" y="1052091"/>
          <a:ext cx="320675" cy="720725"/>
        </p:xfrm>
        <a:graphic>
          <a:graphicData uri="http://schemas.openxmlformats.org/presentationml/2006/ole">
            <mc:AlternateContent xmlns:mc="http://schemas.openxmlformats.org/markup-compatibility/2006">
              <mc:Choice xmlns:v="urn:schemas-microsoft-com:vml" Requires="v">
                <p:oleObj spid="_x0000_s47573" name="Ecuación" r:id="rId14" imgW="101556" imgH="228501" progId="Equation.3">
                  <p:embed/>
                </p:oleObj>
              </mc:Choice>
              <mc:Fallback>
                <p:oleObj name="Ecuación" r:id="rId14" imgW="101556" imgH="22850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11565" y="1052091"/>
                        <a:ext cx="320675" cy="720725"/>
                      </a:xfrm>
                      <a:prstGeom prst="rect">
                        <a:avLst/>
                      </a:prstGeom>
                      <a:solidFill>
                        <a:srgbClr val="FF0000"/>
                      </a:solidFill>
                      <a:ln>
                        <a:noFill/>
                      </a:ln>
                      <a:extLst/>
                    </p:spPr>
                  </p:pic>
                </p:oleObj>
              </mc:Fallback>
            </mc:AlternateContent>
          </a:graphicData>
        </a:graphic>
      </p:graphicFrame>
      <p:graphicFrame>
        <p:nvGraphicFramePr>
          <p:cNvPr id="75787" name="Object 13"/>
          <p:cNvGraphicFramePr>
            <a:graphicFrameLocks noChangeAspect="1"/>
          </p:cNvGraphicFramePr>
          <p:nvPr>
            <p:extLst>
              <p:ext uri="{D42A27DB-BD31-4B8C-83A1-F6EECF244321}">
                <p14:modId xmlns:p14="http://schemas.microsoft.com/office/powerpoint/2010/main" val="3719620833"/>
              </p:ext>
            </p:extLst>
          </p:nvPr>
        </p:nvGraphicFramePr>
        <p:xfrm>
          <a:off x="1115616" y="2060203"/>
          <a:ext cx="320675" cy="720725"/>
        </p:xfrm>
        <a:graphic>
          <a:graphicData uri="http://schemas.openxmlformats.org/presentationml/2006/ole">
            <mc:AlternateContent xmlns:mc="http://schemas.openxmlformats.org/markup-compatibility/2006">
              <mc:Choice xmlns:v="urn:schemas-microsoft-com:vml" Requires="v">
                <p:oleObj spid="_x0000_s47574" name="Ecuación" r:id="rId16" imgW="101556" imgH="228501" progId="Equation.3">
                  <p:embed/>
                </p:oleObj>
              </mc:Choice>
              <mc:Fallback>
                <p:oleObj name="Ecuación" r:id="rId16" imgW="101556" imgH="22850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5616" y="2060203"/>
                        <a:ext cx="320675" cy="720725"/>
                      </a:xfrm>
                      <a:prstGeom prst="rect">
                        <a:avLst/>
                      </a:prstGeom>
                      <a:solidFill>
                        <a:srgbClr val="FF0000"/>
                      </a:solidFill>
                      <a:ln>
                        <a:noFill/>
                      </a:ln>
                      <a:extLst/>
                    </p:spPr>
                  </p:pic>
                </p:oleObj>
              </mc:Fallback>
            </mc:AlternateContent>
          </a:graphicData>
        </a:graphic>
      </p:graphicFrame>
      <p:graphicFrame>
        <p:nvGraphicFramePr>
          <p:cNvPr id="75788" name="Object 14"/>
          <p:cNvGraphicFramePr>
            <a:graphicFrameLocks noChangeAspect="1"/>
          </p:cNvGraphicFramePr>
          <p:nvPr>
            <p:extLst>
              <p:ext uri="{D42A27DB-BD31-4B8C-83A1-F6EECF244321}">
                <p14:modId xmlns:p14="http://schemas.microsoft.com/office/powerpoint/2010/main" val="767211975"/>
              </p:ext>
            </p:extLst>
          </p:nvPr>
        </p:nvGraphicFramePr>
        <p:xfrm>
          <a:off x="3131840" y="2060203"/>
          <a:ext cx="320675" cy="720725"/>
        </p:xfrm>
        <a:graphic>
          <a:graphicData uri="http://schemas.openxmlformats.org/presentationml/2006/ole">
            <mc:AlternateContent xmlns:mc="http://schemas.openxmlformats.org/markup-compatibility/2006">
              <mc:Choice xmlns:v="urn:schemas-microsoft-com:vml" Requires="v">
                <p:oleObj spid="_x0000_s47575" name="Ecuación" r:id="rId17" imgW="101556" imgH="228501" progId="Equation.3">
                  <p:embed/>
                </p:oleObj>
              </mc:Choice>
              <mc:Fallback>
                <p:oleObj name="Ecuación" r:id="rId17" imgW="101556" imgH="228501"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31840" y="2060203"/>
                        <a:ext cx="320675" cy="720725"/>
                      </a:xfrm>
                      <a:prstGeom prst="rect">
                        <a:avLst/>
                      </a:prstGeom>
                      <a:solidFill>
                        <a:srgbClr val="FF0000"/>
                      </a:solidFill>
                      <a:ln>
                        <a:noFill/>
                      </a:ln>
                      <a:extLst/>
                    </p:spPr>
                  </p:pic>
                </p:oleObj>
              </mc:Fallback>
            </mc:AlternateContent>
          </a:graphicData>
        </a:graphic>
      </p:graphicFrame>
      <p:graphicFrame>
        <p:nvGraphicFramePr>
          <p:cNvPr id="75789" name="Object 15"/>
          <p:cNvGraphicFramePr>
            <a:graphicFrameLocks noChangeAspect="1"/>
          </p:cNvGraphicFramePr>
          <p:nvPr>
            <p:extLst>
              <p:ext uri="{D42A27DB-BD31-4B8C-83A1-F6EECF244321}">
                <p14:modId xmlns:p14="http://schemas.microsoft.com/office/powerpoint/2010/main" val="1657780559"/>
              </p:ext>
            </p:extLst>
          </p:nvPr>
        </p:nvGraphicFramePr>
        <p:xfrm>
          <a:off x="5508104" y="3097907"/>
          <a:ext cx="274637" cy="619125"/>
        </p:xfrm>
        <a:graphic>
          <a:graphicData uri="http://schemas.openxmlformats.org/presentationml/2006/ole">
            <mc:AlternateContent xmlns:mc="http://schemas.openxmlformats.org/markup-compatibility/2006">
              <mc:Choice xmlns:v="urn:schemas-microsoft-com:vml" Requires="v">
                <p:oleObj spid="_x0000_s47576" name="Ecuación" r:id="rId18" imgW="101556" imgH="228501" progId="Equation.3">
                  <p:embed/>
                </p:oleObj>
              </mc:Choice>
              <mc:Fallback>
                <p:oleObj name="Ecuación" r:id="rId18" imgW="101556" imgH="228501"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08104" y="3097907"/>
                        <a:ext cx="274637" cy="619125"/>
                      </a:xfrm>
                      <a:prstGeom prst="rect">
                        <a:avLst/>
                      </a:prstGeom>
                      <a:solidFill>
                        <a:srgbClr val="FF0000"/>
                      </a:solidFill>
                      <a:ln>
                        <a:noFill/>
                      </a:ln>
                      <a:extLst/>
                    </p:spPr>
                  </p:pic>
                </p:oleObj>
              </mc:Fallback>
            </mc:AlternateContent>
          </a:graphicData>
        </a:graphic>
      </p:graphicFrame>
    </p:spTree>
    <p:extLst>
      <p:ext uri="{BB962C8B-B14F-4D97-AF65-F5344CB8AC3E}">
        <p14:creationId xmlns:p14="http://schemas.microsoft.com/office/powerpoint/2010/main" val="42421238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body" idx="4294967295"/>
          </p:nvPr>
        </p:nvSpPr>
        <p:spPr>
          <a:xfrm>
            <a:off x="374848" y="1490563"/>
            <a:ext cx="7941568" cy="4530725"/>
          </a:xfrm>
        </p:spPr>
        <p:txBody>
          <a:bodyPr/>
          <a:lstStyle/>
          <a:p>
            <a:pPr algn="just">
              <a:buFont typeface="Wingdings" pitchFamily="2" charset="2"/>
              <a:buNone/>
              <a:defRPr/>
            </a:pPr>
            <a:r>
              <a:rPr lang="es-ES" b="1" dirty="0" smtClean="0"/>
              <a:t>	</a:t>
            </a:r>
            <a:r>
              <a:rPr lang="es-ES" sz="2800" b="1" dirty="0" smtClean="0">
                <a:solidFill>
                  <a:srgbClr val="FF0000"/>
                </a:solidFill>
                <a:latin typeface="Arial" charset="0"/>
              </a:rPr>
              <a:t>REACTORES NUCLEARES</a:t>
            </a:r>
          </a:p>
          <a:p>
            <a:pPr algn="just">
              <a:buFont typeface="Wingdings" pitchFamily="2" charset="2"/>
              <a:buNone/>
              <a:defRPr/>
            </a:pPr>
            <a:r>
              <a:rPr lang="es-ES" sz="2800" b="1" dirty="0" smtClean="0">
                <a:latin typeface="Arial" charset="0"/>
              </a:rPr>
              <a:t>	</a:t>
            </a:r>
            <a:r>
              <a:rPr lang="es-ES" sz="2800" b="1" dirty="0" smtClean="0">
                <a:solidFill>
                  <a:srgbClr val="FFC000"/>
                </a:solidFill>
                <a:latin typeface="Arial" charset="0"/>
              </a:rPr>
              <a:t>-Reactores de Fisión</a:t>
            </a:r>
            <a:endParaRPr lang="es-ES" sz="2800" dirty="0" smtClean="0">
              <a:solidFill>
                <a:srgbClr val="FFC000"/>
              </a:solidFill>
              <a:latin typeface="Arial" charset="0"/>
            </a:endParaRPr>
          </a:p>
          <a:p>
            <a:pPr algn="just">
              <a:buFont typeface="Wingdings" pitchFamily="2" charset="2"/>
              <a:buNone/>
              <a:defRPr/>
            </a:pPr>
            <a:r>
              <a:rPr lang="es-ES" sz="2800" dirty="0" smtClean="0">
                <a:solidFill>
                  <a:srgbClr val="FFC000"/>
                </a:solidFill>
                <a:latin typeface="Arial" charset="0"/>
              </a:rPr>
              <a:t>	</a:t>
            </a:r>
            <a:r>
              <a:rPr lang="es-ES" sz="2800" dirty="0" smtClean="0">
                <a:latin typeface="Arial" charset="0"/>
              </a:rPr>
              <a:t>Una aplicación pacífica de la fisión nuclear pero que causa gran controversia, es la generación de electricidad utilizando calor de una reacción en cadena, controlada en un reactor nuclear.</a:t>
            </a:r>
            <a:endParaRPr lang="en-GB" sz="2800" dirty="0" smtClean="0">
              <a:latin typeface="Arial" charset="0"/>
            </a:endParaRPr>
          </a:p>
        </p:txBody>
      </p:sp>
    </p:spTree>
    <p:extLst>
      <p:ext uri="{BB962C8B-B14F-4D97-AF65-F5344CB8AC3E}">
        <p14:creationId xmlns:p14="http://schemas.microsoft.com/office/powerpoint/2010/main" val="21924388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3" name="Rectangle 5"/>
          <p:cNvSpPr>
            <a:spLocks noGrp="1" noChangeArrowheads="1"/>
          </p:cNvSpPr>
          <p:nvPr>
            <p:ph type="title" idx="4294967295"/>
          </p:nvPr>
        </p:nvSpPr>
        <p:spPr>
          <a:xfrm>
            <a:off x="0" y="277813"/>
            <a:ext cx="8229600" cy="1143000"/>
          </a:xfrm>
        </p:spPr>
        <p:txBody>
          <a:bodyPr/>
          <a:lstStyle/>
          <a:p>
            <a:pPr>
              <a:defRPr/>
            </a:pPr>
            <a:r>
              <a:rPr lang="es-ES_tradnl" sz="3600" dirty="0" smtClean="0">
                <a:solidFill>
                  <a:srgbClr val="FFFF00"/>
                </a:solidFill>
                <a:latin typeface="Arial" panose="020B0604020202020204" pitchFamily="34" charset="0"/>
                <a:cs typeface="Arial" panose="020B0604020202020204" pitchFamily="34" charset="0"/>
              </a:rPr>
              <a:t>Centro nuclear de </a:t>
            </a:r>
            <a:r>
              <a:rPr lang="es-ES_tradnl" sz="3600" dirty="0" err="1" smtClean="0">
                <a:solidFill>
                  <a:srgbClr val="FFFF00"/>
                </a:solidFill>
                <a:latin typeface="Arial" panose="020B0604020202020204" pitchFamily="34" charset="0"/>
                <a:cs typeface="Arial" panose="020B0604020202020204" pitchFamily="34" charset="0"/>
              </a:rPr>
              <a:t>Huarangal</a:t>
            </a:r>
            <a:r>
              <a:rPr lang="es-ES_tradnl" sz="3600" dirty="0" smtClean="0">
                <a:solidFill>
                  <a:srgbClr val="FFFF00"/>
                </a:solidFill>
                <a:latin typeface="Arial" panose="020B0604020202020204" pitchFamily="34" charset="0"/>
                <a:cs typeface="Arial" panose="020B0604020202020204" pitchFamily="34" charset="0"/>
              </a:rPr>
              <a:t/>
            </a:r>
            <a:br>
              <a:rPr lang="es-ES_tradnl" sz="3600" dirty="0" smtClean="0">
                <a:solidFill>
                  <a:srgbClr val="FFFF00"/>
                </a:solidFill>
                <a:latin typeface="Arial" panose="020B0604020202020204" pitchFamily="34" charset="0"/>
                <a:cs typeface="Arial" panose="020B0604020202020204" pitchFamily="34" charset="0"/>
              </a:rPr>
            </a:br>
            <a:r>
              <a:rPr lang="es-ES_tradnl" sz="2400" dirty="0" smtClean="0">
                <a:solidFill>
                  <a:srgbClr val="FFFF00"/>
                </a:solidFill>
                <a:latin typeface="Arial" panose="020B0604020202020204" pitchFamily="34" charset="0"/>
                <a:cs typeface="Arial" panose="020B0604020202020204" pitchFamily="34" charset="0"/>
              </a:rPr>
              <a:t>(PERÚ)</a:t>
            </a:r>
            <a:endParaRPr lang="es-ES" sz="2400" dirty="0" smtClean="0">
              <a:solidFill>
                <a:srgbClr val="FFFF00"/>
              </a:solidFill>
              <a:latin typeface="Arial" panose="020B0604020202020204" pitchFamily="34" charset="0"/>
              <a:cs typeface="Arial" panose="020B0604020202020204" pitchFamily="34" charset="0"/>
            </a:endParaRPr>
          </a:p>
        </p:txBody>
      </p:sp>
      <p:pic>
        <p:nvPicPr>
          <p:cNvPr id="81923" name="Picture 5" descr="http://www.invap.net/nuclear/images/cn_huarang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88" y="2071688"/>
            <a:ext cx="81597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4 Rectángulo"/>
          <p:cNvSpPr>
            <a:spLocks noChangeArrowheads="1"/>
          </p:cNvSpPr>
          <p:nvPr/>
        </p:nvSpPr>
        <p:spPr bwMode="auto">
          <a:xfrm>
            <a:off x="642938" y="4714875"/>
            <a:ext cx="778668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just" fontAlgn="base">
              <a:spcBef>
                <a:spcPct val="0"/>
              </a:spcBef>
              <a:spcAft>
                <a:spcPct val="0"/>
              </a:spcAft>
              <a:buClrTx/>
              <a:buSzTx/>
              <a:buFontTx/>
              <a:buNone/>
            </a:pPr>
            <a:r>
              <a:rPr lang="es-PE" altLang="es-PE" sz="2400" smtClean="0">
                <a:solidFill>
                  <a:srgbClr val="FFFFFF"/>
                </a:solidFill>
                <a:latin typeface="Tahoma" pitchFamily="34" charset="0"/>
                <a:cs typeface="Arial" charset="0"/>
              </a:rPr>
              <a:t>Huarangal, Perú, cerca de Lima. En este centro atómico del Instituto Nuclear del Perú (INPE) la construcción más notable es el reactor nuclear RP10.</a:t>
            </a:r>
          </a:p>
          <a:p>
            <a:pPr algn="just" fontAlgn="base">
              <a:spcBef>
                <a:spcPct val="0"/>
              </a:spcBef>
              <a:spcAft>
                <a:spcPct val="0"/>
              </a:spcAft>
              <a:buClrTx/>
              <a:buSzTx/>
              <a:buFontTx/>
              <a:buNone/>
            </a:pPr>
            <a:r>
              <a:rPr lang="es-PE" altLang="es-PE" sz="2000" smtClean="0">
                <a:solidFill>
                  <a:srgbClr val="FFFFFF"/>
                </a:solidFill>
                <a:latin typeface="Tahoma" pitchFamily="34" charset="0"/>
                <a:cs typeface="Arial" charset="0"/>
              </a:rPr>
              <a:t> </a:t>
            </a:r>
            <a:br>
              <a:rPr lang="es-PE" altLang="es-PE" sz="2000" smtClean="0">
                <a:solidFill>
                  <a:srgbClr val="FFFFFF"/>
                </a:solidFill>
                <a:latin typeface="Tahoma" pitchFamily="34" charset="0"/>
                <a:cs typeface="Arial" charset="0"/>
              </a:rPr>
            </a:br>
            <a:endParaRPr lang="es-PE" altLang="es-PE" sz="2000" smtClean="0">
              <a:solidFill>
                <a:srgbClr val="FFFFFF"/>
              </a:solidFill>
              <a:latin typeface="Tahoma" pitchFamily="34" charset="0"/>
              <a:cs typeface="Arial" charset="0"/>
            </a:endParaRPr>
          </a:p>
        </p:txBody>
      </p:sp>
    </p:spTree>
    <p:extLst>
      <p:ext uri="{BB962C8B-B14F-4D97-AF65-F5344CB8AC3E}">
        <p14:creationId xmlns:p14="http://schemas.microsoft.com/office/powerpoint/2010/main" val="152934695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4" descr="Figura 7-5 &gt; Esquema del funcionamiento de una central nucl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249363"/>
            <a:ext cx="8713788"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2 Rectángulo"/>
          <p:cNvSpPr>
            <a:spLocks noChangeArrowheads="1"/>
          </p:cNvSpPr>
          <p:nvPr/>
        </p:nvSpPr>
        <p:spPr bwMode="auto">
          <a:xfrm>
            <a:off x="500063" y="428625"/>
            <a:ext cx="8643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s-ES" altLang="es-PE" sz="2400" b="1" dirty="0" smtClean="0">
                <a:solidFill>
                  <a:srgbClr val="FFFFFF"/>
                </a:solidFill>
                <a:latin typeface="Tahoma" pitchFamily="34" charset="0"/>
                <a:cs typeface="Arial" charset="0"/>
              </a:rPr>
              <a:t>Esquema del funcionamiento de una central nuclear</a:t>
            </a:r>
            <a:endParaRPr lang="es-PE" altLang="es-PE" sz="2400" b="1" dirty="0" smtClean="0">
              <a:solidFill>
                <a:srgbClr val="FFFFFF"/>
              </a:solidFill>
              <a:latin typeface="Tahoma" pitchFamily="34" charset="0"/>
              <a:cs typeface="Arial" charset="0"/>
            </a:endParaRPr>
          </a:p>
        </p:txBody>
      </p:sp>
    </p:spTree>
    <p:extLst>
      <p:ext uri="{BB962C8B-B14F-4D97-AF65-F5344CB8AC3E}">
        <p14:creationId xmlns:p14="http://schemas.microsoft.com/office/powerpoint/2010/main" val="890338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4" descr="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4679950" cy="337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1" name="Picture 5" descr="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638" y="3500438"/>
            <a:ext cx="47625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6" descr="5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500438"/>
            <a:ext cx="47625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7" descr="3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188913"/>
            <a:ext cx="47625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6223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395288" y="692696"/>
            <a:ext cx="8280400" cy="3529831"/>
          </a:xfrm>
          <a:prstGeom prst="rect">
            <a:avLst/>
          </a:prstGeom>
        </p:spPr>
        <p:txBody>
          <a:bodyPr/>
          <a:lst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just">
              <a:lnSpc>
                <a:spcPct val="90000"/>
              </a:lnSpc>
              <a:buFont typeface="Wingdings" pitchFamily="2" charset="2"/>
              <a:buNone/>
              <a:defRPr/>
            </a:pPr>
            <a:r>
              <a:rPr lang="es-ES" sz="2800" b="1" kern="0" dirty="0" smtClean="0">
                <a:latin typeface="Arial" charset="0"/>
                <a:cs typeface="Times New Roman" pitchFamily="18" charset="0"/>
              </a:rPr>
              <a:t>3</a:t>
            </a:r>
            <a:r>
              <a:rPr lang="es-ES" sz="2800" kern="0" dirty="0" smtClean="0">
                <a:latin typeface="Arial" charset="0"/>
                <a:cs typeface="Times New Roman" pitchFamily="18" charset="0"/>
              </a:rPr>
              <a:t>. Los   átomos   de   un    elemento    no    pueden</a:t>
            </a:r>
          </a:p>
          <a:p>
            <a:pPr algn="just">
              <a:lnSpc>
                <a:spcPct val="90000"/>
              </a:lnSpc>
              <a:buFont typeface="Wingdings" pitchFamily="2" charset="2"/>
              <a:buNone/>
              <a:defRPr/>
            </a:pPr>
            <a:r>
              <a:rPr lang="es-ES" sz="2800" kern="0" dirty="0">
                <a:latin typeface="Arial" charset="0"/>
                <a:cs typeface="Times New Roman" pitchFamily="18" charset="0"/>
              </a:rPr>
              <a:t> </a:t>
            </a:r>
            <a:r>
              <a:rPr lang="es-ES" sz="2800" kern="0" dirty="0" smtClean="0">
                <a:latin typeface="Arial" charset="0"/>
                <a:cs typeface="Times New Roman" pitchFamily="18" charset="0"/>
              </a:rPr>
              <a:t>   transformarse en átomos de otro elemento mediante reacciones químicas; los átomos no se crean ni se destruyen en reacciones químicas.</a:t>
            </a:r>
          </a:p>
          <a:p>
            <a:pPr marL="0" indent="0" algn="just">
              <a:lnSpc>
                <a:spcPct val="90000"/>
              </a:lnSpc>
              <a:buNone/>
              <a:defRPr/>
            </a:pPr>
            <a:r>
              <a:rPr lang="es-ES" sz="2800" b="1" kern="0" dirty="0" smtClean="0">
                <a:latin typeface="Arial" charset="0"/>
                <a:cs typeface="Times New Roman" pitchFamily="18" charset="0"/>
              </a:rPr>
              <a:t>4</a:t>
            </a:r>
            <a:r>
              <a:rPr lang="es-ES" sz="2800" kern="0" dirty="0" smtClean="0">
                <a:latin typeface="Arial" charset="0"/>
                <a:cs typeface="Times New Roman" pitchFamily="18" charset="0"/>
              </a:rPr>
              <a:t>. Los  compuestos  se  forman cuando los átomos</a:t>
            </a:r>
          </a:p>
          <a:p>
            <a:pPr marL="0" indent="0" algn="just">
              <a:lnSpc>
                <a:spcPct val="90000"/>
              </a:lnSpc>
              <a:buNone/>
              <a:defRPr/>
            </a:pPr>
            <a:r>
              <a:rPr lang="es-ES" sz="2800" kern="0" dirty="0" smtClean="0">
                <a:latin typeface="Arial" charset="0"/>
                <a:cs typeface="Times New Roman" pitchFamily="18" charset="0"/>
              </a:rPr>
              <a:t>    de   más   de   un   elemento   se  combinan;  un</a:t>
            </a:r>
          </a:p>
          <a:p>
            <a:pPr marL="0" indent="0" algn="just">
              <a:lnSpc>
                <a:spcPct val="90000"/>
              </a:lnSpc>
              <a:buNone/>
              <a:defRPr/>
            </a:pPr>
            <a:r>
              <a:rPr lang="es-ES" sz="2800" kern="0" dirty="0">
                <a:latin typeface="Arial" charset="0"/>
                <a:cs typeface="Times New Roman" pitchFamily="18" charset="0"/>
              </a:rPr>
              <a:t> </a:t>
            </a:r>
            <a:r>
              <a:rPr lang="es-ES" sz="2800" kern="0" dirty="0" smtClean="0">
                <a:latin typeface="Arial" charset="0"/>
                <a:cs typeface="Times New Roman" pitchFamily="18" charset="0"/>
              </a:rPr>
              <a:t>   compuesto    dado    siempre   tiene   el   mismo</a:t>
            </a:r>
          </a:p>
          <a:p>
            <a:pPr marL="0" indent="0" algn="just">
              <a:lnSpc>
                <a:spcPct val="90000"/>
              </a:lnSpc>
              <a:buNone/>
              <a:defRPr/>
            </a:pPr>
            <a:r>
              <a:rPr lang="es-ES" sz="2800" kern="0" dirty="0">
                <a:latin typeface="Arial" charset="0"/>
                <a:cs typeface="Times New Roman" pitchFamily="18" charset="0"/>
              </a:rPr>
              <a:t> </a:t>
            </a:r>
            <a:r>
              <a:rPr lang="es-ES" sz="2800" kern="0" dirty="0" smtClean="0">
                <a:latin typeface="Arial" charset="0"/>
                <a:cs typeface="Times New Roman" pitchFamily="18" charset="0"/>
              </a:rPr>
              <a:t>   número relativo y tipo de átomos.</a:t>
            </a:r>
            <a:endParaRPr lang="en-GB" sz="2800" kern="0" dirty="0" smtClean="0">
              <a:latin typeface="Arial" charset="0"/>
              <a:cs typeface="Times New Roman" pitchFamily="18" charset="0"/>
            </a:endParaRPr>
          </a:p>
        </p:txBody>
      </p:sp>
      <p:pic>
        <p:nvPicPr>
          <p:cNvPr id="3" name="Picture 22" descr="Modelo J. Dal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4437112"/>
            <a:ext cx="2628671" cy="1870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308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idx="4294967295"/>
          </p:nvPr>
        </p:nvSpPr>
        <p:spPr>
          <a:xfrm>
            <a:off x="230832" y="842491"/>
            <a:ext cx="8229600" cy="4530725"/>
          </a:xfrm>
        </p:spPr>
        <p:txBody>
          <a:bodyPr/>
          <a:lstStyle/>
          <a:p>
            <a:pPr algn="just">
              <a:buFont typeface="Wingdings" pitchFamily="2" charset="2"/>
              <a:buNone/>
              <a:defRPr/>
            </a:pPr>
            <a:r>
              <a:rPr lang="es-ES" b="1" dirty="0" smtClean="0"/>
              <a:t>	</a:t>
            </a:r>
            <a:r>
              <a:rPr lang="es-ES" sz="2800" b="1" dirty="0" smtClean="0">
                <a:solidFill>
                  <a:srgbClr val="FF99FF"/>
                </a:solidFill>
                <a:latin typeface="Arial" charset="0"/>
              </a:rPr>
              <a:t>-Reactores de Fusión</a:t>
            </a:r>
            <a:endParaRPr lang="es-ES" sz="2800" dirty="0" smtClean="0">
              <a:solidFill>
                <a:srgbClr val="FF99FF"/>
              </a:solidFill>
              <a:latin typeface="Arial" charset="0"/>
            </a:endParaRPr>
          </a:p>
          <a:p>
            <a:pPr algn="just">
              <a:buFont typeface="Wingdings" pitchFamily="2" charset="2"/>
              <a:buNone/>
              <a:defRPr/>
            </a:pPr>
            <a:r>
              <a:rPr lang="es-ES" sz="2800" dirty="0" smtClean="0">
                <a:latin typeface="Arial" charset="0"/>
              </a:rPr>
              <a:t>	No existen. El problema básico es encontrar una forma de mantener los núcleos juntos el tiempo suficiente, y la temperatura apropiada para que ocurra la fusión.</a:t>
            </a:r>
            <a:endParaRPr lang="en-GB" sz="2800" dirty="0" smtClean="0">
              <a:latin typeface="Arial" charset="0"/>
            </a:endParaRPr>
          </a:p>
        </p:txBody>
      </p:sp>
      <p:pic>
        <p:nvPicPr>
          <p:cNvPr id="84995" name="Picture 5" descr="http://oregon.conevyt.org.mx/inea/biblioteca/varios/51_ob_dcig_v3/ciencia3/110/img/110_60.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003800" y="3500438"/>
            <a:ext cx="352901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5 Imagen" descr="http://www.cenastro.cl/AstroFondap/sol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3643313"/>
            <a:ext cx="24765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187520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601216" y="1340768"/>
            <a:ext cx="7787208" cy="4525963"/>
          </a:xfrm>
        </p:spPr>
        <p:txBody>
          <a:bodyPr>
            <a:normAutofit/>
          </a:bodyPr>
          <a:lstStyle/>
          <a:p>
            <a:pPr marL="0" indent="0" algn="just" eaLnBrk="1" fontAlgn="auto" hangingPunct="1">
              <a:spcBef>
                <a:spcPts val="580"/>
              </a:spcBef>
              <a:spcAft>
                <a:spcPts val="0"/>
              </a:spcAft>
              <a:buNone/>
              <a:defRPr/>
            </a:pPr>
            <a:r>
              <a:rPr lang="es-ES" sz="2800" dirty="0" smtClean="0">
                <a:latin typeface="Arial" panose="020B0604020202020204" pitchFamily="34" charset="0"/>
                <a:cs typeface="Arial" panose="020B0604020202020204" pitchFamily="34" charset="0"/>
              </a:rPr>
              <a:t>1950 dos científicos rusos crearon un posible reactor de fusión llamado </a:t>
            </a:r>
            <a:r>
              <a:rPr lang="es-ES" sz="2800" b="1" dirty="0" smtClean="0">
                <a:solidFill>
                  <a:srgbClr val="FFFF00"/>
                </a:solidFill>
                <a:latin typeface="Arial" panose="020B0604020202020204" pitchFamily="34" charset="0"/>
                <a:cs typeface="Arial" panose="020B0604020202020204" pitchFamily="34" charset="0"/>
              </a:rPr>
              <a:t>Tokamak</a:t>
            </a:r>
            <a:r>
              <a:rPr lang="es-ES" sz="2800" dirty="0" smtClean="0">
                <a:latin typeface="Arial" panose="020B0604020202020204" pitchFamily="34" charset="0"/>
                <a:cs typeface="Arial" panose="020B0604020202020204" pitchFamily="34" charset="0"/>
              </a:rPr>
              <a:t>. Como a estas temperaturas todos los átomos quedarían despojados de sus electrones, se formaría un plasma, el cual solo se podría confinar mediante un campo magnético que ejerciera fuerza sobre él. Solo de esta manera el plasma no entraría en contacto con las paredes del recipiente evitando que el sólido enfríe la muestra.</a:t>
            </a:r>
          </a:p>
          <a:p>
            <a:pPr marL="274320" indent="-274320" eaLnBrk="1" fontAlgn="auto" hangingPunct="1">
              <a:spcBef>
                <a:spcPts val="580"/>
              </a:spcBef>
              <a:spcAft>
                <a:spcPts val="0"/>
              </a:spcAft>
              <a:buFont typeface="Wingdings 2"/>
              <a:buChar char=""/>
              <a:defRPr/>
            </a:pPr>
            <a:endParaRPr lang="es-ES" dirty="0"/>
          </a:p>
        </p:txBody>
      </p:sp>
    </p:spTree>
    <p:extLst>
      <p:ext uri="{BB962C8B-B14F-4D97-AF65-F5344CB8AC3E}">
        <p14:creationId xmlns:p14="http://schemas.microsoft.com/office/powerpoint/2010/main" val="385605159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2 Rectángulo"/>
          <p:cNvSpPr>
            <a:spLocks noChangeArrowheads="1"/>
          </p:cNvSpPr>
          <p:nvPr/>
        </p:nvSpPr>
        <p:spPr bwMode="auto">
          <a:xfrm>
            <a:off x="3571875" y="5643563"/>
            <a:ext cx="228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s-PE" altLang="es-PE" sz="2800" smtClean="0">
                <a:solidFill>
                  <a:srgbClr val="FFFFFF"/>
                </a:solidFill>
                <a:latin typeface="Tahoma" pitchFamily="34" charset="0"/>
                <a:cs typeface="Arial" charset="0"/>
              </a:rPr>
              <a:t>Tokamak JET</a:t>
            </a:r>
          </a:p>
        </p:txBody>
      </p:sp>
      <p:pic>
        <p:nvPicPr>
          <p:cNvPr id="40962" name="Picture 2" descr="https://encrypted-tbn1.gstatic.com/images?q=tbn:ANd9GcSJr0cPdiQQmVwFdZFEzJfBE3yX9Qrqqz6OdtT2994IvNfJyeTJeA">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085" y="1268760"/>
            <a:ext cx="7122315" cy="4181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70423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idx="4294967295"/>
          </p:nvPr>
        </p:nvSpPr>
        <p:spPr>
          <a:xfrm>
            <a:off x="432048" y="1412776"/>
            <a:ext cx="7812360" cy="5040560"/>
          </a:xfrm>
        </p:spPr>
        <p:txBody>
          <a:bodyPr/>
          <a:lstStyle/>
          <a:p>
            <a:pPr algn="just">
              <a:lnSpc>
                <a:spcPct val="90000"/>
              </a:lnSpc>
              <a:buFont typeface="Wingdings" pitchFamily="2" charset="2"/>
              <a:buNone/>
              <a:defRPr/>
            </a:pPr>
            <a:r>
              <a:rPr lang="es-ES" sz="2800" b="1" dirty="0" smtClean="0"/>
              <a:t>	</a:t>
            </a:r>
            <a:r>
              <a:rPr lang="es-ES" sz="2800" b="1" dirty="0" smtClean="0">
                <a:solidFill>
                  <a:srgbClr val="FF0000"/>
                </a:solidFill>
                <a:latin typeface="Arial" charset="0"/>
              </a:rPr>
              <a:t>BALANCE DE MATERIA – ENERGIA</a:t>
            </a:r>
            <a:endParaRPr lang="es-ES" sz="2800" dirty="0" smtClean="0">
              <a:solidFill>
                <a:srgbClr val="FF0000"/>
              </a:solidFill>
              <a:latin typeface="Arial" charset="0"/>
            </a:endParaRPr>
          </a:p>
          <a:p>
            <a:pPr algn="just">
              <a:lnSpc>
                <a:spcPct val="90000"/>
              </a:lnSpc>
              <a:buNone/>
              <a:defRPr/>
            </a:pPr>
            <a:r>
              <a:rPr lang="es-ES" sz="1100" dirty="0" smtClean="0">
                <a:latin typeface="Arial" charset="0"/>
              </a:rPr>
              <a:t>	</a:t>
            </a:r>
            <a:endParaRPr lang="es-ES" sz="1100" dirty="0" smtClean="0">
              <a:effectLst/>
              <a:latin typeface="Arial" charset="0"/>
            </a:endParaRPr>
          </a:p>
          <a:p>
            <a:pPr algn="just">
              <a:lnSpc>
                <a:spcPct val="90000"/>
              </a:lnSpc>
              <a:buNone/>
              <a:defRPr/>
            </a:pPr>
            <a:r>
              <a:rPr lang="es-ES" sz="2800" dirty="0" smtClean="0">
                <a:latin typeface="Arial" charset="0"/>
                <a:cs typeface="Arial" pitchFamily="34" charset="0"/>
              </a:rPr>
              <a:t>   Las energías asociadas con las reacciones nucleares pueden analizarse con la ayuda de la famosa ecuación de Einstein (E = mc</a:t>
            </a:r>
            <a:r>
              <a:rPr lang="es-ES" sz="2800" baseline="30000" dirty="0" smtClean="0">
                <a:latin typeface="Arial" charset="0"/>
                <a:cs typeface="Arial" pitchFamily="34" charset="0"/>
              </a:rPr>
              <a:t>2</a:t>
            </a:r>
            <a:r>
              <a:rPr lang="es-ES" sz="2800" dirty="0" smtClean="0">
                <a:latin typeface="Arial" charset="0"/>
                <a:cs typeface="Arial" pitchFamily="34" charset="0"/>
              </a:rPr>
              <a:t>).</a:t>
            </a:r>
          </a:p>
          <a:p>
            <a:pPr algn="just">
              <a:lnSpc>
                <a:spcPct val="90000"/>
              </a:lnSpc>
              <a:buNone/>
              <a:defRPr/>
            </a:pPr>
            <a:endParaRPr lang="es-ES" sz="1800" dirty="0" smtClean="0">
              <a:latin typeface="Arial" charset="0"/>
              <a:cs typeface="Arial" pitchFamily="34" charset="0"/>
            </a:endParaRPr>
          </a:p>
          <a:p>
            <a:pPr algn="just">
              <a:lnSpc>
                <a:spcPct val="90000"/>
              </a:lnSpc>
              <a:buNone/>
              <a:defRPr/>
            </a:pPr>
            <a:r>
              <a:rPr lang="es-ES" sz="2800" dirty="0" smtClean="0">
                <a:latin typeface="Arial" pitchFamily="34" charset="0"/>
                <a:cs typeface="Arial" pitchFamily="34" charset="0"/>
              </a:rPr>
              <a:t>   El </a:t>
            </a:r>
            <a:r>
              <a:rPr lang="es-ES" sz="2800" dirty="0">
                <a:latin typeface="Arial" pitchFamily="34" charset="0"/>
                <a:cs typeface="Arial" pitchFamily="34" charset="0"/>
              </a:rPr>
              <a:t>valor de la masa del núcleo de un átomo es siempre menor que la suma de las masas de los nucleones que lo componen. Esta diferencia en la masa se denomina </a:t>
            </a:r>
            <a:r>
              <a:rPr lang="es-ES" sz="2800" dirty="0">
                <a:solidFill>
                  <a:srgbClr val="FFFF00"/>
                </a:solidFill>
                <a:latin typeface="Arial" pitchFamily="34" charset="0"/>
                <a:cs typeface="Arial" pitchFamily="34" charset="0"/>
              </a:rPr>
              <a:t>defecto de masa (</a:t>
            </a:r>
            <a:r>
              <a:rPr lang="es-ES" sz="2800" dirty="0">
                <a:solidFill>
                  <a:srgbClr val="FFFF00"/>
                </a:solidFill>
                <a:latin typeface="Symbol" pitchFamily="18" charset="2"/>
                <a:cs typeface="Arial" pitchFamily="34" charset="0"/>
              </a:rPr>
              <a:t>D</a:t>
            </a:r>
            <a:r>
              <a:rPr lang="es-ES" sz="2800" dirty="0">
                <a:solidFill>
                  <a:srgbClr val="FFFF00"/>
                </a:solidFill>
                <a:latin typeface="Arial" pitchFamily="34" charset="0"/>
                <a:cs typeface="Arial" pitchFamily="34" charset="0"/>
              </a:rPr>
              <a:t>m</a:t>
            </a:r>
            <a:r>
              <a:rPr lang="es-ES" sz="2800" dirty="0" smtClean="0">
                <a:solidFill>
                  <a:srgbClr val="FFFF00"/>
                </a:solidFill>
                <a:latin typeface="Arial" pitchFamily="34" charset="0"/>
                <a:cs typeface="Arial" pitchFamily="34" charset="0"/>
              </a:rPr>
              <a:t>)</a:t>
            </a:r>
            <a:r>
              <a:rPr lang="es-ES" sz="2800" dirty="0" smtClean="0">
                <a:latin typeface="Arial" pitchFamily="34" charset="0"/>
                <a:cs typeface="Arial" pitchFamily="34" charset="0"/>
              </a:rPr>
              <a:t>.</a:t>
            </a:r>
          </a:p>
          <a:p>
            <a:pPr algn="just">
              <a:lnSpc>
                <a:spcPct val="90000"/>
              </a:lnSpc>
              <a:buNone/>
              <a:defRPr/>
            </a:pPr>
            <a:r>
              <a:rPr lang="es-ES" sz="2800" u="sng" dirty="0">
                <a:solidFill>
                  <a:srgbClr val="FF0000"/>
                </a:solidFill>
                <a:effectLst>
                  <a:outerShdw blurRad="38100" dist="38100" dir="2700000" algn="tl">
                    <a:srgbClr val="000000">
                      <a:alpha val="43137"/>
                    </a:srgbClr>
                  </a:outerShdw>
                </a:effectLst>
                <a:latin typeface="Arial" pitchFamily="34" charset="0"/>
                <a:cs typeface="Arial" pitchFamily="34" charset="0"/>
              </a:rPr>
              <a:t> </a:t>
            </a:r>
            <a:endParaRPr lang="es-ES" sz="2800" u="sng" dirty="0">
              <a:effectLst>
                <a:outerShdw blurRad="38100" dist="38100" dir="2700000" algn="tl">
                  <a:srgbClr val="000000">
                    <a:alpha val="43137"/>
                  </a:srgbClr>
                </a:outerShdw>
              </a:effectLst>
              <a:latin typeface="Arial" pitchFamily="34" charset="0"/>
              <a:cs typeface="Arial" pitchFamily="34" charset="0"/>
            </a:endParaRPr>
          </a:p>
          <a:p>
            <a:pPr algn="just">
              <a:lnSpc>
                <a:spcPct val="90000"/>
              </a:lnSpc>
              <a:buNone/>
              <a:defRPr/>
            </a:pPr>
            <a:r>
              <a:rPr lang="es-ES" sz="2800" dirty="0" smtClean="0">
                <a:latin typeface="Arial" charset="0"/>
                <a:sym typeface="Symbol" pitchFamily="18" charset="2"/>
              </a:rPr>
              <a:t>     </a:t>
            </a:r>
            <a:endParaRPr lang="es-ES" sz="2800" u="sng" dirty="0">
              <a:effectLst>
                <a:outerShdw blurRad="38100" dist="38100" dir="2700000" algn="tl">
                  <a:srgbClr val="000000">
                    <a:alpha val="43137"/>
                  </a:srgbClr>
                </a:outerShdw>
              </a:effectLst>
              <a:latin typeface="Arial" pitchFamily="34" charset="0"/>
              <a:cs typeface="Arial" pitchFamily="34" charset="0"/>
            </a:endParaRPr>
          </a:p>
          <a:p>
            <a:pPr algn="just" fontAlgn="auto">
              <a:spcBef>
                <a:spcPts val="0"/>
              </a:spcBef>
              <a:spcAft>
                <a:spcPts val="0"/>
              </a:spcAft>
              <a:defRPr/>
            </a:pPr>
            <a:endParaRPr lang="es-ES" sz="2800" u="sng" dirty="0">
              <a:effectLst>
                <a:outerShdw blurRad="38100" dist="38100" dir="2700000" algn="tl">
                  <a:srgbClr val="000000">
                    <a:alpha val="43137"/>
                  </a:srgbClr>
                </a:outerShdw>
              </a:effectLst>
              <a:latin typeface="Arial" pitchFamily="34" charset="0"/>
              <a:cs typeface="Arial" pitchFamily="34" charset="0"/>
            </a:endParaRPr>
          </a:p>
          <a:p>
            <a:pPr algn="just">
              <a:lnSpc>
                <a:spcPct val="90000"/>
              </a:lnSpc>
              <a:buNone/>
              <a:defRPr/>
            </a:pPr>
            <a:endParaRPr lang="es-ES" sz="2800" dirty="0" smtClean="0">
              <a:latin typeface="Arial" charset="0"/>
            </a:endParaRPr>
          </a:p>
          <a:p>
            <a:pPr algn="just">
              <a:lnSpc>
                <a:spcPct val="90000"/>
              </a:lnSpc>
              <a:buFont typeface="Wingdings" pitchFamily="2" charset="2"/>
              <a:buNone/>
              <a:defRPr/>
            </a:pPr>
            <a:endParaRPr lang="es-ES" sz="2800" dirty="0" smtClean="0">
              <a:latin typeface="Arial" charset="0"/>
              <a:sym typeface="Symbol" pitchFamily="18" charset="2"/>
            </a:endParaRPr>
          </a:p>
          <a:p>
            <a:pPr>
              <a:lnSpc>
                <a:spcPct val="90000"/>
              </a:lnSpc>
              <a:buFont typeface="Wingdings" pitchFamily="2" charset="2"/>
              <a:buNone/>
              <a:defRPr/>
            </a:pPr>
            <a:r>
              <a:rPr lang="es-ES" sz="2800" dirty="0" smtClean="0">
                <a:latin typeface="Arial" charset="0"/>
                <a:sym typeface="Symbol" pitchFamily="18" charset="2"/>
              </a:rPr>
              <a:t>	</a:t>
            </a:r>
            <a:endParaRPr lang="es-ES" sz="2800" baseline="30000" dirty="0" smtClean="0">
              <a:latin typeface="Arial" charset="0"/>
            </a:endParaRPr>
          </a:p>
          <a:p>
            <a:pPr algn="just">
              <a:lnSpc>
                <a:spcPct val="90000"/>
              </a:lnSpc>
              <a:buFont typeface="Wingdings" pitchFamily="2" charset="2"/>
              <a:buNone/>
              <a:defRPr/>
            </a:pPr>
            <a:endParaRPr lang="es-ES" sz="2800" baseline="30000" dirty="0" smtClean="0">
              <a:latin typeface="Arial" charset="0"/>
              <a:sym typeface="Symbol" pitchFamily="18" charset="2"/>
            </a:endParaRPr>
          </a:p>
          <a:p>
            <a:pPr algn="just">
              <a:lnSpc>
                <a:spcPct val="90000"/>
              </a:lnSpc>
              <a:buFont typeface="Wingdings" pitchFamily="2" charset="2"/>
              <a:buNone/>
              <a:defRPr/>
            </a:pPr>
            <a:endParaRPr lang="es-ES" sz="2800" baseline="30000" dirty="0" smtClean="0">
              <a:latin typeface="Arial" charset="0"/>
              <a:sym typeface="Symbol" pitchFamily="18" charset="2"/>
            </a:endParaRPr>
          </a:p>
          <a:p>
            <a:pPr algn="just">
              <a:lnSpc>
                <a:spcPct val="90000"/>
              </a:lnSpc>
              <a:buFont typeface="Wingdings" pitchFamily="2" charset="2"/>
              <a:buNone/>
              <a:defRPr/>
            </a:pPr>
            <a:r>
              <a:rPr lang="es-ES" sz="2800" dirty="0" smtClean="0">
                <a:latin typeface="Arial" charset="0"/>
                <a:sym typeface="Symbol" pitchFamily="18" charset="2"/>
              </a:rPr>
              <a:t>	</a:t>
            </a:r>
            <a:endParaRPr lang="en-GB" sz="2800" dirty="0" smtClean="0">
              <a:latin typeface="Arial" charset="0"/>
            </a:endParaRPr>
          </a:p>
        </p:txBody>
      </p:sp>
    </p:spTree>
    <p:extLst>
      <p:ext uri="{BB962C8B-B14F-4D97-AF65-F5344CB8AC3E}">
        <p14:creationId xmlns:p14="http://schemas.microsoft.com/office/powerpoint/2010/main" val="227082499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563406" y="1340768"/>
            <a:ext cx="7704856" cy="1384995"/>
          </a:xfrm>
          <a:prstGeom prst="rect">
            <a:avLst/>
          </a:prstGeom>
        </p:spPr>
        <p:txBody>
          <a:bodyPr wrap="square">
            <a:spAutoFit/>
          </a:bodyPr>
          <a:lstStyle/>
          <a:p>
            <a:pPr algn="just" fontAlgn="auto">
              <a:spcBef>
                <a:spcPts val="0"/>
              </a:spcBef>
              <a:spcAft>
                <a:spcPts val="0"/>
              </a:spcAft>
              <a:defRPr/>
            </a:pPr>
            <a:r>
              <a:rPr lang="es-ES" sz="2800" dirty="0" smtClean="0">
                <a:latin typeface="Arial" pitchFamily="34" charset="0"/>
                <a:cs typeface="Arial" pitchFamily="34" charset="0"/>
              </a:rPr>
              <a:t>De </a:t>
            </a:r>
            <a:r>
              <a:rPr lang="es-ES" sz="2800" dirty="0">
                <a:latin typeface="Arial" pitchFamily="34" charset="0"/>
                <a:cs typeface="Arial" pitchFamily="34" charset="0"/>
              </a:rPr>
              <a:t>acuerdo con la ecuación de Einstein, el defecto de masa es equivalente a una energía dada por:</a:t>
            </a:r>
          </a:p>
        </p:txBody>
      </p:sp>
      <p:sp>
        <p:nvSpPr>
          <p:cNvPr id="4" name="Text Box 7"/>
          <p:cNvSpPr txBox="1">
            <a:spLocks noChangeArrowheads="1"/>
          </p:cNvSpPr>
          <p:nvPr/>
        </p:nvSpPr>
        <p:spPr bwMode="auto">
          <a:xfrm>
            <a:off x="3348038" y="2852738"/>
            <a:ext cx="2592387" cy="528637"/>
          </a:xfrm>
          <a:prstGeom prst="rect">
            <a:avLst/>
          </a:prstGeom>
          <a:solidFill>
            <a:schemeClr val="accent1"/>
          </a:solidFill>
          <a:ln w="9525">
            <a:solidFill>
              <a:schemeClr val="tx1"/>
            </a:solidFill>
            <a:miter lim="800000"/>
            <a:headEnd/>
            <a:tailEnd/>
          </a:ln>
          <a:effectLst/>
        </p:spPr>
        <p:txBody>
          <a:bodyPr>
            <a:spAutoFit/>
          </a:bodyPr>
          <a:lstStyle/>
          <a:p>
            <a:pPr algn="ctr" fontAlgn="base">
              <a:spcBef>
                <a:spcPct val="50000"/>
              </a:spcBef>
              <a:spcAft>
                <a:spcPct val="0"/>
              </a:spcAft>
              <a:defRPr/>
            </a:pPr>
            <a:r>
              <a:rPr lang="es-ES" sz="2800" dirty="0">
                <a:solidFill>
                  <a:srgbClr val="FFFFFF"/>
                </a:solidFill>
                <a:effectLst>
                  <a:outerShdw blurRad="38100" dist="38100" dir="2700000" algn="tl">
                    <a:srgbClr val="000000"/>
                  </a:outerShdw>
                </a:effectLst>
                <a:latin typeface="Arial" charset="0"/>
                <a:sym typeface="Symbol" pitchFamily="18" charset="2"/>
              </a:rPr>
              <a:t></a:t>
            </a:r>
            <a:r>
              <a:rPr lang="es-ES" sz="2800" dirty="0">
                <a:solidFill>
                  <a:srgbClr val="FFFFFF"/>
                </a:solidFill>
                <a:effectLst>
                  <a:outerShdw blurRad="38100" dist="38100" dir="2700000" algn="tl">
                    <a:srgbClr val="000000"/>
                  </a:outerShdw>
                </a:effectLst>
                <a:latin typeface="Arial" charset="0"/>
              </a:rPr>
              <a:t>E = (</a:t>
            </a:r>
            <a:r>
              <a:rPr lang="es-ES" sz="2800" dirty="0">
                <a:solidFill>
                  <a:srgbClr val="FFFFFF"/>
                </a:solidFill>
                <a:effectLst>
                  <a:outerShdw blurRad="38100" dist="38100" dir="2700000" algn="tl">
                    <a:srgbClr val="000000"/>
                  </a:outerShdw>
                </a:effectLst>
                <a:latin typeface="Arial" charset="0"/>
                <a:sym typeface="Symbol" pitchFamily="18" charset="2"/>
              </a:rPr>
              <a:t></a:t>
            </a:r>
            <a:r>
              <a:rPr lang="es-ES" sz="2800" dirty="0">
                <a:solidFill>
                  <a:srgbClr val="FFFFFF"/>
                </a:solidFill>
                <a:effectLst>
                  <a:outerShdw blurRad="38100" dist="38100" dir="2700000" algn="tl">
                    <a:srgbClr val="000000"/>
                  </a:outerShdw>
                </a:effectLst>
                <a:latin typeface="Arial" charset="0"/>
              </a:rPr>
              <a:t>m) c</a:t>
            </a:r>
            <a:r>
              <a:rPr lang="es-ES" sz="2800" baseline="30000" dirty="0">
                <a:solidFill>
                  <a:srgbClr val="FFFFFF"/>
                </a:solidFill>
                <a:effectLst>
                  <a:outerShdw blurRad="38100" dist="38100" dir="2700000" algn="tl">
                    <a:srgbClr val="000000"/>
                  </a:outerShdw>
                </a:effectLst>
                <a:latin typeface="Arial" charset="0"/>
              </a:rPr>
              <a:t>2</a:t>
            </a:r>
            <a:endParaRPr lang="en-GB" sz="2800" baseline="30000" dirty="0">
              <a:solidFill>
                <a:srgbClr val="FFFFFF"/>
              </a:solidFill>
              <a:effectLst>
                <a:outerShdw blurRad="38100" dist="38100" dir="2700000" algn="tl">
                  <a:srgbClr val="000000"/>
                </a:outerShdw>
              </a:effectLst>
              <a:latin typeface="Arial" charset="0"/>
            </a:endParaRPr>
          </a:p>
        </p:txBody>
      </p:sp>
      <p:sp>
        <p:nvSpPr>
          <p:cNvPr id="5" name="4 Rectángulo"/>
          <p:cNvSpPr/>
          <p:nvPr/>
        </p:nvSpPr>
        <p:spPr>
          <a:xfrm>
            <a:off x="827584" y="4206241"/>
            <a:ext cx="7344816" cy="1643527"/>
          </a:xfrm>
          <a:prstGeom prst="rect">
            <a:avLst/>
          </a:prstGeom>
        </p:spPr>
        <p:txBody>
          <a:bodyPr wrap="square">
            <a:spAutoFit/>
          </a:bodyPr>
          <a:lstStyle/>
          <a:p>
            <a:pPr algn="just">
              <a:lnSpc>
                <a:spcPct val="90000"/>
              </a:lnSpc>
              <a:buFont typeface="Wingdings" pitchFamily="2" charset="2"/>
              <a:buNone/>
              <a:defRPr/>
            </a:pPr>
            <a:r>
              <a:rPr lang="es-ES" sz="2800" dirty="0">
                <a:latin typeface="Arial" charset="0"/>
                <a:sym typeface="Symbol" pitchFamily="18" charset="2"/>
              </a:rPr>
              <a:t></a:t>
            </a:r>
            <a:r>
              <a:rPr lang="es-ES" sz="2800" dirty="0">
                <a:latin typeface="Arial" charset="0"/>
              </a:rPr>
              <a:t>E = Energía de los productos – Energía </a:t>
            </a:r>
            <a:r>
              <a:rPr lang="es-ES" sz="2800" dirty="0" smtClean="0">
                <a:latin typeface="Arial" charset="0"/>
              </a:rPr>
              <a:t>de</a:t>
            </a:r>
          </a:p>
          <a:p>
            <a:pPr algn="just">
              <a:lnSpc>
                <a:spcPct val="90000"/>
              </a:lnSpc>
              <a:buFont typeface="Wingdings" pitchFamily="2" charset="2"/>
              <a:buNone/>
              <a:defRPr/>
            </a:pPr>
            <a:r>
              <a:rPr lang="es-ES" sz="2800" dirty="0">
                <a:latin typeface="Arial" charset="0"/>
              </a:rPr>
              <a:t> </a:t>
            </a:r>
            <a:r>
              <a:rPr lang="es-ES" sz="2800" dirty="0" smtClean="0">
                <a:latin typeface="Arial" charset="0"/>
              </a:rPr>
              <a:t>        los </a:t>
            </a:r>
            <a:r>
              <a:rPr lang="es-ES" sz="2800" dirty="0">
                <a:latin typeface="Arial" charset="0"/>
              </a:rPr>
              <a:t>reactantes</a:t>
            </a:r>
            <a:endParaRPr lang="es-ES" sz="2800" dirty="0">
              <a:latin typeface="Arial" charset="0"/>
              <a:sym typeface="Symbol" pitchFamily="18" charset="2"/>
            </a:endParaRPr>
          </a:p>
          <a:p>
            <a:pPr algn="just">
              <a:lnSpc>
                <a:spcPct val="90000"/>
              </a:lnSpc>
              <a:buFont typeface="Wingdings" pitchFamily="2" charset="2"/>
              <a:buNone/>
              <a:defRPr/>
            </a:pPr>
            <a:r>
              <a:rPr lang="es-ES" sz="2800" dirty="0" smtClean="0">
                <a:latin typeface="Arial" charset="0"/>
                <a:sym typeface="Symbol" pitchFamily="18" charset="2"/>
              </a:rPr>
              <a:t></a:t>
            </a:r>
            <a:r>
              <a:rPr lang="es-ES" sz="2800" dirty="0">
                <a:latin typeface="Arial" charset="0"/>
              </a:rPr>
              <a:t>m = Masa de los productos – Masa de </a:t>
            </a:r>
            <a:r>
              <a:rPr lang="es-ES" sz="2800" dirty="0" smtClean="0">
                <a:latin typeface="Arial" charset="0"/>
              </a:rPr>
              <a:t>los </a:t>
            </a:r>
            <a:endParaRPr lang="es-ES" sz="2800" dirty="0">
              <a:latin typeface="Arial" charset="0"/>
            </a:endParaRPr>
          </a:p>
          <a:p>
            <a:pPr algn="just">
              <a:lnSpc>
                <a:spcPct val="90000"/>
              </a:lnSpc>
              <a:buFont typeface="Wingdings" pitchFamily="2" charset="2"/>
              <a:buNone/>
              <a:defRPr/>
            </a:pPr>
            <a:r>
              <a:rPr lang="es-ES" sz="2800" dirty="0">
                <a:latin typeface="Arial" charset="0"/>
              </a:rPr>
              <a:t>         </a:t>
            </a:r>
            <a:r>
              <a:rPr lang="es-ES" sz="2800" dirty="0" smtClean="0">
                <a:latin typeface="Arial" charset="0"/>
              </a:rPr>
              <a:t>reactantes</a:t>
            </a:r>
            <a:endParaRPr lang="en-GB" sz="2800" dirty="0">
              <a:latin typeface="Arial" charset="0"/>
            </a:endParaRPr>
          </a:p>
        </p:txBody>
      </p:sp>
    </p:spTree>
    <p:extLst>
      <p:ext uri="{BB962C8B-B14F-4D97-AF65-F5344CB8AC3E}">
        <p14:creationId xmlns:p14="http://schemas.microsoft.com/office/powerpoint/2010/main" val="2355454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6"/>
          <p:cNvSpPr>
            <a:spLocks noChangeArrowheads="1"/>
          </p:cNvSpPr>
          <p:nvPr/>
        </p:nvSpPr>
        <p:spPr bwMode="auto">
          <a:xfrm>
            <a:off x="755576" y="4148931"/>
            <a:ext cx="7632700" cy="1584325"/>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endParaRPr lang="es-PE" altLang="es-PE" sz="2800" smtClean="0">
              <a:solidFill>
                <a:srgbClr val="FFFFFF"/>
              </a:solidFill>
              <a:latin typeface="Tahoma" pitchFamily="34" charset="0"/>
              <a:cs typeface="Arial" charset="0"/>
            </a:endParaRPr>
          </a:p>
        </p:txBody>
      </p:sp>
      <p:sp>
        <p:nvSpPr>
          <p:cNvPr id="101379" name="Rectangle 3"/>
          <p:cNvSpPr>
            <a:spLocks noGrp="1" noChangeArrowheads="1"/>
          </p:cNvSpPr>
          <p:nvPr>
            <p:ph type="body" idx="4294967295"/>
          </p:nvPr>
        </p:nvSpPr>
        <p:spPr>
          <a:xfrm>
            <a:off x="323528" y="1052066"/>
            <a:ext cx="8085584" cy="2664966"/>
          </a:xfrm>
        </p:spPr>
        <p:txBody>
          <a:bodyPr/>
          <a:lstStyle/>
          <a:p>
            <a:pPr algn="just">
              <a:buFont typeface="Wingdings" pitchFamily="2" charset="2"/>
              <a:buNone/>
              <a:defRPr/>
            </a:pPr>
            <a:r>
              <a:rPr lang="es-ES" dirty="0" smtClean="0"/>
              <a:t>	</a:t>
            </a:r>
            <a:r>
              <a:rPr lang="es-ES" sz="2800" dirty="0" smtClean="0">
                <a:latin typeface="Arial" charset="0"/>
              </a:rPr>
              <a:t>El cambio de energía calculado a partir del defecto de masa de un núcleo se llama </a:t>
            </a:r>
            <a:r>
              <a:rPr lang="es-ES" sz="2800" b="1" dirty="0" smtClean="0">
                <a:solidFill>
                  <a:srgbClr val="FFFF00"/>
                </a:solidFill>
                <a:latin typeface="Arial" charset="0"/>
              </a:rPr>
              <a:t>energía de enlace </a:t>
            </a:r>
            <a:r>
              <a:rPr lang="es-ES" sz="2800" b="1" dirty="0" err="1" smtClean="0">
                <a:solidFill>
                  <a:srgbClr val="FFFF00"/>
                </a:solidFill>
                <a:latin typeface="Arial" charset="0"/>
              </a:rPr>
              <a:t>núclear</a:t>
            </a:r>
            <a:r>
              <a:rPr lang="es-ES" sz="2800" dirty="0" smtClean="0">
                <a:solidFill>
                  <a:srgbClr val="FFFF00"/>
                </a:solidFill>
                <a:latin typeface="Arial" charset="0"/>
              </a:rPr>
              <a:t> </a:t>
            </a:r>
            <a:r>
              <a:rPr lang="es-ES" sz="2800" dirty="0" smtClean="0">
                <a:latin typeface="Arial" charset="0"/>
              </a:rPr>
              <a:t>(energía requerida para descomponer el núcleo en protones y neutrones individuales ).</a:t>
            </a: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r>
              <a:rPr lang="es-ES" sz="2000" dirty="0" smtClean="0">
                <a:latin typeface="Arial" charset="0"/>
              </a:rPr>
              <a:t>                                                                Energía de enlace nuclear </a:t>
            </a:r>
          </a:p>
          <a:p>
            <a:pPr algn="just">
              <a:buFont typeface="Wingdings" pitchFamily="2" charset="2"/>
              <a:buNone/>
              <a:defRPr/>
            </a:pPr>
            <a:r>
              <a:rPr lang="es-ES" sz="2000" dirty="0" smtClean="0">
                <a:latin typeface="Arial" charset="0"/>
              </a:rPr>
              <a:t>	     Energía de enlace nuclear    =</a:t>
            </a:r>
          </a:p>
          <a:p>
            <a:pPr algn="just">
              <a:buFont typeface="Wingdings" pitchFamily="2" charset="2"/>
              <a:buNone/>
              <a:defRPr/>
            </a:pPr>
            <a:r>
              <a:rPr lang="es-ES" sz="2000" dirty="0" smtClean="0">
                <a:latin typeface="Arial" charset="0"/>
              </a:rPr>
              <a:t>	                 por nucleón	</a:t>
            </a:r>
            <a:r>
              <a:rPr lang="es-ES" sz="2000" dirty="0">
                <a:latin typeface="Arial" charset="0"/>
              </a:rPr>
              <a:t> </a:t>
            </a:r>
            <a:r>
              <a:rPr lang="es-ES" sz="2000" dirty="0" smtClean="0">
                <a:latin typeface="Arial" charset="0"/>
              </a:rPr>
              <a:t>              Número de nucleones</a:t>
            </a:r>
            <a:endParaRPr lang="en-GB" sz="2000" dirty="0" smtClean="0">
              <a:latin typeface="Arial" charset="0"/>
            </a:endParaRPr>
          </a:p>
        </p:txBody>
      </p:sp>
      <p:sp>
        <p:nvSpPr>
          <p:cNvPr id="88068" name="Line 7"/>
          <p:cNvSpPr>
            <a:spLocks noChangeShapeType="1"/>
          </p:cNvSpPr>
          <p:nvPr/>
        </p:nvSpPr>
        <p:spPr bwMode="auto">
          <a:xfrm>
            <a:off x="4716463" y="4941168"/>
            <a:ext cx="3384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Tree>
    <p:extLst>
      <p:ext uri="{BB962C8B-B14F-4D97-AF65-F5344CB8AC3E}">
        <p14:creationId xmlns:p14="http://schemas.microsoft.com/office/powerpoint/2010/main" val="182115521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Subtítulo"/>
          <p:cNvSpPr>
            <a:spLocks noGrp="1"/>
          </p:cNvSpPr>
          <p:nvPr>
            <p:ph type="subTitle" sz="quarter" idx="4294967295"/>
          </p:nvPr>
        </p:nvSpPr>
        <p:spPr>
          <a:xfrm>
            <a:off x="819472" y="285750"/>
            <a:ext cx="8001000" cy="6286500"/>
          </a:xfrm>
        </p:spPr>
        <p:txBody>
          <a:bodyPr/>
          <a:lstStyle/>
          <a:p>
            <a:pPr marL="0" indent="0">
              <a:buFont typeface="Wingdings" pitchFamily="2" charset="2"/>
              <a:buNone/>
              <a:defRPr/>
            </a:pPr>
            <a:endParaRPr lang="es-PE" sz="2400" dirty="0" smtClean="0"/>
          </a:p>
          <a:p>
            <a:pPr marL="0" indent="0">
              <a:buFont typeface="Wingdings" pitchFamily="2" charset="2"/>
              <a:buNone/>
              <a:defRPr/>
            </a:pPr>
            <a:r>
              <a:rPr lang="es-PE" sz="2400" dirty="0" smtClean="0"/>
              <a:t>Energía de enlace por nucleón para el núcleo de fluor-19.</a:t>
            </a:r>
          </a:p>
          <a:p>
            <a:pPr marL="0" indent="0">
              <a:buFont typeface="Wingdings" pitchFamily="2" charset="2"/>
              <a:buNone/>
              <a:defRPr/>
            </a:pPr>
            <a:endParaRPr lang="es-PE" sz="2000" dirty="0" smtClean="0"/>
          </a:p>
          <a:p>
            <a:pPr marL="0" indent="0">
              <a:buFont typeface="Wingdings" pitchFamily="2" charset="2"/>
              <a:buNone/>
              <a:defRPr/>
            </a:pPr>
            <a:endParaRPr lang="es-PE" sz="2000" dirty="0" smtClean="0"/>
          </a:p>
          <a:p>
            <a:pPr marL="0" indent="0" algn="just">
              <a:buFont typeface="Wingdings" pitchFamily="2" charset="2"/>
              <a:buNone/>
              <a:defRPr/>
            </a:pPr>
            <a:r>
              <a:rPr lang="es-PE" b="1" dirty="0" smtClean="0"/>
              <a:t>        ∆</a:t>
            </a:r>
            <a:r>
              <a:rPr lang="es-PE" sz="2800" b="1" dirty="0" smtClean="0"/>
              <a:t>E = ∆ mc</a:t>
            </a:r>
            <a:r>
              <a:rPr lang="es-PE" sz="2800" b="1" baseline="30000" dirty="0" smtClean="0"/>
              <a:t>2 </a:t>
            </a:r>
            <a:endParaRPr lang="es-PE" b="1" dirty="0" smtClean="0"/>
          </a:p>
          <a:p>
            <a:pPr marL="0" indent="0" algn="just">
              <a:buFont typeface="Wingdings" pitchFamily="2" charset="2"/>
              <a:buNone/>
              <a:defRPr/>
            </a:pPr>
            <a:r>
              <a:rPr lang="es-PE" sz="2400" b="1" dirty="0" smtClean="0"/>
              <a:t>∆ m</a:t>
            </a:r>
            <a:r>
              <a:rPr lang="es-PE" sz="2400" dirty="0" smtClean="0"/>
              <a:t> = </a:t>
            </a:r>
            <a:r>
              <a:rPr lang="es-PE" sz="2800" dirty="0" smtClean="0"/>
              <a:t> </a:t>
            </a:r>
            <a:r>
              <a:rPr lang="es-PE" sz="2400" dirty="0" smtClean="0"/>
              <a:t>(9 x masa p  +  10 x masa n  ) -  masa </a:t>
            </a:r>
            <a:r>
              <a:rPr lang="es-PE" sz="2400" baseline="30000" dirty="0" smtClean="0"/>
              <a:t>19</a:t>
            </a:r>
            <a:r>
              <a:rPr lang="es-PE" sz="2400" dirty="0" smtClean="0"/>
              <a:t>F </a:t>
            </a:r>
            <a:endParaRPr lang="es-PE" dirty="0" smtClean="0"/>
          </a:p>
          <a:p>
            <a:pPr marL="0" indent="0" algn="just">
              <a:buFont typeface="Wingdings" pitchFamily="2" charset="2"/>
              <a:buNone/>
              <a:defRPr/>
            </a:pPr>
            <a:r>
              <a:rPr lang="es-PE" sz="2400" b="1" dirty="0" smtClean="0"/>
              <a:t>∆ m</a:t>
            </a:r>
            <a:r>
              <a:rPr lang="en-US" sz="2400" dirty="0" smtClean="0"/>
              <a:t> (</a:t>
            </a:r>
            <a:r>
              <a:rPr lang="en-US" sz="2400" dirty="0" err="1" smtClean="0"/>
              <a:t>uma</a:t>
            </a:r>
            <a:r>
              <a:rPr lang="en-US" sz="2400" dirty="0" smtClean="0"/>
              <a:t>)  = </a:t>
            </a:r>
            <a:r>
              <a:rPr lang="es-PE" sz="2400" dirty="0" smtClean="0"/>
              <a:t>(9x</a:t>
            </a:r>
            <a:r>
              <a:rPr lang="es-PE" sz="2400" dirty="0" smtClean="0">
                <a:solidFill>
                  <a:srgbClr val="FFFF00"/>
                </a:solidFill>
              </a:rPr>
              <a:t>1,007825</a:t>
            </a:r>
            <a:r>
              <a:rPr lang="es-PE" sz="2400" dirty="0" smtClean="0"/>
              <a:t>  +  10x</a:t>
            </a:r>
            <a:r>
              <a:rPr lang="es-PE" sz="2400" dirty="0" smtClean="0">
                <a:solidFill>
                  <a:srgbClr val="FFFF00"/>
                </a:solidFill>
              </a:rPr>
              <a:t>1,008665</a:t>
            </a:r>
            <a:r>
              <a:rPr lang="es-PE" sz="2400" dirty="0" smtClean="0"/>
              <a:t>  ) – </a:t>
            </a:r>
            <a:r>
              <a:rPr lang="en-US" sz="2400" dirty="0" smtClean="0">
                <a:solidFill>
                  <a:srgbClr val="FFFF00"/>
                </a:solidFill>
              </a:rPr>
              <a:t>18,9984</a:t>
            </a:r>
            <a:r>
              <a:rPr lang="en-US" sz="2400" dirty="0" smtClean="0"/>
              <a:t> </a:t>
            </a:r>
            <a:endParaRPr lang="es-PE" sz="2400" dirty="0" smtClean="0"/>
          </a:p>
          <a:p>
            <a:pPr marL="0" indent="0" algn="just">
              <a:buFont typeface="Wingdings" pitchFamily="2" charset="2"/>
              <a:buNone/>
              <a:defRPr/>
            </a:pPr>
            <a:r>
              <a:rPr lang="es-PE" sz="2400" b="1" dirty="0" smtClean="0"/>
              <a:t>∆ m</a:t>
            </a:r>
            <a:r>
              <a:rPr lang="es-PE" sz="2400" dirty="0" smtClean="0"/>
              <a:t>  = 0,1587 </a:t>
            </a:r>
            <a:r>
              <a:rPr lang="es-PE" sz="2400" dirty="0" err="1" smtClean="0"/>
              <a:t>uma</a:t>
            </a:r>
            <a:r>
              <a:rPr lang="es-PE" sz="2400" dirty="0" smtClean="0"/>
              <a:t>                       1 </a:t>
            </a:r>
            <a:r>
              <a:rPr lang="es-PE" sz="2400" dirty="0" err="1" smtClean="0"/>
              <a:t>uma</a:t>
            </a:r>
            <a:r>
              <a:rPr lang="es-PE" sz="2400" dirty="0" smtClean="0"/>
              <a:t> = 1,49 x 10</a:t>
            </a:r>
            <a:r>
              <a:rPr lang="es-PE" sz="2400" baseline="30000" dirty="0" smtClean="0"/>
              <a:t>-10 </a:t>
            </a:r>
            <a:r>
              <a:rPr lang="es-PE" sz="2400" dirty="0" smtClean="0"/>
              <a:t>J</a:t>
            </a:r>
          </a:p>
          <a:p>
            <a:pPr marL="0" indent="0" algn="just">
              <a:buFont typeface="Wingdings" pitchFamily="2" charset="2"/>
              <a:buNone/>
              <a:defRPr/>
            </a:pPr>
            <a:r>
              <a:rPr lang="es-PE" sz="2400" b="1" dirty="0" smtClean="0"/>
              <a:t>∆ </a:t>
            </a:r>
            <a:r>
              <a:rPr lang="es-PE" sz="2400" dirty="0" smtClean="0"/>
              <a:t>E</a:t>
            </a:r>
            <a:r>
              <a:rPr lang="es-PE" sz="2400" baseline="-25000" dirty="0" smtClean="0"/>
              <a:t> </a:t>
            </a:r>
            <a:r>
              <a:rPr lang="en-US" sz="2400" dirty="0" smtClean="0"/>
              <a:t>  = 2,37 x 10</a:t>
            </a:r>
            <a:r>
              <a:rPr lang="en-US" sz="2400" baseline="30000" dirty="0" smtClean="0"/>
              <a:t>-11</a:t>
            </a:r>
            <a:r>
              <a:rPr lang="en-US" sz="2400" dirty="0" smtClean="0"/>
              <a:t>J                             c = </a:t>
            </a:r>
            <a:r>
              <a:rPr lang="es-PE" sz="2400" dirty="0" smtClean="0"/>
              <a:t>3 x 10</a:t>
            </a:r>
            <a:r>
              <a:rPr lang="es-PE" sz="2400" baseline="30000" dirty="0" smtClean="0"/>
              <a:t>8</a:t>
            </a:r>
            <a:r>
              <a:rPr lang="es-PE" sz="2400" dirty="0" smtClean="0"/>
              <a:t>  m/s</a:t>
            </a:r>
            <a:endParaRPr lang="en-US" sz="2400" dirty="0" smtClean="0"/>
          </a:p>
          <a:p>
            <a:pPr marL="0" indent="0" algn="just">
              <a:buFont typeface="Wingdings" pitchFamily="2" charset="2"/>
              <a:buNone/>
              <a:defRPr/>
            </a:pPr>
            <a:r>
              <a:rPr lang="es-PE" sz="2400" dirty="0" smtClean="0"/>
              <a:t>                                                  </a:t>
            </a:r>
          </a:p>
          <a:p>
            <a:pPr marL="0" indent="0" algn="just">
              <a:buFont typeface="Wingdings" pitchFamily="2" charset="2"/>
              <a:buNone/>
              <a:defRPr/>
            </a:pPr>
            <a:endParaRPr lang="es-PE" sz="2400" dirty="0" smtClean="0"/>
          </a:p>
          <a:p>
            <a:pPr marL="0" indent="0" algn="just">
              <a:buFont typeface="Wingdings" pitchFamily="2" charset="2"/>
              <a:buNone/>
              <a:defRPr/>
            </a:pPr>
            <a:endParaRPr lang="es-PE" sz="2400" dirty="0" smtClean="0"/>
          </a:p>
          <a:p>
            <a:pPr marL="0" indent="0">
              <a:buFont typeface="Wingdings" pitchFamily="2" charset="2"/>
              <a:buNone/>
              <a:defRPr/>
            </a:pPr>
            <a:endParaRPr lang="es-PE" dirty="0"/>
          </a:p>
        </p:txBody>
      </p:sp>
      <p:sp>
        <p:nvSpPr>
          <p:cNvPr id="8909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endParaRPr lang="es-PE" altLang="es-PE" sz="2800" smtClean="0">
              <a:solidFill>
                <a:srgbClr val="FFFFFF"/>
              </a:solidFill>
              <a:latin typeface="Tahoma" pitchFamily="34" charset="0"/>
              <a:cs typeface="Arial" charset="0"/>
            </a:endParaRPr>
          </a:p>
        </p:txBody>
      </p:sp>
      <p:sp>
        <p:nvSpPr>
          <p:cNvPr id="8909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endParaRPr lang="es-PE" altLang="es-PE" sz="2800" smtClean="0">
              <a:solidFill>
                <a:srgbClr val="FFFFFF"/>
              </a:solidFill>
              <a:latin typeface="Tahoma" pitchFamily="34" charset="0"/>
              <a:cs typeface="Arial" charset="0"/>
            </a:endParaRPr>
          </a:p>
        </p:txBody>
      </p:sp>
      <p:sp>
        <p:nvSpPr>
          <p:cNvPr id="89093" name="Text Box 16"/>
          <p:cNvSpPr txBox="1">
            <a:spLocks noChangeArrowheads="1"/>
          </p:cNvSpPr>
          <p:nvPr/>
        </p:nvSpPr>
        <p:spPr bwMode="auto">
          <a:xfrm>
            <a:off x="785813" y="4572000"/>
            <a:ext cx="3857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000" smtClean="0">
                <a:solidFill>
                  <a:srgbClr val="FFFFFF"/>
                </a:solidFill>
                <a:latin typeface="Tahoma" pitchFamily="34" charset="0"/>
                <a:cs typeface="Arial" charset="0"/>
              </a:rPr>
              <a:t>energía de enlace por nucleón = </a:t>
            </a:r>
          </a:p>
        </p:txBody>
      </p:sp>
      <p:sp>
        <p:nvSpPr>
          <p:cNvPr id="89094" name="Text Box 17"/>
          <p:cNvSpPr txBox="1">
            <a:spLocks noChangeArrowheads="1"/>
          </p:cNvSpPr>
          <p:nvPr/>
        </p:nvSpPr>
        <p:spPr bwMode="auto">
          <a:xfrm>
            <a:off x="4714875" y="4357688"/>
            <a:ext cx="218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000" smtClean="0">
                <a:solidFill>
                  <a:srgbClr val="FFFFFF"/>
                </a:solidFill>
                <a:latin typeface="Tahoma" pitchFamily="34" charset="0"/>
                <a:cs typeface="Arial" charset="0"/>
              </a:rPr>
              <a:t>energía de enlace</a:t>
            </a:r>
          </a:p>
        </p:txBody>
      </p:sp>
      <p:sp>
        <p:nvSpPr>
          <p:cNvPr id="89095" name="Text Box 18"/>
          <p:cNvSpPr txBox="1">
            <a:spLocks noChangeArrowheads="1"/>
          </p:cNvSpPr>
          <p:nvPr/>
        </p:nvSpPr>
        <p:spPr bwMode="auto">
          <a:xfrm>
            <a:off x="4500563" y="4786313"/>
            <a:ext cx="2614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000" smtClean="0">
                <a:solidFill>
                  <a:srgbClr val="FFFFFF"/>
                </a:solidFill>
                <a:latin typeface="Tahoma" pitchFamily="34" charset="0"/>
                <a:cs typeface="Arial" charset="0"/>
              </a:rPr>
              <a:t>número de nucleones</a:t>
            </a:r>
          </a:p>
        </p:txBody>
      </p:sp>
      <p:cxnSp>
        <p:nvCxnSpPr>
          <p:cNvPr id="38" name="37 Conector recto"/>
          <p:cNvCxnSpPr/>
          <p:nvPr/>
        </p:nvCxnSpPr>
        <p:spPr>
          <a:xfrm>
            <a:off x="4572000" y="4786313"/>
            <a:ext cx="2500313" cy="1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27"/>
          <p:cNvGrpSpPr>
            <a:grpSpLocks/>
          </p:cNvGrpSpPr>
          <p:nvPr/>
        </p:nvGrpSpPr>
        <p:grpSpPr bwMode="auto">
          <a:xfrm>
            <a:off x="4232275" y="5286375"/>
            <a:ext cx="2184400" cy="817563"/>
            <a:chOff x="1060" y="3785"/>
            <a:chExt cx="1376" cy="515"/>
          </a:xfrm>
        </p:grpSpPr>
        <p:sp>
          <p:nvSpPr>
            <p:cNvPr id="89103" name="Text Box 22"/>
            <p:cNvSpPr txBox="1">
              <a:spLocks noChangeArrowheads="1"/>
            </p:cNvSpPr>
            <p:nvPr/>
          </p:nvSpPr>
          <p:spPr bwMode="auto">
            <a:xfrm>
              <a:off x="1060" y="3913"/>
              <a:ext cx="3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000" smtClean="0">
                  <a:solidFill>
                    <a:srgbClr val="FFFFFF"/>
                  </a:solidFill>
                  <a:latin typeface="Tahoma" pitchFamily="34" charset="0"/>
                  <a:cs typeface="Arial" charset="0"/>
                </a:rPr>
                <a:t>=</a:t>
              </a:r>
              <a:r>
                <a:rPr lang="en-US" altLang="es-PE" sz="2800" smtClean="0">
                  <a:solidFill>
                    <a:srgbClr val="FFFFFF"/>
                  </a:solidFill>
                  <a:latin typeface="Tahoma" pitchFamily="34" charset="0"/>
                  <a:cs typeface="Arial" charset="0"/>
                </a:rPr>
                <a:t> </a:t>
              </a:r>
            </a:p>
          </p:txBody>
        </p:sp>
        <p:grpSp>
          <p:nvGrpSpPr>
            <p:cNvPr id="89104" name="Group 26"/>
            <p:cNvGrpSpPr>
              <a:grpSpLocks/>
            </p:cNvGrpSpPr>
            <p:nvPr/>
          </p:nvGrpSpPr>
          <p:grpSpPr bwMode="auto">
            <a:xfrm>
              <a:off x="1293" y="3785"/>
              <a:ext cx="1143" cy="515"/>
              <a:chOff x="1478" y="3625"/>
              <a:chExt cx="1143" cy="515"/>
            </a:xfrm>
          </p:grpSpPr>
          <p:sp>
            <p:nvSpPr>
              <p:cNvPr id="89105" name="Text Box 23"/>
              <p:cNvSpPr txBox="1">
                <a:spLocks noChangeArrowheads="1"/>
              </p:cNvSpPr>
              <p:nvPr/>
            </p:nvSpPr>
            <p:spPr bwMode="auto">
              <a:xfrm>
                <a:off x="1478" y="3625"/>
                <a:ext cx="11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000" smtClean="0">
                    <a:solidFill>
                      <a:srgbClr val="FFFFFF"/>
                    </a:solidFill>
                    <a:latin typeface="Tahoma" pitchFamily="34" charset="0"/>
                    <a:cs typeface="Arial" charset="0"/>
                  </a:rPr>
                  <a:t>  2,37 x 10</a:t>
                </a:r>
                <a:r>
                  <a:rPr lang="en-US" altLang="es-PE" sz="2000" baseline="30000" smtClean="0">
                    <a:solidFill>
                      <a:srgbClr val="FFFFFF"/>
                    </a:solidFill>
                    <a:latin typeface="Tahoma" pitchFamily="34" charset="0"/>
                    <a:cs typeface="Arial" charset="0"/>
                  </a:rPr>
                  <a:t>-11 </a:t>
                </a:r>
                <a:r>
                  <a:rPr lang="en-US" altLang="es-PE" sz="2000" smtClean="0">
                    <a:solidFill>
                      <a:srgbClr val="FFFFFF"/>
                    </a:solidFill>
                    <a:latin typeface="Tahoma" pitchFamily="34" charset="0"/>
                    <a:cs typeface="Arial" charset="0"/>
                  </a:rPr>
                  <a:t>J</a:t>
                </a:r>
              </a:p>
            </p:txBody>
          </p:sp>
          <p:sp>
            <p:nvSpPr>
              <p:cNvPr id="89106" name="Line 24"/>
              <p:cNvSpPr>
                <a:spLocks noChangeShapeType="1"/>
              </p:cNvSpPr>
              <p:nvPr/>
            </p:nvSpPr>
            <p:spPr bwMode="auto">
              <a:xfrm>
                <a:off x="1481" y="3921"/>
                <a:ext cx="110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89107" name="Text Box 25"/>
              <p:cNvSpPr txBox="1">
                <a:spLocks noChangeArrowheads="1"/>
              </p:cNvSpPr>
              <p:nvPr/>
            </p:nvSpPr>
            <p:spPr bwMode="auto">
              <a:xfrm>
                <a:off x="1523" y="3888"/>
                <a:ext cx="105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000" smtClean="0">
                    <a:solidFill>
                      <a:srgbClr val="FFFFFF"/>
                    </a:solidFill>
                    <a:latin typeface="Tahoma" pitchFamily="34" charset="0"/>
                    <a:cs typeface="Arial" charset="0"/>
                  </a:rPr>
                  <a:t>19 nucleones</a:t>
                </a:r>
              </a:p>
            </p:txBody>
          </p:sp>
        </p:grpSp>
      </p:grpSp>
      <p:sp>
        <p:nvSpPr>
          <p:cNvPr id="45" name="Text Box 28"/>
          <p:cNvSpPr txBox="1">
            <a:spLocks noChangeArrowheads="1"/>
          </p:cNvSpPr>
          <p:nvPr/>
        </p:nvSpPr>
        <p:spPr bwMode="auto">
          <a:xfrm>
            <a:off x="6429375" y="5500688"/>
            <a:ext cx="2028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000" smtClean="0">
                <a:solidFill>
                  <a:srgbClr val="FFFFFF"/>
                </a:solidFill>
                <a:latin typeface="Tahoma" pitchFamily="34" charset="0"/>
                <a:cs typeface="Arial" charset="0"/>
              </a:rPr>
              <a:t>=  1,25 x 10</a:t>
            </a:r>
            <a:r>
              <a:rPr lang="en-US" altLang="es-PE" sz="2000" baseline="30000" smtClean="0">
                <a:solidFill>
                  <a:srgbClr val="FFFFFF"/>
                </a:solidFill>
                <a:latin typeface="Tahoma" pitchFamily="34" charset="0"/>
                <a:cs typeface="Arial" charset="0"/>
              </a:rPr>
              <a:t>-12</a:t>
            </a:r>
            <a:r>
              <a:rPr lang="en-US" altLang="es-PE" sz="2000" smtClean="0">
                <a:solidFill>
                  <a:srgbClr val="FFFFFF"/>
                </a:solidFill>
                <a:latin typeface="Tahoma" pitchFamily="34" charset="0"/>
                <a:cs typeface="Arial" charset="0"/>
              </a:rPr>
              <a:t> J</a:t>
            </a:r>
          </a:p>
        </p:txBody>
      </p:sp>
      <p:sp>
        <p:nvSpPr>
          <p:cNvPr id="89099"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endParaRPr lang="es-PE" altLang="es-PE" sz="1800" smtClean="0">
              <a:solidFill>
                <a:srgbClr val="FFFFFF"/>
              </a:solidFill>
              <a:latin typeface="Arial" charset="0"/>
            </a:endParaRPr>
          </a:p>
        </p:txBody>
      </p:sp>
      <p:sp>
        <p:nvSpPr>
          <p:cNvPr id="89100"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endParaRPr lang="es-PE" altLang="es-PE" sz="1800" smtClean="0">
              <a:solidFill>
                <a:srgbClr val="FFFFFF"/>
              </a:solidFill>
              <a:latin typeface="Arial" charset="0"/>
            </a:endParaRPr>
          </a:p>
        </p:txBody>
      </p:sp>
      <p:sp>
        <p:nvSpPr>
          <p:cNvPr id="89101" name="Rectangle 2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endParaRPr lang="es-PE" altLang="es-PE" sz="1800" smtClean="0">
              <a:solidFill>
                <a:srgbClr val="FFFFFF"/>
              </a:solidFill>
              <a:latin typeface="Arial" charset="0"/>
            </a:endParaRPr>
          </a:p>
        </p:txBody>
      </p:sp>
      <p:pic>
        <p:nvPicPr>
          <p:cNvPr id="89102" name="Picture 2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9975" y="1412875"/>
            <a:ext cx="4248150" cy="4841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6285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1+#ppt_w/2"/>
                                          </p:val>
                                        </p:tav>
                                        <p:tav tm="100000">
                                          <p:val>
                                            <p:strVal val="#ppt_x"/>
                                          </p:val>
                                        </p:tav>
                                      </p:tavLst>
                                    </p:anim>
                                    <p:anim calcmode="lin" valueType="num">
                                      <p:cBhvr additive="base">
                                        <p:cTn id="14"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357188"/>
            <a:ext cx="5919788"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4 Rectángulo"/>
          <p:cNvSpPr>
            <a:spLocks noChangeArrowheads="1"/>
          </p:cNvSpPr>
          <p:nvPr/>
        </p:nvSpPr>
        <p:spPr bwMode="auto">
          <a:xfrm>
            <a:off x="500063" y="5143500"/>
            <a:ext cx="83581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just" fontAlgn="base">
              <a:spcBef>
                <a:spcPct val="0"/>
              </a:spcBef>
              <a:spcAft>
                <a:spcPct val="0"/>
              </a:spcAft>
              <a:buClrTx/>
              <a:buSzTx/>
              <a:buFontTx/>
              <a:buNone/>
            </a:pPr>
            <a:r>
              <a:rPr lang="es-PE" altLang="es-PE" sz="2000" smtClean="0">
                <a:solidFill>
                  <a:srgbClr val="FFFFFF"/>
                </a:solidFill>
                <a:latin typeface="Tahoma" pitchFamily="34" charset="0"/>
                <a:cs typeface="Arial" charset="0"/>
              </a:rPr>
              <a:t>El núcleo más estable es el hierro-56 al que corresponde una energía de enlace de 8,8 MeV/nucleón. Las mayores energías de enlace por nucleón se presentan para números másicos comprendidos entre 40 y 100 aproximadamente. </a:t>
            </a:r>
          </a:p>
        </p:txBody>
      </p:sp>
    </p:spTree>
    <p:extLst>
      <p:ext uri="{BB962C8B-B14F-4D97-AF65-F5344CB8AC3E}">
        <p14:creationId xmlns:p14="http://schemas.microsoft.com/office/powerpoint/2010/main" val="183958172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body" idx="4294967295"/>
          </p:nvPr>
        </p:nvSpPr>
        <p:spPr>
          <a:xfrm>
            <a:off x="302840" y="1357313"/>
            <a:ext cx="8013576" cy="4530725"/>
          </a:xfrm>
        </p:spPr>
        <p:txBody>
          <a:bodyPr/>
          <a:lstStyle/>
          <a:p>
            <a:pPr algn="just">
              <a:buFont typeface="Wingdings" pitchFamily="2" charset="2"/>
              <a:buNone/>
              <a:defRPr/>
            </a:pPr>
            <a:r>
              <a:rPr lang="es-ES" sz="2800" b="1" dirty="0" smtClean="0">
                <a:solidFill>
                  <a:srgbClr val="FFFF66"/>
                </a:solidFill>
              </a:rPr>
              <a:t>	</a:t>
            </a:r>
            <a:r>
              <a:rPr lang="es-ES" sz="2800" b="1" dirty="0" smtClean="0">
                <a:solidFill>
                  <a:srgbClr val="FF0000"/>
                </a:solidFill>
                <a:latin typeface="Arial" charset="0"/>
              </a:rPr>
              <a:t>PELIGROS DE LA RADIACIÓN</a:t>
            </a:r>
          </a:p>
          <a:p>
            <a:pPr algn="just">
              <a:buFont typeface="Wingdings" pitchFamily="2" charset="2"/>
              <a:buNone/>
              <a:defRPr/>
            </a:pPr>
            <a:endParaRPr lang="es-ES" sz="1100" dirty="0" smtClean="0">
              <a:solidFill>
                <a:srgbClr val="FF0000"/>
              </a:solidFill>
              <a:latin typeface="Arial" charset="0"/>
            </a:endParaRPr>
          </a:p>
          <a:p>
            <a:pPr algn="just">
              <a:buFont typeface="Wingdings" pitchFamily="2" charset="2"/>
              <a:buNone/>
              <a:defRPr/>
            </a:pPr>
            <a:r>
              <a:rPr lang="es-ES" sz="2800" dirty="0" smtClean="0">
                <a:latin typeface="Arial" charset="0"/>
              </a:rPr>
              <a:t>	Forman radicales libres.</a:t>
            </a:r>
            <a:r>
              <a:rPr lang="es-ES" sz="2800" b="1" dirty="0" smtClean="0">
                <a:latin typeface="Arial" charset="0"/>
              </a:rPr>
              <a:t> </a:t>
            </a:r>
            <a:r>
              <a:rPr lang="es-ES" sz="2800" dirty="0" smtClean="0">
                <a:latin typeface="Arial" charset="0"/>
              </a:rPr>
              <a:t>Así la formación de un único radical libre puede iniciar un gran número de reacciones químicas, que finalmente pueden interrumpir las funciones normales de las células.</a:t>
            </a:r>
          </a:p>
          <a:p>
            <a:pPr algn="just">
              <a:buFont typeface="Wingdings" pitchFamily="2" charset="2"/>
              <a:buNone/>
              <a:defRPr/>
            </a:pPr>
            <a:r>
              <a:rPr lang="es-ES" sz="2800" dirty="0" smtClean="0">
                <a:latin typeface="Arial" charset="0"/>
              </a:rPr>
              <a:t>	</a:t>
            </a:r>
            <a:r>
              <a:rPr lang="es-ES" sz="2800" b="1" dirty="0" smtClean="0">
                <a:solidFill>
                  <a:srgbClr val="FF99FF"/>
                </a:solidFill>
                <a:latin typeface="Arial" charset="0"/>
              </a:rPr>
              <a:t>Partículas Peligrosas</a:t>
            </a:r>
            <a:r>
              <a:rPr lang="es-ES" sz="2800" dirty="0" smtClean="0">
                <a:latin typeface="Arial" charset="0"/>
              </a:rPr>
              <a:t>.- Rayos </a:t>
            </a:r>
            <a:r>
              <a:rPr lang="es-ES" sz="2800" dirty="0" smtClean="0">
                <a:latin typeface="Arial" charset="0"/>
                <a:sym typeface="Symbol" pitchFamily="18" charset="2"/>
              </a:rPr>
              <a:t></a:t>
            </a:r>
            <a:r>
              <a:rPr lang="es-ES" sz="2800" dirty="0" smtClean="0">
                <a:latin typeface="Arial" charset="0"/>
              </a:rPr>
              <a:t>, </a:t>
            </a:r>
            <a:r>
              <a:rPr lang="es-ES" sz="2800" dirty="0" smtClean="0">
                <a:latin typeface="Arial" charset="0"/>
                <a:sym typeface="Symbol" pitchFamily="18" charset="2"/>
              </a:rPr>
              <a:t></a:t>
            </a:r>
            <a:r>
              <a:rPr lang="es-ES" sz="2800" dirty="0" smtClean="0">
                <a:latin typeface="Arial" charset="0"/>
              </a:rPr>
              <a:t>,   X</a:t>
            </a:r>
            <a:r>
              <a:rPr lang="es-ES" sz="2800" dirty="0" smtClean="0">
                <a:latin typeface="Arial" charset="0"/>
              </a:rPr>
              <a:t>, </a:t>
            </a:r>
            <a:r>
              <a:rPr lang="es-ES" sz="2800" dirty="0" smtClean="0">
                <a:latin typeface="Arial" charset="0"/>
              </a:rPr>
              <a:t>poseen energía, muy superiores a las energías de enlace ordinarias y a las de ionización.</a:t>
            </a:r>
            <a:endParaRPr lang="en-GB" sz="2800" dirty="0" smtClean="0">
              <a:latin typeface="Arial" charset="0"/>
            </a:endParaRPr>
          </a:p>
        </p:txBody>
      </p:sp>
    </p:spTree>
    <p:extLst>
      <p:ext uri="{BB962C8B-B14F-4D97-AF65-F5344CB8AC3E}">
        <p14:creationId xmlns:p14="http://schemas.microsoft.com/office/powerpoint/2010/main" val="66913338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nvSpPr>
        <p:spPr bwMode="auto">
          <a:xfrm>
            <a:off x="685056" y="1665634"/>
            <a:ext cx="2590800"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s-ES" altLang="es-PE" sz="1800" b="1" dirty="0">
                <a:latin typeface="Arial" charset="0"/>
              </a:rPr>
              <a:t>La radiación natural a la que está expuesta la población proviene de la desintegración de isótopos radiactivos en la corteza terrestre, de la radiación cósmica y de los isótopos radiactivos que forman parte de los seres vivos, también llamada radiación </a:t>
            </a:r>
            <a:r>
              <a:rPr lang="es-ES" altLang="es-PE" sz="1800" b="1" dirty="0" smtClean="0">
                <a:latin typeface="Arial" charset="0"/>
              </a:rPr>
              <a:t>interna.</a:t>
            </a:r>
            <a:endParaRPr lang="es-ES" altLang="es-PE" sz="1800" b="1" dirty="0">
              <a:latin typeface="Arial" charset="0"/>
            </a:endParaRPr>
          </a:p>
          <a:p>
            <a:pPr eaLnBrk="0" hangingPunct="0"/>
            <a:endParaRPr lang="es-ES" altLang="es-PE" sz="1800" b="1" dirty="0">
              <a:latin typeface="Arial" charset="0"/>
            </a:endParaRPr>
          </a:p>
        </p:txBody>
      </p:sp>
      <p:graphicFrame>
        <p:nvGraphicFramePr>
          <p:cNvPr id="8196" name="Object 4"/>
          <p:cNvGraphicFramePr>
            <a:graphicFrameLocks noChangeAspect="1"/>
          </p:cNvGraphicFramePr>
          <p:nvPr>
            <p:extLst>
              <p:ext uri="{D42A27DB-BD31-4B8C-83A1-F6EECF244321}">
                <p14:modId xmlns:p14="http://schemas.microsoft.com/office/powerpoint/2010/main" val="275960338"/>
              </p:ext>
            </p:extLst>
          </p:nvPr>
        </p:nvGraphicFramePr>
        <p:xfrm>
          <a:off x="3563888" y="1196752"/>
          <a:ext cx="4643368" cy="4658072"/>
        </p:xfrm>
        <a:graphic>
          <a:graphicData uri="http://schemas.openxmlformats.org/presentationml/2006/ole">
            <mc:AlternateContent xmlns:mc="http://schemas.openxmlformats.org/markup-compatibility/2006">
              <mc:Choice xmlns:v="urn:schemas-microsoft-com:vml" Requires="v">
                <p:oleObj spid="_x0000_s33934" name="Imagen de mapa de bits" r:id="rId3" imgW="3209524" imgH="3219899" progId="Paint.Picture">
                  <p:embed/>
                </p:oleObj>
              </mc:Choice>
              <mc:Fallback>
                <p:oleObj name="Imagen de mapa de bits" r:id="rId3" imgW="3209524" imgH="3219899"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196752"/>
                        <a:ext cx="4643368" cy="4658072"/>
                      </a:xfrm>
                      <a:prstGeom prst="rect">
                        <a:avLst/>
                      </a:prstGeom>
                      <a:noFill/>
                      <a:ln>
                        <a:noFill/>
                      </a:ln>
                      <a:effectLst/>
                      <a:extLst/>
                    </p:spPr>
                  </p:pic>
                </p:oleObj>
              </mc:Fallback>
            </mc:AlternateContent>
          </a:graphicData>
        </a:graphic>
      </p:graphicFrame>
      <p:sp>
        <p:nvSpPr>
          <p:cNvPr id="8197" name="Rectangle 5"/>
          <p:cNvSpPr>
            <a:spLocks noChangeArrowheads="1"/>
          </p:cNvSpPr>
          <p:nvPr/>
        </p:nvSpPr>
        <p:spPr bwMode="auto">
          <a:xfrm>
            <a:off x="4419600" y="3200400"/>
            <a:ext cx="990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 altLang="es-PE" b="1" dirty="0"/>
              <a:t>Radón 40%</a:t>
            </a:r>
          </a:p>
        </p:txBody>
      </p:sp>
      <p:sp>
        <p:nvSpPr>
          <p:cNvPr id="8198" name="Rectangle 6"/>
          <p:cNvSpPr>
            <a:spLocks noChangeArrowheads="1"/>
          </p:cNvSpPr>
          <p:nvPr/>
        </p:nvSpPr>
        <p:spPr bwMode="auto">
          <a:xfrm>
            <a:off x="5410200" y="5257800"/>
            <a:ext cx="990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 altLang="es-PE" b="1" dirty="0"/>
              <a:t>Tratamientos </a:t>
            </a:r>
          </a:p>
          <a:p>
            <a:pPr algn="ctr"/>
            <a:r>
              <a:rPr lang="es-ES" altLang="es-PE" b="1" dirty="0"/>
              <a:t>Médicos 17%</a:t>
            </a:r>
          </a:p>
        </p:txBody>
      </p:sp>
      <p:sp>
        <p:nvSpPr>
          <p:cNvPr id="8199" name="Rectangle 7"/>
          <p:cNvSpPr>
            <a:spLocks noChangeArrowheads="1"/>
          </p:cNvSpPr>
          <p:nvPr/>
        </p:nvSpPr>
        <p:spPr bwMode="auto">
          <a:xfrm>
            <a:off x="6248400" y="1905000"/>
            <a:ext cx="990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s-ES" altLang="es-PE" b="1" dirty="0"/>
              <a:t>Rayos</a:t>
            </a:r>
          </a:p>
          <a:p>
            <a:r>
              <a:rPr lang="es-ES" altLang="es-PE" b="1" dirty="0"/>
              <a:t>Cósmicos</a:t>
            </a:r>
          </a:p>
          <a:p>
            <a:r>
              <a:rPr lang="es-ES" altLang="es-PE" b="1" dirty="0"/>
              <a:t>12%</a:t>
            </a:r>
          </a:p>
        </p:txBody>
      </p:sp>
      <p:sp>
        <p:nvSpPr>
          <p:cNvPr id="8200" name="Rectangle 8"/>
          <p:cNvSpPr>
            <a:spLocks noChangeArrowheads="1"/>
          </p:cNvSpPr>
          <p:nvPr/>
        </p:nvSpPr>
        <p:spPr bwMode="auto">
          <a:xfrm>
            <a:off x="6858000" y="3276600"/>
            <a:ext cx="990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s-ES" altLang="es-PE" b="1" dirty="0">
                <a:solidFill>
                  <a:schemeClr val="bg2"/>
                </a:solidFill>
              </a:rPr>
              <a:t>Radiación</a:t>
            </a:r>
          </a:p>
          <a:p>
            <a:r>
              <a:rPr lang="es-ES" altLang="es-PE" b="1" dirty="0">
                <a:solidFill>
                  <a:schemeClr val="bg2"/>
                </a:solidFill>
              </a:rPr>
              <a:t>Gamma 15%</a:t>
            </a:r>
          </a:p>
        </p:txBody>
      </p:sp>
      <p:sp>
        <p:nvSpPr>
          <p:cNvPr id="8201" name="Rectangle 9"/>
          <p:cNvSpPr>
            <a:spLocks noChangeArrowheads="1"/>
          </p:cNvSpPr>
          <p:nvPr/>
        </p:nvSpPr>
        <p:spPr bwMode="auto">
          <a:xfrm>
            <a:off x="6705600" y="4267200"/>
            <a:ext cx="990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s-ES" altLang="es-PE" b="1" dirty="0"/>
              <a:t>Radiación</a:t>
            </a:r>
          </a:p>
          <a:p>
            <a:r>
              <a:rPr lang="es-ES" altLang="es-PE" b="1" dirty="0"/>
              <a:t>Interna 15%</a:t>
            </a:r>
          </a:p>
        </p:txBody>
      </p:sp>
      <p:sp>
        <p:nvSpPr>
          <p:cNvPr id="8202" name="Rectangle 10"/>
          <p:cNvSpPr>
            <a:spLocks noChangeArrowheads="1"/>
          </p:cNvSpPr>
          <p:nvPr/>
        </p:nvSpPr>
        <p:spPr bwMode="auto">
          <a:xfrm rot="3892872">
            <a:off x="5762321" y="4729384"/>
            <a:ext cx="1524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 altLang="es-PE" b="1" dirty="0">
                <a:solidFill>
                  <a:schemeClr val="bg2"/>
                </a:solidFill>
              </a:rPr>
              <a:t>Otros 1%</a:t>
            </a:r>
          </a:p>
        </p:txBody>
      </p:sp>
    </p:spTree>
    <p:extLst>
      <p:ext uri="{BB962C8B-B14F-4D97-AF65-F5344CB8AC3E}">
        <p14:creationId xmlns:p14="http://schemas.microsoft.com/office/powerpoint/2010/main" val="771380054"/>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332656"/>
            <a:ext cx="8229600" cy="1143000"/>
          </a:xfrm>
        </p:spPr>
        <p:txBody>
          <a:bodyPr/>
          <a:lstStyle/>
          <a:p>
            <a:pPr algn="l">
              <a:defRPr/>
            </a:pPr>
            <a:r>
              <a:rPr lang="es-ES" sz="2800" dirty="0" smtClean="0">
                <a:solidFill>
                  <a:srgbClr val="99CCFF"/>
                </a:solidFill>
                <a:latin typeface="Arial" charset="0"/>
                <a:cs typeface="Times New Roman" pitchFamily="18" charset="0"/>
              </a:rPr>
              <a:t>  </a:t>
            </a:r>
            <a:r>
              <a:rPr lang="es-ES" sz="2800" dirty="0" smtClean="0">
                <a:solidFill>
                  <a:srgbClr val="FF0000"/>
                </a:solidFill>
                <a:latin typeface="Arial" charset="0"/>
                <a:cs typeface="Times New Roman" pitchFamily="18" charset="0"/>
              </a:rPr>
              <a:t>ESTRUCTURA DEL ÁTOMO</a:t>
            </a:r>
            <a:endParaRPr lang="en-GB" sz="2800" dirty="0" smtClean="0">
              <a:solidFill>
                <a:srgbClr val="FF0000"/>
              </a:solidFill>
              <a:latin typeface="Arial" charset="0"/>
              <a:cs typeface="Times New Roman" pitchFamily="18" charset="0"/>
            </a:endParaRPr>
          </a:p>
        </p:txBody>
      </p:sp>
      <p:sp>
        <p:nvSpPr>
          <p:cNvPr id="14339" name="Rectangle 3"/>
          <p:cNvSpPr>
            <a:spLocks noGrp="1" noChangeArrowheads="1"/>
          </p:cNvSpPr>
          <p:nvPr>
            <p:ph idx="1"/>
          </p:nvPr>
        </p:nvSpPr>
        <p:spPr>
          <a:xfrm>
            <a:off x="323850" y="1240085"/>
            <a:ext cx="8435975" cy="2620963"/>
          </a:xfrm>
        </p:spPr>
        <p:txBody>
          <a:bodyPr/>
          <a:lstStyle/>
          <a:p>
            <a:pPr>
              <a:buFont typeface="Wingdings" pitchFamily="2" charset="2"/>
              <a:buNone/>
              <a:defRPr/>
            </a:pPr>
            <a:r>
              <a:rPr lang="es-ES" dirty="0" smtClean="0">
                <a:latin typeface="Arial" charset="0"/>
                <a:cs typeface="Times New Roman" pitchFamily="18" charset="0"/>
              </a:rPr>
              <a:t>   </a:t>
            </a:r>
            <a:r>
              <a:rPr lang="es-ES" sz="2800" dirty="0" smtClean="0">
                <a:latin typeface="Arial" charset="0"/>
                <a:cs typeface="Times New Roman" pitchFamily="18" charset="0"/>
              </a:rPr>
              <a:t>Una serie de investigaciones que empezaron en la década  de 1850 – siglo XX demostraron que los átomos en realidad poseen estructura interna (partículas subatómicas):  electrones, protones y neutrones.</a:t>
            </a:r>
          </a:p>
          <a:p>
            <a:pPr>
              <a:buFont typeface="Wingdings" pitchFamily="2" charset="2"/>
              <a:buNone/>
              <a:defRPr/>
            </a:pPr>
            <a:endParaRPr lang="es-ES" sz="2800" dirty="0" smtClean="0">
              <a:latin typeface="Arial" charset="0"/>
              <a:cs typeface="Times New Roman" pitchFamily="18" charset="0"/>
            </a:endParaRPr>
          </a:p>
          <a:p>
            <a:pPr>
              <a:buFont typeface="Wingdings" pitchFamily="2" charset="2"/>
              <a:buNone/>
              <a:defRPr/>
            </a:pPr>
            <a:endParaRPr lang="es-ES" sz="2800" dirty="0" smtClean="0">
              <a:latin typeface="Arial" charset="0"/>
              <a:cs typeface="Times New Roman" pitchFamily="18" charset="0"/>
            </a:endParaRPr>
          </a:p>
          <a:p>
            <a:pPr>
              <a:buFont typeface="Wingdings" pitchFamily="2" charset="2"/>
              <a:buNone/>
              <a:defRPr/>
            </a:pPr>
            <a:endParaRPr lang="es-ES" sz="2800" dirty="0" smtClean="0">
              <a:latin typeface="Arial" charset="0"/>
              <a:cs typeface="Times New Roman" pitchFamily="18" charset="0"/>
            </a:endParaRPr>
          </a:p>
          <a:p>
            <a:pPr>
              <a:buFont typeface="Wingdings" pitchFamily="2" charset="2"/>
              <a:buNone/>
              <a:defRPr/>
            </a:pPr>
            <a:endParaRPr lang="en-GB" sz="2800" dirty="0" smtClean="0">
              <a:latin typeface="Arial" charset="0"/>
              <a:cs typeface="Times New Roman" pitchFamily="18" charset="0"/>
            </a:endParaRPr>
          </a:p>
        </p:txBody>
      </p:sp>
      <p:pic>
        <p:nvPicPr>
          <p:cNvPr id="19460" name="Picture 5" descr="estructura del átomo"/>
          <p:cNvPicPr>
            <a:picLocks noChangeAspect="1" noChangeArrowheads="1"/>
          </p:cNvPicPr>
          <p:nvPr/>
        </p:nvPicPr>
        <p:blipFill rotWithShape="1">
          <a:blip r:embed="rId2">
            <a:extLst>
              <a:ext uri="{28A0092B-C50C-407E-A947-70E740481C1C}">
                <a14:useLocalDpi xmlns:a14="http://schemas.microsoft.com/office/drawing/2010/main" val="0"/>
              </a:ext>
            </a:extLst>
          </a:blip>
          <a:srcRect l="4017" t="4138" r="6536" b="9873"/>
          <a:stretch/>
        </p:blipFill>
        <p:spPr bwMode="auto">
          <a:xfrm>
            <a:off x="1691680" y="3543119"/>
            <a:ext cx="2808709"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Resultado de imagen para atomo y sus partes">
            <a:hlinkClick r:id="rId3"/>
          </p:cNvPr>
          <p:cNvSpPr>
            <a:spLocks noChangeAspect="1" noChangeArrowheads="1"/>
          </p:cNvSpPr>
          <p:nvPr/>
        </p:nvSpPr>
        <p:spPr bwMode="auto">
          <a:xfrm>
            <a:off x="57150" y="-2809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3" name="AutoShape 4" descr="Resultado de imagen para atomo y sus partes">
            <a:hlinkClick r:id="rId3"/>
          </p:cNvPr>
          <p:cNvSpPr>
            <a:spLocks noChangeAspect="1" noChangeArrowheads="1"/>
          </p:cNvSpPr>
          <p:nvPr/>
        </p:nvSpPr>
        <p:spPr bwMode="auto">
          <a:xfrm>
            <a:off x="209550" y="-1285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4" name="AutoShape 6" descr="Resultado de imagen para atomo y sus partes">
            <a:hlinkClick r:id="rId3"/>
          </p:cNvPr>
          <p:cNvSpPr>
            <a:spLocks noChangeAspect="1" noChangeArrowheads="1"/>
          </p:cNvSpPr>
          <p:nvPr/>
        </p:nvSpPr>
        <p:spPr bwMode="auto">
          <a:xfrm>
            <a:off x="361950" y="2381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8" name="Picture 1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070000"/>
            <a:ext cx="2665412" cy="164623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333270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type="body" idx="4294967295"/>
          </p:nvPr>
        </p:nvSpPr>
        <p:spPr>
          <a:xfrm>
            <a:off x="467544" y="1124322"/>
            <a:ext cx="7776864" cy="5689054"/>
          </a:xfrm>
        </p:spPr>
        <p:txBody>
          <a:bodyPr/>
          <a:lstStyle/>
          <a:p>
            <a:pPr algn="just">
              <a:buFont typeface="Wingdings" pitchFamily="2" charset="2"/>
              <a:buNone/>
              <a:defRPr/>
            </a:pPr>
            <a:r>
              <a:rPr lang="es-ES" b="1" dirty="0" smtClean="0"/>
              <a:t>	</a:t>
            </a:r>
            <a:r>
              <a:rPr lang="es-ES" sz="2800" b="1" dirty="0" smtClean="0">
                <a:solidFill>
                  <a:srgbClr val="FF0000"/>
                </a:solidFill>
                <a:latin typeface="Arial" charset="0"/>
              </a:rPr>
              <a:t>EFECTOS BIOLÓGICOS</a:t>
            </a:r>
          </a:p>
          <a:p>
            <a:pPr algn="just">
              <a:buFont typeface="Wingdings" pitchFamily="2" charset="2"/>
              <a:buNone/>
              <a:defRPr/>
            </a:pPr>
            <a:endParaRPr lang="es-ES" sz="1100" b="1" dirty="0" smtClean="0">
              <a:solidFill>
                <a:srgbClr val="FF0000"/>
              </a:solidFill>
              <a:latin typeface="Arial" charset="0"/>
            </a:endParaRPr>
          </a:p>
          <a:p>
            <a:pPr algn="just">
              <a:buFont typeface="Wingdings" pitchFamily="2" charset="2"/>
              <a:buNone/>
              <a:defRPr/>
            </a:pPr>
            <a:r>
              <a:rPr lang="es-ES" sz="2800" b="1" dirty="0" smtClean="0">
                <a:latin typeface="Arial" charset="0"/>
              </a:rPr>
              <a:t>	</a:t>
            </a:r>
            <a:r>
              <a:rPr lang="es-ES" sz="2800" b="1" dirty="0" smtClean="0">
                <a:solidFill>
                  <a:srgbClr val="FFC000"/>
                </a:solidFill>
                <a:latin typeface="Arial" charset="0"/>
              </a:rPr>
              <a:t>-Daño somático</a:t>
            </a:r>
            <a:r>
              <a:rPr lang="es-ES" sz="2800" b="1" dirty="0" smtClean="0">
                <a:latin typeface="Arial" charset="0"/>
              </a:rPr>
              <a:t>.-</a:t>
            </a:r>
            <a:r>
              <a:rPr lang="es-ES" sz="2800" dirty="0" smtClean="0">
                <a:latin typeface="Arial" charset="0"/>
              </a:rPr>
              <a:t> Afecta al organismo en sí y le provoca enfermedad o muerte.</a:t>
            </a: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800" b="1" dirty="0" smtClean="0">
              <a:latin typeface="Arial" charset="0"/>
            </a:endParaRPr>
          </a:p>
          <a:p>
            <a:pPr algn="just">
              <a:buFont typeface="Wingdings" pitchFamily="2" charset="2"/>
              <a:buNone/>
              <a:defRPr/>
            </a:pPr>
            <a:r>
              <a:rPr lang="es-ES" sz="2800" b="1" dirty="0" smtClean="0">
                <a:latin typeface="Arial" charset="0"/>
              </a:rPr>
              <a:t>	</a:t>
            </a:r>
            <a:endParaRPr lang="en-GB" sz="2800" dirty="0" smtClean="0">
              <a:latin typeface="Arial" charset="0"/>
            </a:endParaRPr>
          </a:p>
        </p:txBody>
      </p:sp>
      <p:pic>
        <p:nvPicPr>
          <p:cNvPr id="92163" name="Picture 5" descr="Los terribles efectos en las personas. Pinche para ver más grand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140968"/>
            <a:ext cx="4260957"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3794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type="body" idx="4294967295"/>
          </p:nvPr>
        </p:nvSpPr>
        <p:spPr>
          <a:xfrm>
            <a:off x="467544" y="548680"/>
            <a:ext cx="7776864" cy="2088654"/>
          </a:xfrm>
        </p:spPr>
        <p:txBody>
          <a:bodyPr/>
          <a:lstStyle/>
          <a:p>
            <a:pPr algn="just">
              <a:buFont typeface="Wingdings" pitchFamily="2" charset="2"/>
              <a:buNone/>
              <a:defRPr/>
            </a:pPr>
            <a:r>
              <a:rPr lang="es-ES" b="1" dirty="0" smtClean="0"/>
              <a:t>	</a:t>
            </a:r>
            <a:endParaRPr lang="es-ES" sz="2800" b="1" dirty="0" smtClean="0">
              <a:latin typeface="Arial" charset="0"/>
            </a:endParaRPr>
          </a:p>
          <a:p>
            <a:pPr algn="just">
              <a:buFont typeface="Wingdings" pitchFamily="2" charset="2"/>
              <a:buNone/>
              <a:defRPr/>
            </a:pPr>
            <a:r>
              <a:rPr lang="es-ES" sz="2800" b="1" dirty="0" smtClean="0">
                <a:latin typeface="Arial" charset="0"/>
              </a:rPr>
              <a:t>	</a:t>
            </a:r>
            <a:r>
              <a:rPr lang="es-ES" sz="2800" b="1" dirty="0" smtClean="0">
                <a:solidFill>
                  <a:srgbClr val="FFC000"/>
                </a:solidFill>
                <a:latin typeface="Arial" charset="0"/>
              </a:rPr>
              <a:t>-Daño genético</a:t>
            </a:r>
            <a:r>
              <a:rPr lang="es-ES" sz="2800" b="1" dirty="0" smtClean="0">
                <a:latin typeface="Arial" charset="0"/>
              </a:rPr>
              <a:t>.-</a:t>
            </a:r>
            <a:r>
              <a:rPr lang="es-ES" sz="2800" dirty="0" smtClean="0">
                <a:latin typeface="Arial" charset="0"/>
              </a:rPr>
              <a:t> Afecta a la descendencia porque daña los genes y los cromosomas, el material reproductor del organismo.</a:t>
            </a:r>
            <a:endParaRPr lang="en-GB" sz="2800" dirty="0" smtClean="0">
              <a:latin typeface="Arial" charset="0"/>
            </a:endParaRPr>
          </a:p>
        </p:txBody>
      </p:sp>
      <p:pic>
        <p:nvPicPr>
          <p:cNvPr id="4" name="3 Imagen" descr="http://upload.wikimedia.org/wikipedia/commons/thumb/f/f6/2HeadsCow.jpg/220px-2HeadsCow.jp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771800" y="2852936"/>
            <a:ext cx="3568030" cy="3168352"/>
          </a:xfrm>
          <a:prstGeom prst="rect">
            <a:avLst/>
          </a:prstGeom>
          <a:noFill/>
          <a:ln>
            <a:noFill/>
          </a:ln>
        </p:spPr>
      </p:pic>
    </p:spTree>
    <p:extLst>
      <p:ext uri="{BB962C8B-B14F-4D97-AF65-F5344CB8AC3E}">
        <p14:creationId xmlns:p14="http://schemas.microsoft.com/office/powerpoint/2010/main" val="228224538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90872" y="548680"/>
            <a:ext cx="8229600" cy="1143000"/>
          </a:xfrm>
        </p:spPr>
        <p:txBody>
          <a:bodyPr>
            <a:normAutofit/>
          </a:bodyPr>
          <a:lstStyle/>
          <a:p>
            <a:pPr algn="l" eaLnBrk="1" fontAlgn="auto" hangingPunct="1">
              <a:spcAft>
                <a:spcPts val="0"/>
              </a:spcAft>
              <a:defRPr/>
            </a:pPr>
            <a:r>
              <a:rPr lang="es-ES" sz="2800" b="1" dirty="0" smtClean="0">
                <a:solidFill>
                  <a:srgbClr val="FF0000"/>
                </a:solidFill>
                <a:latin typeface="Arial" panose="020B0604020202020204" pitchFamily="34" charset="0"/>
                <a:cs typeface="Arial" panose="020B0604020202020204" pitchFamily="34" charset="0"/>
              </a:rPr>
              <a:t>DOSIS DE RADIACION</a:t>
            </a:r>
            <a:endParaRPr lang="es-ES" sz="2800" b="1" dirty="0">
              <a:solidFill>
                <a:srgbClr val="FF0000"/>
              </a:solidFill>
              <a:latin typeface="Arial" panose="020B0604020202020204" pitchFamily="34" charset="0"/>
              <a:cs typeface="Arial" panose="020B0604020202020204" pitchFamily="34" charset="0"/>
            </a:endParaRPr>
          </a:p>
        </p:txBody>
      </p:sp>
      <p:sp>
        <p:nvSpPr>
          <p:cNvPr id="3" name="2 Marcador de contenido"/>
          <p:cNvSpPr>
            <a:spLocks noGrp="1"/>
          </p:cNvSpPr>
          <p:nvPr>
            <p:ph sz="quarter" idx="1"/>
          </p:nvPr>
        </p:nvSpPr>
        <p:spPr>
          <a:xfrm>
            <a:off x="529208" y="2204864"/>
            <a:ext cx="7859216" cy="3888432"/>
          </a:xfrm>
        </p:spPr>
        <p:txBody>
          <a:bodyPr>
            <a:noAutofit/>
          </a:bodyPr>
          <a:lstStyle/>
          <a:p>
            <a:pPr marL="0" indent="0" algn="just" eaLnBrk="1" fontAlgn="auto" hangingPunct="1">
              <a:spcBef>
                <a:spcPts val="580"/>
              </a:spcBef>
              <a:spcAft>
                <a:spcPts val="0"/>
              </a:spcAft>
              <a:buNone/>
              <a:defRPr/>
            </a:pPr>
            <a:r>
              <a:rPr lang="es-ES" sz="2800" dirty="0" smtClean="0">
                <a:latin typeface="Arial" panose="020B0604020202020204" pitchFamily="34" charset="0"/>
                <a:cs typeface="Arial" panose="020B0604020202020204" pitchFamily="34" charset="0"/>
              </a:rPr>
              <a:t>Científicamente se ha establecido normas que regulan la exposición a la radiación. Estas normas establecen las relaciones que existen entre la dosis y la duración de la exposición  a la radiación, indicando los efectos biológicos que producen. Para medir la energía de una cantidad determinada de radiación se han establecido las siguientes unidades de medida de la radiación:</a:t>
            </a:r>
          </a:p>
        </p:txBody>
      </p:sp>
      <p:sp>
        <p:nvSpPr>
          <p:cNvPr id="4" name="Text Box 10"/>
          <p:cNvSpPr txBox="1">
            <a:spLocks noChangeArrowheads="1"/>
          </p:cNvSpPr>
          <p:nvPr/>
        </p:nvSpPr>
        <p:spPr bwMode="auto">
          <a:xfrm>
            <a:off x="827584" y="1556792"/>
            <a:ext cx="7085012" cy="523875"/>
          </a:xfrm>
          <a:prstGeom prst="rect">
            <a:avLst/>
          </a:prstGeom>
          <a:solidFill>
            <a:srgbClr val="7030A0"/>
          </a:solidFill>
          <a:ln>
            <a:noFill/>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altLang="es-PE" sz="2800" dirty="0"/>
              <a:t>Dosis = energía absorbida/ masa de tejido</a:t>
            </a:r>
          </a:p>
        </p:txBody>
      </p:sp>
    </p:spTree>
    <p:extLst>
      <p:ext uri="{BB962C8B-B14F-4D97-AF65-F5344CB8AC3E}">
        <p14:creationId xmlns:p14="http://schemas.microsoft.com/office/powerpoint/2010/main" val="131509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body" idx="4294967295"/>
          </p:nvPr>
        </p:nvSpPr>
        <p:spPr>
          <a:xfrm>
            <a:off x="0" y="143718"/>
            <a:ext cx="8229600" cy="6597650"/>
          </a:xfrm>
        </p:spPr>
        <p:txBody>
          <a:bodyPr/>
          <a:lstStyle/>
          <a:p>
            <a:pPr algn="just">
              <a:lnSpc>
                <a:spcPct val="80000"/>
              </a:lnSpc>
              <a:buFont typeface="Wingdings" pitchFamily="2" charset="2"/>
              <a:buNone/>
              <a:defRPr/>
            </a:pPr>
            <a:r>
              <a:rPr lang="es-ES" sz="1800" b="1" dirty="0" smtClean="0"/>
              <a:t>	</a:t>
            </a:r>
            <a:endParaRPr lang="es-ES" sz="2800" b="1" dirty="0" smtClean="0">
              <a:solidFill>
                <a:srgbClr val="FFFF00"/>
              </a:solidFill>
              <a:latin typeface="Arial" charset="0"/>
            </a:endParaRPr>
          </a:p>
          <a:p>
            <a:pPr algn="just">
              <a:lnSpc>
                <a:spcPct val="80000"/>
              </a:lnSpc>
              <a:buFont typeface="Wingdings" pitchFamily="2" charset="2"/>
              <a:buNone/>
              <a:defRPr/>
            </a:pPr>
            <a:endParaRPr lang="es-ES" sz="2000" b="1" dirty="0" smtClean="0">
              <a:solidFill>
                <a:srgbClr val="6699FF"/>
              </a:solidFill>
              <a:latin typeface="Arial" charset="0"/>
            </a:endParaRPr>
          </a:p>
          <a:p>
            <a:pPr algn="just">
              <a:lnSpc>
                <a:spcPct val="80000"/>
              </a:lnSpc>
              <a:buFont typeface="Wingdings" pitchFamily="2" charset="2"/>
              <a:buNone/>
              <a:defRPr/>
            </a:pPr>
            <a:r>
              <a:rPr lang="es-ES" sz="2000" b="1" dirty="0" smtClean="0">
                <a:latin typeface="Arial" charset="0"/>
              </a:rPr>
              <a:t>	</a:t>
            </a:r>
            <a:r>
              <a:rPr lang="es-ES" sz="2800" b="1" dirty="0" smtClean="0">
                <a:solidFill>
                  <a:srgbClr val="CC66FF"/>
                </a:solidFill>
                <a:latin typeface="Arial" charset="0"/>
              </a:rPr>
              <a:t>-</a:t>
            </a:r>
            <a:r>
              <a:rPr lang="es-ES" sz="2800" b="1" dirty="0" err="1" smtClean="0">
                <a:solidFill>
                  <a:srgbClr val="CC66FF"/>
                </a:solidFill>
                <a:latin typeface="Arial" charset="0"/>
              </a:rPr>
              <a:t>Curie</a:t>
            </a:r>
            <a:r>
              <a:rPr lang="es-ES" sz="2800" b="1" dirty="0" smtClean="0">
                <a:solidFill>
                  <a:srgbClr val="CC66FF"/>
                </a:solidFill>
                <a:latin typeface="Arial" charset="0"/>
              </a:rPr>
              <a:t> (Ci o Cu) </a:t>
            </a:r>
            <a:r>
              <a:rPr lang="es-ES" sz="2800" b="1" dirty="0" smtClean="0">
                <a:latin typeface="Arial" charset="0"/>
              </a:rPr>
              <a:t>		</a:t>
            </a:r>
          </a:p>
          <a:p>
            <a:pPr algn="just">
              <a:lnSpc>
                <a:spcPct val="80000"/>
              </a:lnSpc>
              <a:buFont typeface="Wingdings" pitchFamily="2" charset="2"/>
              <a:buNone/>
              <a:defRPr/>
            </a:pPr>
            <a:endParaRPr lang="es-ES" sz="2800" b="1" dirty="0" smtClean="0">
              <a:latin typeface="Arial" charset="0"/>
            </a:endParaRPr>
          </a:p>
          <a:p>
            <a:pPr algn="just">
              <a:lnSpc>
                <a:spcPct val="80000"/>
              </a:lnSpc>
              <a:buFont typeface="Wingdings" pitchFamily="2" charset="2"/>
              <a:buNone/>
              <a:defRPr/>
            </a:pPr>
            <a:endParaRPr lang="es-ES" sz="2800" b="1" dirty="0" smtClean="0">
              <a:latin typeface="Arial" charset="0"/>
            </a:endParaRPr>
          </a:p>
          <a:p>
            <a:pPr algn="just">
              <a:lnSpc>
                <a:spcPct val="80000"/>
              </a:lnSpc>
              <a:buFont typeface="Wingdings" pitchFamily="2" charset="2"/>
              <a:buNone/>
              <a:defRPr/>
            </a:pPr>
            <a:r>
              <a:rPr lang="es-ES" sz="2800" b="1" dirty="0" smtClean="0">
                <a:latin typeface="Arial" charset="0"/>
              </a:rPr>
              <a:t>	</a:t>
            </a:r>
            <a:r>
              <a:rPr lang="es-ES" sz="2800" b="1" dirty="0" smtClean="0">
                <a:solidFill>
                  <a:srgbClr val="CC66FF"/>
                </a:solidFill>
                <a:latin typeface="Arial" charset="0"/>
              </a:rPr>
              <a:t>- Rad </a:t>
            </a:r>
            <a:r>
              <a:rPr lang="es-ES" sz="2800" dirty="0" smtClean="0">
                <a:solidFill>
                  <a:srgbClr val="CC66FF"/>
                </a:solidFill>
                <a:latin typeface="Arial" charset="0"/>
              </a:rPr>
              <a:t>(Dosis de radiación absorbida) </a:t>
            </a:r>
            <a:endParaRPr lang="es-ES" sz="2800" b="1" dirty="0" smtClean="0">
              <a:solidFill>
                <a:srgbClr val="CC66FF"/>
              </a:solidFill>
              <a:latin typeface="Arial" charset="0"/>
            </a:endParaRPr>
          </a:p>
          <a:p>
            <a:pPr algn="just">
              <a:lnSpc>
                <a:spcPct val="80000"/>
              </a:lnSpc>
              <a:buFont typeface="Wingdings" pitchFamily="2" charset="2"/>
              <a:buNone/>
              <a:defRPr/>
            </a:pPr>
            <a:r>
              <a:rPr lang="es-ES" sz="2000" b="1" dirty="0" smtClean="0">
                <a:latin typeface="Arial" charset="0"/>
              </a:rPr>
              <a:t>	</a:t>
            </a:r>
            <a:endParaRPr lang="es-ES" sz="2000" dirty="0" smtClean="0">
              <a:latin typeface="Arial" charset="0"/>
            </a:endParaRPr>
          </a:p>
          <a:p>
            <a:pPr algn="just">
              <a:lnSpc>
                <a:spcPct val="80000"/>
              </a:lnSpc>
              <a:buFont typeface="Wingdings" pitchFamily="2" charset="2"/>
              <a:buNone/>
              <a:defRPr/>
            </a:pPr>
            <a:endParaRPr lang="es-ES" sz="2000" b="1" dirty="0" smtClean="0">
              <a:latin typeface="Arial" charset="0"/>
            </a:endParaRPr>
          </a:p>
          <a:p>
            <a:pPr algn="just">
              <a:lnSpc>
                <a:spcPct val="80000"/>
              </a:lnSpc>
              <a:buFont typeface="Wingdings" pitchFamily="2" charset="2"/>
              <a:buNone/>
              <a:defRPr/>
            </a:pPr>
            <a:endParaRPr lang="es-ES" sz="2000" b="1" dirty="0" smtClean="0">
              <a:latin typeface="Arial" charset="0"/>
            </a:endParaRPr>
          </a:p>
          <a:p>
            <a:pPr algn="just">
              <a:lnSpc>
                <a:spcPct val="80000"/>
              </a:lnSpc>
              <a:buFont typeface="Wingdings" pitchFamily="2" charset="2"/>
              <a:buNone/>
              <a:defRPr/>
            </a:pPr>
            <a:r>
              <a:rPr lang="es-ES" sz="2000" b="1" dirty="0" smtClean="0">
                <a:latin typeface="Arial" charset="0"/>
              </a:rPr>
              <a:t>	</a:t>
            </a:r>
            <a:r>
              <a:rPr lang="es-ES" sz="2800" b="1" dirty="0" smtClean="0">
                <a:solidFill>
                  <a:srgbClr val="CC66FF"/>
                </a:solidFill>
                <a:latin typeface="Arial" charset="0"/>
              </a:rPr>
              <a:t>-Número de REMS </a:t>
            </a:r>
            <a:r>
              <a:rPr lang="es-ES" sz="2800" dirty="0" smtClean="0">
                <a:solidFill>
                  <a:srgbClr val="CC66FF"/>
                </a:solidFill>
                <a:latin typeface="Arial" charset="0"/>
              </a:rPr>
              <a:t>(Equivalente ROENTGEN</a:t>
            </a:r>
          </a:p>
          <a:p>
            <a:pPr algn="just">
              <a:lnSpc>
                <a:spcPct val="80000"/>
              </a:lnSpc>
              <a:buFont typeface="Wingdings" pitchFamily="2" charset="2"/>
              <a:buNone/>
              <a:defRPr/>
            </a:pPr>
            <a:r>
              <a:rPr lang="es-ES" sz="2800" dirty="0">
                <a:solidFill>
                  <a:srgbClr val="CC66FF"/>
                </a:solidFill>
                <a:latin typeface="Arial" charset="0"/>
              </a:rPr>
              <a:t> </a:t>
            </a:r>
            <a:r>
              <a:rPr lang="es-ES" sz="2800" dirty="0" smtClean="0">
                <a:solidFill>
                  <a:srgbClr val="CC66FF"/>
                </a:solidFill>
                <a:latin typeface="Arial" charset="0"/>
              </a:rPr>
              <a:t>   para el hombre)</a:t>
            </a:r>
            <a:r>
              <a:rPr lang="es-ES" sz="2000" dirty="0" smtClean="0">
                <a:solidFill>
                  <a:srgbClr val="CC66FF"/>
                </a:solidFill>
                <a:latin typeface="Arial" charset="0"/>
              </a:rPr>
              <a:t> </a:t>
            </a:r>
          </a:p>
          <a:p>
            <a:pPr algn="just">
              <a:lnSpc>
                <a:spcPct val="80000"/>
              </a:lnSpc>
              <a:buFont typeface="Wingdings" pitchFamily="2" charset="2"/>
              <a:buNone/>
              <a:defRPr/>
            </a:pPr>
            <a:endParaRPr lang="es-ES" sz="2000" dirty="0" smtClean="0">
              <a:solidFill>
                <a:srgbClr val="FF6699"/>
              </a:solidFill>
              <a:latin typeface="Arial" charset="0"/>
            </a:endParaRPr>
          </a:p>
          <a:p>
            <a:pPr algn="just">
              <a:lnSpc>
                <a:spcPct val="80000"/>
              </a:lnSpc>
              <a:buFont typeface="Wingdings" pitchFamily="2" charset="2"/>
              <a:buNone/>
              <a:defRPr/>
            </a:pPr>
            <a:endParaRPr lang="es-ES" sz="2000" dirty="0" smtClean="0">
              <a:latin typeface="Arial" charset="0"/>
            </a:endParaRPr>
          </a:p>
          <a:p>
            <a:pPr algn="just">
              <a:lnSpc>
                <a:spcPct val="80000"/>
              </a:lnSpc>
              <a:buFont typeface="Wingdings" pitchFamily="2" charset="2"/>
              <a:buNone/>
              <a:defRPr/>
            </a:pPr>
            <a:endParaRPr lang="es-ES" sz="2000" dirty="0" smtClean="0">
              <a:latin typeface="Arial" charset="0"/>
            </a:endParaRPr>
          </a:p>
          <a:p>
            <a:pPr algn="just">
              <a:lnSpc>
                <a:spcPct val="80000"/>
              </a:lnSpc>
              <a:buFont typeface="Wingdings" pitchFamily="2" charset="2"/>
              <a:buNone/>
              <a:defRPr/>
            </a:pPr>
            <a:r>
              <a:rPr lang="es-ES" sz="2000" dirty="0" smtClean="0">
                <a:latin typeface="Arial" charset="0"/>
              </a:rPr>
              <a:t>	</a:t>
            </a:r>
            <a:r>
              <a:rPr lang="es-ES" sz="2400" dirty="0" smtClean="0">
                <a:latin typeface="Arial" charset="0"/>
              </a:rPr>
              <a:t>RBE (Eficacia biológica radiactiva)</a:t>
            </a:r>
          </a:p>
          <a:p>
            <a:pPr algn="just">
              <a:lnSpc>
                <a:spcPct val="80000"/>
              </a:lnSpc>
              <a:buFont typeface="Wingdings" pitchFamily="2" charset="2"/>
              <a:buNone/>
              <a:defRPr/>
            </a:pPr>
            <a:r>
              <a:rPr lang="es-ES" sz="2400" dirty="0" smtClean="0">
                <a:latin typeface="Arial" charset="0"/>
              </a:rPr>
              <a:t>	RBE (rayos </a:t>
            </a:r>
            <a:r>
              <a:rPr lang="es-ES" sz="2400" dirty="0" smtClean="0">
                <a:latin typeface="Arial" charset="0"/>
                <a:sym typeface="Symbol" pitchFamily="18" charset="2"/>
              </a:rPr>
              <a:t></a:t>
            </a:r>
            <a:r>
              <a:rPr lang="es-ES" sz="2400" dirty="0" smtClean="0">
                <a:latin typeface="Arial" charset="0"/>
              </a:rPr>
              <a:t>) = 10</a:t>
            </a:r>
          </a:p>
          <a:p>
            <a:pPr algn="just">
              <a:lnSpc>
                <a:spcPct val="80000"/>
              </a:lnSpc>
              <a:buFont typeface="Wingdings" pitchFamily="2" charset="2"/>
              <a:buNone/>
              <a:defRPr/>
            </a:pPr>
            <a:r>
              <a:rPr lang="es-ES" sz="2400" dirty="0" smtClean="0">
                <a:latin typeface="Arial" charset="0"/>
              </a:rPr>
              <a:t>	RBE (rayos </a:t>
            </a:r>
            <a:r>
              <a:rPr lang="es-ES" sz="2400" dirty="0" smtClean="0">
                <a:latin typeface="Arial" charset="0"/>
                <a:sym typeface="Symbol" pitchFamily="18" charset="2"/>
              </a:rPr>
              <a:t></a:t>
            </a:r>
            <a:r>
              <a:rPr lang="es-ES" sz="2400" dirty="0" smtClean="0">
                <a:latin typeface="Arial" charset="0"/>
              </a:rPr>
              <a:t>) = RBE ( rayos   ) = 1</a:t>
            </a:r>
          </a:p>
          <a:p>
            <a:pPr algn="just">
              <a:lnSpc>
                <a:spcPct val="80000"/>
              </a:lnSpc>
              <a:buFont typeface="Wingdings" pitchFamily="2" charset="2"/>
              <a:buNone/>
              <a:defRPr/>
            </a:pPr>
            <a:endParaRPr lang="en-GB" sz="2400" dirty="0" smtClean="0">
              <a:latin typeface="Arial" charset="0"/>
            </a:endParaRPr>
          </a:p>
          <a:p>
            <a:pPr algn="just">
              <a:lnSpc>
                <a:spcPct val="80000"/>
              </a:lnSpc>
              <a:buFont typeface="Wingdings" pitchFamily="2" charset="2"/>
              <a:buNone/>
              <a:defRPr/>
            </a:pPr>
            <a:endParaRPr lang="en-GB" sz="2000" dirty="0" smtClean="0">
              <a:latin typeface="Arial" charset="0"/>
            </a:endParaRPr>
          </a:p>
        </p:txBody>
      </p:sp>
      <p:sp>
        <p:nvSpPr>
          <p:cNvPr id="104458" name="Text Box 10"/>
          <p:cNvSpPr txBox="1">
            <a:spLocks noChangeArrowheads="1"/>
          </p:cNvSpPr>
          <p:nvPr/>
        </p:nvSpPr>
        <p:spPr bwMode="auto">
          <a:xfrm>
            <a:off x="827088" y="2636912"/>
            <a:ext cx="6769100" cy="519113"/>
          </a:xfrm>
          <a:prstGeom prst="rect">
            <a:avLst/>
          </a:prstGeom>
          <a:solidFill>
            <a:schemeClr val="accent1"/>
          </a:solidFill>
          <a:ln w="9525">
            <a:noFill/>
            <a:miter lim="800000"/>
            <a:headEnd/>
            <a:tailEnd/>
          </a:ln>
          <a:effectLst/>
        </p:spPr>
        <p:txBody>
          <a:bodyPr>
            <a:spAutoFit/>
          </a:bodyPr>
          <a:lstStyle/>
          <a:p>
            <a:pPr fontAlgn="base">
              <a:spcBef>
                <a:spcPct val="50000"/>
              </a:spcBef>
              <a:spcAft>
                <a:spcPct val="0"/>
              </a:spcAft>
              <a:defRPr/>
            </a:pPr>
            <a:r>
              <a:rPr lang="es-ES" sz="2800" b="1" dirty="0">
                <a:solidFill>
                  <a:srgbClr val="FFFFFF"/>
                </a:solidFill>
                <a:effectLst>
                  <a:outerShdw blurRad="38100" dist="38100" dir="2700000" algn="tl">
                    <a:srgbClr val="000000"/>
                  </a:outerShdw>
                </a:effectLst>
                <a:latin typeface="Tahoma" pitchFamily="34" charset="0"/>
              </a:rPr>
              <a:t>Rad = </a:t>
            </a:r>
            <a:r>
              <a:rPr lang="es-ES" sz="2800" dirty="0">
                <a:solidFill>
                  <a:srgbClr val="FFFFFF"/>
                </a:solidFill>
                <a:effectLst>
                  <a:outerShdw blurRad="38100" dist="38100" dir="2700000" algn="tl">
                    <a:srgbClr val="000000"/>
                  </a:outerShdw>
                </a:effectLst>
                <a:latin typeface="Tahoma" pitchFamily="34" charset="0"/>
              </a:rPr>
              <a:t> 1x 10</a:t>
            </a:r>
            <a:r>
              <a:rPr lang="es-ES" sz="2800" baseline="30000" dirty="0">
                <a:solidFill>
                  <a:srgbClr val="FFFFFF"/>
                </a:solidFill>
                <a:effectLst>
                  <a:outerShdw blurRad="38100" dist="38100" dir="2700000" algn="tl">
                    <a:srgbClr val="000000"/>
                  </a:outerShdw>
                </a:effectLst>
                <a:latin typeface="Tahoma" pitchFamily="34" charset="0"/>
              </a:rPr>
              <a:t>-2</a:t>
            </a:r>
            <a:r>
              <a:rPr lang="es-ES" sz="2800" dirty="0">
                <a:solidFill>
                  <a:srgbClr val="FFFFFF"/>
                </a:solidFill>
                <a:effectLst>
                  <a:outerShdw blurRad="38100" dist="38100" dir="2700000" algn="tl">
                    <a:srgbClr val="000000"/>
                  </a:outerShdw>
                </a:effectLst>
                <a:latin typeface="Tahoma" pitchFamily="34" charset="0"/>
              </a:rPr>
              <a:t> J/kg de material irradiado</a:t>
            </a:r>
            <a:endParaRPr lang="en-GB" sz="2800" dirty="0">
              <a:solidFill>
                <a:srgbClr val="FFFFFF"/>
              </a:solidFill>
              <a:effectLst>
                <a:outerShdw blurRad="38100" dist="38100" dir="2700000" algn="tl">
                  <a:srgbClr val="000000"/>
                </a:outerShdw>
              </a:effectLst>
              <a:latin typeface="Tahoma" pitchFamily="34" charset="0"/>
            </a:endParaRPr>
          </a:p>
        </p:txBody>
      </p:sp>
      <p:sp>
        <p:nvSpPr>
          <p:cNvPr id="104455" name="Text Box 7"/>
          <p:cNvSpPr txBox="1">
            <a:spLocks noChangeArrowheads="1"/>
          </p:cNvSpPr>
          <p:nvPr/>
        </p:nvSpPr>
        <p:spPr bwMode="auto">
          <a:xfrm>
            <a:off x="468313" y="1412776"/>
            <a:ext cx="8316912" cy="396875"/>
          </a:xfrm>
          <a:prstGeom prst="rect">
            <a:avLst/>
          </a:prstGeom>
          <a:solidFill>
            <a:schemeClr val="accent1"/>
          </a:solidFill>
          <a:ln w="9525">
            <a:noFill/>
            <a:miter lim="800000"/>
            <a:headEnd/>
            <a:tailEnd/>
          </a:ln>
          <a:effectLst/>
        </p:spPr>
        <p:txBody>
          <a:bodyPr>
            <a:spAutoFit/>
          </a:bodyPr>
          <a:lstStyle/>
          <a:p>
            <a:pPr fontAlgn="base">
              <a:spcBef>
                <a:spcPct val="50000"/>
              </a:spcBef>
              <a:spcAft>
                <a:spcPct val="0"/>
              </a:spcAft>
              <a:defRPr/>
            </a:pPr>
            <a:r>
              <a:rPr lang="es-ES" sz="2000" b="1">
                <a:solidFill>
                  <a:srgbClr val="FFFFFF"/>
                </a:solidFill>
                <a:effectLst>
                  <a:outerShdw blurRad="38100" dist="38100" dir="2700000" algn="tl">
                    <a:srgbClr val="000000"/>
                  </a:outerShdw>
                </a:effectLst>
                <a:latin typeface="Tahoma" pitchFamily="34" charset="0"/>
              </a:rPr>
              <a:t>Curie (Ci) =  3,7 x 10</a:t>
            </a:r>
            <a:r>
              <a:rPr lang="es-ES" sz="2000" b="1" baseline="30000">
                <a:solidFill>
                  <a:srgbClr val="FFFFFF"/>
                </a:solidFill>
                <a:effectLst>
                  <a:outerShdw blurRad="38100" dist="38100" dir="2700000" algn="tl">
                    <a:srgbClr val="000000"/>
                  </a:outerShdw>
                </a:effectLst>
                <a:latin typeface="Tahoma" pitchFamily="34" charset="0"/>
              </a:rPr>
              <a:t>10</a:t>
            </a:r>
            <a:r>
              <a:rPr lang="es-ES" sz="2000" b="1">
                <a:solidFill>
                  <a:srgbClr val="FFFFFF"/>
                </a:solidFill>
                <a:effectLst>
                  <a:outerShdw blurRad="38100" dist="38100" dir="2700000" algn="tl">
                    <a:srgbClr val="000000"/>
                  </a:outerShdw>
                </a:effectLst>
                <a:latin typeface="Tahoma" pitchFamily="34" charset="0"/>
              </a:rPr>
              <a:t> desintegraciones nucleares por segundo</a:t>
            </a:r>
            <a:endParaRPr lang="en-GB" sz="2000" b="1">
              <a:solidFill>
                <a:srgbClr val="FFFFFF"/>
              </a:solidFill>
              <a:effectLst>
                <a:outerShdw blurRad="38100" dist="38100" dir="2700000" algn="tl">
                  <a:srgbClr val="000000"/>
                </a:outerShdw>
              </a:effectLst>
              <a:latin typeface="Tahoma" pitchFamily="34" charset="0"/>
            </a:endParaRPr>
          </a:p>
        </p:txBody>
      </p:sp>
      <p:sp>
        <p:nvSpPr>
          <p:cNvPr id="104460" name="Text Box 12"/>
          <p:cNvSpPr txBox="1">
            <a:spLocks noChangeArrowheads="1"/>
          </p:cNvSpPr>
          <p:nvPr/>
        </p:nvSpPr>
        <p:spPr bwMode="auto">
          <a:xfrm>
            <a:off x="539750" y="4437112"/>
            <a:ext cx="8135938" cy="433388"/>
          </a:xfrm>
          <a:prstGeom prst="rect">
            <a:avLst/>
          </a:prstGeom>
          <a:solidFill>
            <a:schemeClr val="accent1"/>
          </a:solidFill>
          <a:ln w="9525">
            <a:noFill/>
            <a:miter lim="800000"/>
            <a:headEnd/>
            <a:tailEnd/>
          </a:ln>
          <a:effectLst/>
        </p:spPr>
        <p:txBody>
          <a:bodyPr>
            <a:spAutoFit/>
          </a:bodyPr>
          <a:lstStyle/>
          <a:p>
            <a:pPr algn="ctr" fontAlgn="base">
              <a:lnSpc>
                <a:spcPct val="80000"/>
              </a:lnSpc>
              <a:spcBef>
                <a:spcPct val="20000"/>
              </a:spcBef>
              <a:spcAft>
                <a:spcPct val="0"/>
              </a:spcAft>
              <a:buClr>
                <a:srgbClr val="FFCC00"/>
              </a:buClr>
              <a:buSzPct val="60000"/>
              <a:buFont typeface="Wingdings" pitchFamily="2" charset="2"/>
              <a:buNone/>
              <a:defRPr/>
            </a:pPr>
            <a:r>
              <a:rPr lang="es-ES" sz="2800" b="1">
                <a:solidFill>
                  <a:srgbClr val="FFFFFF"/>
                </a:solidFill>
                <a:effectLst>
                  <a:outerShdw blurRad="38100" dist="38100" dir="2700000" algn="tl">
                    <a:srgbClr val="000000"/>
                  </a:outerShdw>
                </a:effectLst>
                <a:latin typeface="Arial" charset="0"/>
              </a:rPr>
              <a:t>Número de REMS = </a:t>
            </a:r>
            <a:r>
              <a:rPr lang="es-ES" sz="2800">
                <a:solidFill>
                  <a:srgbClr val="FFFFFF"/>
                </a:solidFill>
                <a:effectLst>
                  <a:outerShdw blurRad="38100" dist="38100" dir="2700000" algn="tl">
                    <a:srgbClr val="000000"/>
                  </a:outerShdw>
                </a:effectLst>
                <a:latin typeface="Arial" charset="0"/>
              </a:rPr>
              <a:t>(Número de Rad) (RBE)</a:t>
            </a:r>
            <a:endParaRPr lang="en-GB" sz="2800">
              <a:solidFill>
                <a:srgbClr val="FFFFFF"/>
              </a:solidFill>
              <a:latin typeface="Arial" charset="0"/>
            </a:endParaRPr>
          </a:p>
        </p:txBody>
      </p:sp>
      <p:graphicFrame>
        <p:nvGraphicFramePr>
          <p:cNvPr id="93190" name="Object 13"/>
          <p:cNvGraphicFramePr>
            <a:graphicFrameLocks noChangeAspect="1"/>
          </p:cNvGraphicFramePr>
          <p:nvPr>
            <p:extLst>
              <p:ext uri="{D42A27DB-BD31-4B8C-83A1-F6EECF244321}">
                <p14:modId xmlns:p14="http://schemas.microsoft.com/office/powerpoint/2010/main" val="2806600779"/>
              </p:ext>
            </p:extLst>
          </p:nvPr>
        </p:nvGraphicFramePr>
        <p:xfrm>
          <a:off x="4284663" y="5805264"/>
          <a:ext cx="387350" cy="504825"/>
        </p:xfrm>
        <a:graphic>
          <a:graphicData uri="http://schemas.openxmlformats.org/presentationml/2006/ole">
            <mc:AlternateContent xmlns:mc="http://schemas.openxmlformats.org/markup-compatibility/2006">
              <mc:Choice xmlns:v="urn:schemas-microsoft-com:vml" Requires="v">
                <p:oleObj spid="_x0000_s9445" name="Ecuación" r:id="rId3" imgW="126780" imgH="164814" progId="Equation.3">
                  <p:embed/>
                </p:oleObj>
              </mc:Choice>
              <mc:Fallback>
                <p:oleObj name="Ecuación" r:id="rId3" imgW="126780" imgH="16481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5805264"/>
                        <a:ext cx="387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3497843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noChangeArrowheads="1"/>
          </p:cNvSpPr>
          <p:nvPr>
            <p:ph type="body" idx="4294967295"/>
          </p:nvPr>
        </p:nvSpPr>
        <p:spPr>
          <a:xfrm>
            <a:off x="0" y="1600200"/>
            <a:ext cx="8229600" cy="4530725"/>
          </a:xfrm>
        </p:spPr>
        <p:txBody>
          <a:bodyPr/>
          <a:lstStyle/>
          <a:p>
            <a:pPr>
              <a:buFont typeface="Wingdings" pitchFamily="2" charset="2"/>
              <a:buNone/>
              <a:defRPr/>
            </a:pPr>
            <a:r>
              <a:rPr lang="es-ES" b="1" smtClean="0"/>
              <a:t>	</a:t>
            </a:r>
            <a:endParaRPr lang="en-GB" smtClean="0"/>
          </a:p>
        </p:txBody>
      </p:sp>
      <p:graphicFrame>
        <p:nvGraphicFramePr>
          <p:cNvPr id="105527" name="Group 55"/>
          <p:cNvGraphicFramePr>
            <a:graphicFrameLocks noGrp="1"/>
          </p:cNvGraphicFramePr>
          <p:nvPr>
            <p:ph idx="4294967295"/>
            <p:extLst>
              <p:ext uri="{D42A27DB-BD31-4B8C-83A1-F6EECF244321}">
                <p14:modId xmlns:p14="http://schemas.microsoft.com/office/powerpoint/2010/main" val="3648417526"/>
              </p:ext>
            </p:extLst>
          </p:nvPr>
        </p:nvGraphicFramePr>
        <p:xfrm>
          <a:off x="467544" y="1034379"/>
          <a:ext cx="8229600" cy="4914901"/>
        </p:xfrm>
        <a:graphic>
          <a:graphicData uri="http://schemas.openxmlformats.org/drawingml/2006/table">
            <a:tbl>
              <a:tblPr/>
              <a:tblGrid>
                <a:gridCol w="2735262"/>
                <a:gridCol w="5494338"/>
              </a:tblGrid>
              <a:tr h="8763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800" b="1" i="0" u="none" strike="noStrike" cap="none" normalizeH="0" baseline="0" dirty="0" smtClean="0">
                          <a:ln>
                            <a:noFill/>
                          </a:ln>
                          <a:solidFill>
                            <a:srgbClr val="000000"/>
                          </a:solidFill>
                          <a:effectLst>
                            <a:outerShdw blurRad="38100" dist="38100" dir="2700000" algn="tl">
                              <a:srgbClr val="FFFFFF"/>
                            </a:outerShdw>
                          </a:effectLst>
                          <a:latin typeface="Arial" charset="0"/>
                        </a:rPr>
                        <a:t>Dosis (REM)</a:t>
                      </a:r>
                      <a:r>
                        <a:rPr kumimoji="0" lang="en-GB" sz="2800" b="0" i="0" u="none" strike="noStrike" cap="none" normalizeH="0" baseline="0" dirty="0" smtClean="0">
                          <a:ln>
                            <a:noFill/>
                          </a:ln>
                          <a:solidFill>
                            <a:srgbClr val="000000"/>
                          </a:solidFill>
                          <a:effectLst>
                            <a:outerShdw blurRad="38100" dist="38100" dir="2700000" algn="tl">
                              <a:srgbClr val="FFFFFF"/>
                            </a:outerShdw>
                          </a:effectLst>
                          <a:latin typeface="Arial" charset="0"/>
                        </a:rPr>
                        <a:t> </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800" b="1" i="0" u="none" strike="noStrike" cap="none" normalizeH="0" baseline="0" dirty="0" smtClean="0">
                          <a:ln>
                            <a:noFill/>
                          </a:ln>
                          <a:solidFill>
                            <a:srgbClr val="000000"/>
                          </a:solidFill>
                          <a:effectLst>
                            <a:outerShdw blurRad="38100" dist="38100" dir="2700000" algn="tl">
                              <a:srgbClr val="FFFFFF"/>
                            </a:outerShdw>
                          </a:effectLst>
                          <a:latin typeface="Arial" charset="0"/>
                        </a:rPr>
                        <a:t>Efecto</a:t>
                      </a:r>
                      <a:r>
                        <a:rPr kumimoji="0" lang="en-GB" sz="2800" b="0" i="0" u="none" strike="noStrike" cap="none" normalizeH="0" baseline="0" dirty="0" smtClean="0">
                          <a:ln>
                            <a:noFill/>
                          </a:ln>
                          <a:solidFill>
                            <a:srgbClr val="000000"/>
                          </a:solidFill>
                          <a:effectLst>
                            <a:outerShdw blurRad="38100" dist="38100" dir="2700000" algn="tl">
                              <a:srgbClr val="FFFFFF"/>
                            </a:outerShdw>
                          </a:effectLst>
                          <a:latin typeface="Arial" charset="0"/>
                        </a:rPr>
                        <a:t>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9842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800" b="0" i="0" u="none" strike="noStrike" cap="none" normalizeH="0" baseline="0" smtClean="0">
                          <a:ln>
                            <a:noFill/>
                          </a:ln>
                          <a:solidFill>
                            <a:schemeClr val="bg2"/>
                          </a:solidFill>
                          <a:effectLst>
                            <a:outerShdw blurRad="38100" dist="38100" dir="2700000" algn="tl">
                              <a:srgbClr val="000000"/>
                            </a:outerShdw>
                          </a:effectLst>
                          <a:latin typeface="Arial" charset="0"/>
                        </a:rPr>
                        <a:t>0 a 25	</a:t>
                      </a:r>
                      <a:endParaRPr kumimoji="0" lang="en-GB" sz="2800" b="0" i="0" u="none" strike="noStrike" cap="none" normalizeH="0" baseline="0" smtClean="0">
                        <a:ln>
                          <a:noFill/>
                        </a:ln>
                        <a:solidFill>
                          <a:schemeClr val="bg2"/>
                        </a:solidFill>
                        <a:effectLst>
                          <a:outerShdw blurRad="38100" dist="38100" dir="2700000" algn="tl">
                            <a:srgbClr val="000000"/>
                          </a:outerShdw>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800" b="0" i="0" u="none" strike="noStrike" cap="none" normalizeH="0" baseline="0" smtClean="0">
                          <a:ln>
                            <a:noFill/>
                          </a:ln>
                          <a:solidFill>
                            <a:schemeClr val="bg2"/>
                          </a:solidFill>
                          <a:effectLst>
                            <a:outerShdw blurRad="38100" dist="38100" dir="2700000" algn="tl">
                              <a:srgbClr val="000000"/>
                            </a:outerShdw>
                          </a:effectLst>
                          <a:latin typeface="Arial" charset="0"/>
                        </a:rPr>
                        <a:t>Efectos clínicos no detectables</a:t>
                      </a:r>
                      <a:endParaRPr kumimoji="0" lang="en-GB" sz="2800" b="0" i="0" u="none" strike="noStrike" cap="none" normalizeH="0" baseline="0" smtClean="0">
                        <a:ln>
                          <a:noFill/>
                        </a:ln>
                        <a:solidFill>
                          <a:schemeClr val="bg2"/>
                        </a:solidFill>
                        <a:effectLst>
                          <a:outerShdw blurRad="38100" dist="38100" dir="2700000" algn="tl">
                            <a:srgbClr val="000000"/>
                          </a:outerShdw>
                        </a:effectLst>
                        <a:latin typeface="Arial"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11699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800" b="0" i="0" u="none" strike="noStrike" cap="none" normalizeH="0" baseline="0" smtClean="0">
                          <a:ln>
                            <a:noFill/>
                          </a:ln>
                          <a:solidFill>
                            <a:schemeClr val="bg2"/>
                          </a:solidFill>
                          <a:effectLst>
                            <a:outerShdw blurRad="38100" dist="38100" dir="2700000" algn="tl">
                              <a:srgbClr val="000000"/>
                            </a:outerShdw>
                          </a:effectLst>
                          <a:latin typeface="Arial" charset="0"/>
                        </a:rPr>
                        <a:t>25 a 50</a:t>
                      </a:r>
                      <a:endParaRPr kumimoji="0" lang="en-GB" sz="2800" b="0" i="0" u="none" strike="noStrike" cap="none" normalizeH="0" baseline="0" smtClean="0">
                        <a:ln>
                          <a:noFill/>
                        </a:ln>
                        <a:solidFill>
                          <a:schemeClr val="bg2"/>
                        </a:solidFill>
                        <a:effectLst>
                          <a:outerShdw blurRad="38100" dist="38100" dir="2700000" algn="tl">
                            <a:srgbClr val="000000"/>
                          </a:outerShdw>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800" b="0" i="0" u="none" strike="noStrike" cap="none" normalizeH="0" baseline="0" smtClean="0">
                          <a:ln>
                            <a:noFill/>
                          </a:ln>
                          <a:solidFill>
                            <a:schemeClr val="bg2"/>
                          </a:solidFill>
                          <a:effectLst>
                            <a:outerShdw blurRad="38100" dist="38100" dir="2700000" algn="tl">
                              <a:srgbClr val="000000"/>
                            </a:outerShdw>
                          </a:effectLst>
                          <a:latin typeface="Arial" charset="0"/>
                        </a:rPr>
                        <a:t>Ligeros, disminución de glóbulos blancos</a:t>
                      </a:r>
                      <a:endParaRPr kumimoji="0" lang="en-GB" sz="2800" b="0" i="0" u="none" strike="noStrike" cap="none" normalizeH="0" baseline="0" smtClean="0">
                        <a:ln>
                          <a:noFill/>
                        </a:ln>
                        <a:solidFill>
                          <a:schemeClr val="bg2"/>
                        </a:solidFill>
                        <a:effectLst>
                          <a:outerShdw blurRad="38100" dist="38100" dir="2700000" algn="tl">
                            <a:srgbClr val="000000"/>
                          </a:outerShdw>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11715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800" b="0" i="0" u="none" strike="noStrike" cap="none" normalizeH="0" baseline="0" smtClean="0">
                          <a:ln>
                            <a:noFill/>
                          </a:ln>
                          <a:solidFill>
                            <a:schemeClr val="bg2"/>
                          </a:solidFill>
                          <a:effectLst>
                            <a:outerShdw blurRad="38100" dist="38100" dir="2700000" algn="tl">
                              <a:srgbClr val="000000"/>
                            </a:outerShdw>
                          </a:effectLst>
                          <a:latin typeface="Arial" charset="0"/>
                        </a:rPr>
                        <a:t>100 a 200	</a:t>
                      </a:r>
                      <a:endParaRPr kumimoji="0" lang="en-GB" sz="2800" b="0" i="0" u="none" strike="noStrike" cap="none" normalizeH="0" baseline="0" smtClean="0">
                        <a:ln>
                          <a:noFill/>
                        </a:ln>
                        <a:solidFill>
                          <a:schemeClr val="bg2"/>
                        </a:solidFill>
                        <a:effectLst>
                          <a:outerShdw blurRad="38100" dist="38100" dir="2700000" algn="tl">
                            <a:srgbClr val="000000"/>
                          </a:outerShdw>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800" b="0" i="0" u="none" strike="noStrike" cap="none" normalizeH="0" baseline="0" dirty="0" err="1" smtClean="0">
                          <a:ln>
                            <a:noFill/>
                          </a:ln>
                          <a:solidFill>
                            <a:schemeClr val="bg2"/>
                          </a:solidFill>
                          <a:effectLst>
                            <a:outerShdw blurRad="38100" dist="38100" dir="2700000" algn="tl">
                              <a:srgbClr val="000000"/>
                            </a:outerShdw>
                          </a:effectLst>
                          <a:latin typeface="Arial" charset="0"/>
                        </a:rPr>
                        <a:t>Naúseas</a:t>
                      </a:r>
                      <a:r>
                        <a:rPr kumimoji="0" lang="es-ES" sz="2800" b="0" i="0" u="none" strike="noStrike" cap="none" normalizeH="0" baseline="0" dirty="0" smtClean="0">
                          <a:ln>
                            <a:noFill/>
                          </a:ln>
                          <a:solidFill>
                            <a:schemeClr val="bg2"/>
                          </a:solidFill>
                          <a:effectLst>
                            <a:outerShdw blurRad="38100" dist="38100" dir="2700000" algn="tl">
                              <a:srgbClr val="000000"/>
                            </a:outerShdw>
                          </a:effectLst>
                          <a:latin typeface="Arial" charset="0"/>
                        </a:rPr>
                        <a:t>, marcada disminución de glóbulos blancos</a:t>
                      </a:r>
                      <a:endParaRPr kumimoji="0" lang="en-GB" sz="2800" b="0" i="0" u="none" strike="noStrike" cap="none" normalizeH="0" baseline="0" dirty="0" smtClean="0">
                        <a:ln>
                          <a:noFill/>
                        </a:ln>
                        <a:solidFill>
                          <a:schemeClr val="bg2"/>
                        </a:solidFill>
                        <a:effectLst>
                          <a:outerShdw blurRad="38100" dist="38100" dir="2700000" algn="tl">
                            <a:srgbClr val="000000"/>
                          </a:outerShdw>
                        </a:effectLst>
                        <a:latin typeface="Arial"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r>
              <a:tr h="7127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800" b="0" i="0" u="none" strike="noStrike" cap="none" normalizeH="0" baseline="0" smtClean="0">
                          <a:ln>
                            <a:noFill/>
                          </a:ln>
                          <a:solidFill>
                            <a:schemeClr val="bg2"/>
                          </a:solidFill>
                          <a:effectLst>
                            <a:outerShdw blurRad="38100" dist="38100" dir="2700000" algn="tl">
                              <a:srgbClr val="000000"/>
                            </a:outerShdw>
                          </a:effectLst>
                          <a:latin typeface="Arial" charset="0"/>
                        </a:rPr>
                        <a:t>500		</a:t>
                      </a:r>
                      <a:endParaRPr kumimoji="0" lang="en-GB" sz="2800" b="0" i="0" u="none" strike="noStrike" cap="none" normalizeH="0" baseline="0" smtClean="0">
                        <a:ln>
                          <a:noFill/>
                        </a:ln>
                        <a:solidFill>
                          <a:schemeClr val="bg2"/>
                        </a:solidFill>
                        <a:effectLst>
                          <a:outerShdw blurRad="38100" dist="38100" dir="2700000" algn="tl">
                            <a:srgbClr val="000000"/>
                          </a:outerShdw>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800" b="0" i="0" u="none" strike="noStrike" cap="none" normalizeH="0" baseline="0" dirty="0" smtClean="0">
                          <a:ln>
                            <a:noFill/>
                          </a:ln>
                          <a:solidFill>
                            <a:schemeClr val="bg2"/>
                          </a:solidFill>
                          <a:effectLst>
                            <a:outerShdw blurRad="38100" dist="38100" dir="2700000" algn="tl">
                              <a:srgbClr val="000000"/>
                            </a:outerShdw>
                          </a:effectLst>
                          <a:latin typeface="Arial" charset="0"/>
                        </a:rPr>
                        <a:t>Muerte</a:t>
                      </a:r>
                      <a:endParaRPr kumimoji="0" lang="en-GB" sz="2800" b="0" i="0" u="none" strike="noStrike" cap="none" normalizeH="0" baseline="0" dirty="0" smtClean="0">
                        <a:ln>
                          <a:noFill/>
                        </a:ln>
                        <a:solidFill>
                          <a:schemeClr val="bg2"/>
                        </a:solidFill>
                        <a:effectLst>
                          <a:outerShdw blurRad="38100" dist="38100" dir="2700000" algn="tl">
                            <a:srgbClr val="000000"/>
                          </a:outerShdw>
                        </a:effectLst>
                        <a:latin typeface="Arial"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r>
            </a:tbl>
          </a:graphicData>
        </a:graphic>
      </p:graphicFrame>
    </p:spTree>
    <p:extLst>
      <p:ext uri="{BB962C8B-B14F-4D97-AF65-F5344CB8AC3E}">
        <p14:creationId xmlns:p14="http://schemas.microsoft.com/office/powerpoint/2010/main" val="140146440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4" descr="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476250"/>
            <a:ext cx="47625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Picture 5" descr="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3644900"/>
            <a:ext cx="424815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Text Box 6"/>
          <p:cNvSpPr txBox="1">
            <a:spLocks noChangeArrowheads="1"/>
          </p:cNvSpPr>
          <p:nvPr/>
        </p:nvSpPr>
        <p:spPr bwMode="auto">
          <a:xfrm>
            <a:off x="5940425" y="1412875"/>
            <a:ext cx="215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50000"/>
              </a:spcBef>
              <a:spcAft>
                <a:spcPct val="0"/>
              </a:spcAft>
              <a:buClrTx/>
              <a:buSzTx/>
              <a:buFontTx/>
              <a:buNone/>
            </a:pPr>
            <a:r>
              <a:rPr lang="es-ES" altLang="es-PE" sz="2800" smtClean="0">
                <a:solidFill>
                  <a:srgbClr val="FFFFFF"/>
                </a:solidFill>
                <a:latin typeface="Tahoma" pitchFamily="34" charset="0"/>
                <a:cs typeface="Arial" charset="0"/>
              </a:rPr>
              <a:t>Dosímetros </a:t>
            </a:r>
          </a:p>
        </p:txBody>
      </p:sp>
      <p:pic>
        <p:nvPicPr>
          <p:cNvPr id="95237" name="Picture 7" descr="dosimet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644900"/>
            <a:ext cx="3671887"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959197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body" idx="4294967295"/>
          </p:nvPr>
        </p:nvSpPr>
        <p:spPr>
          <a:xfrm>
            <a:off x="432048" y="1285875"/>
            <a:ext cx="7740352" cy="4530725"/>
          </a:xfrm>
        </p:spPr>
        <p:txBody>
          <a:bodyPr/>
          <a:lstStyle/>
          <a:p>
            <a:pPr algn="just">
              <a:buFont typeface="Wingdings" pitchFamily="2" charset="2"/>
              <a:buNone/>
              <a:defRPr/>
            </a:pPr>
            <a:r>
              <a:rPr lang="es-ES" b="1" dirty="0" smtClean="0"/>
              <a:t>	</a:t>
            </a:r>
            <a:r>
              <a:rPr lang="es-ES" sz="2800" b="1" dirty="0" smtClean="0">
                <a:solidFill>
                  <a:srgbClr val="FFC000"/>
                </a:solidFill>
                <a:latin typeface="Arial" charset="0"/>
              </a:rPr>
              <a:t>APLICACIONES</a:t>
            </a:r>
          </a:p>
          <a:p>
            <a:pPr algn="just">
              <a:buFont typeface="Wingdings" pitchFamily="2" charset="2"/>
              <a:buNone/>
              <a:defRPr/>
            </a:pPr>
            <a:r>
              <a:rPr lang="es-ES" sz="2800" b="1" dirty="0" smtClean="0">
                <a:latin typeface="Arial" charset="0"/>
              </a:rPr>
              <a:t>	</a:t>
            </a:r>
            <a:r>
              <a:rPr lang="es-ES" sz="2800" b="1" dirty="0" smtClean="0">
                <a:solidFill>
                  <a:srgbClr val="CC66FF"/>
                </a:solidFill>
                <a:latin typeface="Arial" charset="0"/>
              </a:rPr>
              <a:t>-Agricultura</a:t>
            </a:r>
            <a:r>
              <a:rPr lang="es-ES" sz="2800" b="1" dirty="0" smtClean="0">
                <a:latin typeface="Arial" charset="0"/>
              </a:rPr>
              <a:t>.- </a:t>
            </a:r>
            <a:r>
              <a:rPr lang="es-ES" sz="2800" dirty="0" smtClean="0">
                <a:latin typeface="Arial" charset="0"/>
              </a:rPr>
              <a:t>Radiación gama del Co 6O u otras fuentes para desarrollar granos resistentes a las enfermedades, o altamente productivos.</a:t>
            </a:r>
            <a:endParaRPr lang="en-GB" sz="2800" dirty="0" smtClean="0">
              <a:latin typeface="Arial" charset="0"/>
            </a:endParaRPr>
          </a:p>
        </p:txBody>
      </p:sp>
      <p:pic>
        <p:nvPicPr>
          <p:cNvPr id="96259" name="Picture 4" descr="Energía nucl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716338"/>
            <a:ext cx="2303462"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0" name="Picture 5" descr="Energía nucl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716338"/>
            <a:ext cx="2519363"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90325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4294967295"/>
          </p:nvPr>
        </p:nvSpPr>
        <p:spPr>
          <a:xfrm>
            <a:off x="504056" y="1412776"/>
            <a:ext cx="7668344" cy="4530725"/>
          </a:xfrm>
        </p:spPr>
        <p:txBody>
          <a:bodyPr/>
          <a:lstStyle/>
          <a:p>
            <a:pPr algn="just">
              <a:buFont typeface="Wingdings" pitchFamily="2" charset="2"/>
              <a:buNone/>
              <a:defRPr/>
            </a:pPr>
            <a:r>
              <a:rPr lang="es-ES" b="1" dirty="0" smtClean="0"/>
              <a:t>	</a:t>
            </a:r>
            <a:r>
              <a:rPr lang="es-ES" sz="2800" b="1" dirty="0" smtClean="0">
                <a:solidFill>
                  <a:srgbClr val="CC66FF"/>
                </a:solidFill>
                <a:latin typeface="Arial" charset="0"/>
              </a:rPr>
              <a:t>-Trazadores</a:t>
            </a:r>
            <a:r>
              <a:rPr lang="es-ES" sz="2800" b="1" dirty="0" smtClean="0">
                <a:solidFill>
                  <a:srgbClr val="FF99FF"/>
                </a:solidFill>
                <a:latin typeface="Arial" charset="0"/>
              </a:rPr>
              <a:t> </a:t>
            </a:r>
            <a:r>
              <a:rPr lang="es-ES" sz="2800" b="1" dirty="0" smtClean="0">
                <a:solidFill>
                  <a:srgbClr val="CC66FF"/>
                </a:solidFill>
                <a:latin typeface="Arial" charset="0"/>
              </a:rPr>
              <a:t>isotópicos</a:t>
            </a:r>
            <a:r>
              <a:rPr lang="es-ES" sz="2800" b="1" dirty="0" smtClean="0">
                <a:latin typeface="Arial" charset="0"/>
              </a:rPr>
              <a:t>.-</a:t>
            </a:r>
            <a:r>
              <a:rPr lang="es-ES" sz="2800" dirty="0" smtClean="0">
                <a:latin typeface="Arial" charset="0"/>
              </a:rPr>
              <a:t> Los compuestos que contienen un radionúclido se dice que son trazadores o señaladores.</a:t>
            </a:r>
          </a:p>
          <a:p>
            <a:pPr algn="just">
              <a:buFont typeface="Wingdings" pitchFamily="2" charset="2"/>
              <a:buNone/>
              <a:defRPr/>
            </a:pPr>
            <a:r>
              <a:rPr lang="es-ES" sz="2800" dirty="0" smtClean="0">
                <a:latin typeface="Arial" charset="0"/>
              </a:rPr>
              <a:t>	Determinación del mecanismo mediante el cual el CO</a:t>
            </a:r>
            <a:r>
              <a:rPr lang="es-ES" sz="2800" baseline="-25000" dirty="0" smtClean="0">
                <a:latin typeface="Arial" charset="0"/>
              </a:rPr>
              <a:t>2</a:t>
            </a:r>
            <a:r>
              <a:rPr lang="es-ES" sz="2800" dirty="0" smtClean="0">
                <a:latin typeface="Arial" charset="0"/>
              </a:rPr>
              <a:t> se  fija en forma de carbohidrato (C</a:t>
            </a:r>
            <a:r>
              <a:rPr lang="es-ES" sz="2800" baseline="-25000" dirty="0" smtClean="0">
                <a:latin typeface="Arial" charset="0"/>
              </a:rPr>
              <a:t>6</a:t>
            </a:r>
            <a:r>
              <a:rPr lang="es-ES" sz="2800" dirty="0" smtClean="0">
                <a:latin typeface="Arial" charset="0"/>
              </a:rPr>
              <a:t> H</a:t>
            </a:r>
            <a:r>
              <a:rPr lang="es-ES" sz="2800" baseline="-25000" dirty="0" smtClean="0">
                <a:latin typeface="Arial" charset="0"/>
              </a:rPr>
              <a:t>12 </a:t>
            </a:r>
            <a:r>
              <a:rPr lang="es-ES" sz="2800" dirty="0" smtClean="0">
                <a:latin typeface="Arial" charset="0"/>
              </a:rPr>
              <a:t>O</a:t>
            </a:r>
            <a:r>
              <a:rPr lang="es-ES" sz="2800" baseline="-25000" dirty="0" smtClean="0">
                <a:latin typeface="Arial" charset="0"/>
              </a:rPr>
              <a:t>6</a:t>
            </a:r>
            <a:r>
              <a:rPr lang="es-ES" sz="2800" dirty="0" smtClean="0">
                <a:latin typeface="Arial" charset="0"/>
              </a:rPr>
              <a:t>) durante la fotosíntesis.</a:t>
            </a:r>
          </a:p>
          <a:p>
            <a:pPr algn="just">
              <a:buFont typeface="Wingdings" pitchFamily="2" charset="2"/>
              <a:buNone/>
              <a:defRPr/>
            </a:pPr>
            <a:r>
              <a:rPr lang="es-ES" sz="2800" dirty="0" smtClean="0">
                <a:latin typeface="Arial" charset="0"/>
              </a:rPr>
              <a:t>                                    </a:t>
            </a:r>
            <a:r>
              <a:rPr lang="es-ES" baseline="-25000" dirty="0" smtClean="0">
                <a:latin typeface="Arial" charset="0"/>
              </a:rPr>
              <a:t>48h</a:t>
            </a:r>
            <a:r>
              <a:rPr lang="he-IL" baseline="-25000" dirty="0" smtClean="0">
                <a:latin typeface="Arial" charset="0"/>
                <a:cs typeface="Arial" charset="0"/>
              </a:rPr>
              <a:t>ע</a:t>
            </a:r>
          </a:p>
          <a:p>
            <a:pPr algn="just">
              <a:buFont typeface="Wingdings" pitchFamily="2" charset="2"/>
              <a:buNone/>
              <a:defRPr/>
            </a:pPr>
            <a:r>
              <a:rPr lang="es-ES" sz="2800" dirty="0" smtClean="0">
                <a:latin typeface="Arial" charset="0"/>
              </a:rPr>
              <a:t>	6 CO</a:t>
            </a:r>
            <a:r>
              <a:rPr lang="es-ES" sz="2800" baseline="-25000" dirty="0" smtClean="0">
                <a:latin typeface="Arial" charset="0"/>
              </a:rPr>
              <a:t>2 </a:t>
            </a:r>
            <a:r>
              <a:rPr lang="es-ES" sz="2800" dirty="0" smtClean="0">
                <a:latin typeface="Arial" charset="0"/>
              </a:rPr>
              <a:t>+ 6 </a:t>
            </a:r>
            <a:r>
              <a:rPr lang="es-ES" sz="2800" dirty="0" smtClean="0">
                <a:solidFill>
                  <a:srgbClr val="FF99FF"/>
                </a:solidFill>
                <a:latin typeface="Arial" charset="0"/>
              </a:rPr>
              <a:t>H</a:t>
            </a:r>
            <a:r>
              <a:rPr lang="es-ES" sz="2800" baseline="-25000" dirty="0" smtClean="0">
                <a:solidFill>
                  <a:srgbClr val="FF99FF"/>
                </a:solidFill>
                <a:latin typeface="Arial" charset="0"/>
              </a:rPr>
              <a:t>2</a:t>
            </a:r>
            <a:r>
              <a:rPr lang="es-ES" sz="2800" dirty="0" smtClean="0">
                <a:solidFill>
                  <a:srgbClr val="FF99FF"/>
                </a:solidFill>
                <a:latin typeface="Arial" charset="0"/>
              </a:rPr>
              <a:t>O</a:t>
            </a:r>
            <a:r>
              <a:rPr lang="es-ES" sz="2800" dirty="0" smtClean="0">
                <a:latin typeface="Arial" charset="0"/>
              </a:rPr>
              <a:t> 		          C</a:t>
            </a:r>
            <a:r>
              <a:rPr lang="es-ES" sz="2800" baseline="-25000" dirty="0" smtClean="0">
                <a:latin typeface="Arial" charset="0"/>
              </a:rPr>
              <a:t>6</a:t>
            </a:r>
            <a:r>
              <a:rPr lang="es-ES" sz="2800" dirty="0" smtClean="0">
                <a:latin typeface="Arial" charset="0"/>
              </a:rPr>
              <a:t> H</a:t>
            </a:r>
            <a:r>
              <a:rPr lang="es-ES" sz="2800" baseline="-25000" dirty="0" smtClean="0">
                <a:latin typeface="Arial" charset="0"/>
              </a:rPr>
              <a:t>12</a:t>
            </a:r>
            <a:r>
              <a:rPr lang="es-ES" sz="2800" dirty="0" smtClean="0">
                <a:latin typeface="Arial" charset="0"/>
              </a:rPr>
              <a:t> O</a:t>
            </a:r>
            <a:r>
              <a:rPr lang="es-ES" sz="2800" baseline="-25000" dirty="0" smtClean="0">
                <a:latin typeface="Arial" charset="0"/>
              </a:rPr>
              <a:t>6</a:t>
            </a:r>
            <a:r>
              <a:rPr lang="es-ES" sz="2800" dirty="0" smtClean="0">
                <a:latin typeface="Arial" charset="0"/>
              </a:rPr>
              <a:t>  + 6 </a:t>
            </a:r>
            <a:r>
              <a:rPr lang="es-ES" sz="2800" dirty="0" smtClean="0">
                <a:solidFill>
                  <a:srgbClr val="FF99FF"/>
                </a:solidFill>
                <a:latin typeface="Arial" charset="0"/>
              </a:rPr>
              <a:t>O</a:t>
            </a:r>
            <a:r>
              <a:rPr lang="es-ES" sz="2800" baseline="-25000" dirty="0" smtClean="0">
                <a:solidFill>
                  <a:srgbClr val="FF99FF"/>
                </a:solidFill>
                <a:latin typeface="Arial" charset="0"/>
              </a:rPr>
              <a:t>2</a:t>
            </a:r>
            <a:endParaRPr lang="en-GB" sz="2800" baseline="-25000" dirty="0" smtClean="0">
              <a:solidFill>
                <a:srgbClr val="FF99FF"/>
              </a:solidFill>
              <a:latin typeface="Arial" charset="0"/>
            </a:endParaRPr>
          </a:p>
        </p:txBody>
      </p:sp>
      <p:sp>
        <p:nvSpPr>
          <p:cNvPr id="97283" name="Line 5"/>
          <p:cNvSpPr>
            <a:spLocks noChangeShapeType="1"/>
          </p:cNvSpPr>
          <p:nvPr/>
        </p:nvSpPr>
        <p:spPr bwMode="auto">
          <a:xfrm>
            <a:off x="3707631" y="5013176"/>
            <a:ext cx="1368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graphicFrame>
        <p:nvGraphicFramePr>
          <p:cNvPr id="97284" name="Object 6"/>
          <p:cNvGraphicFramePr>
            <a:graphicFrameLocks noChangeAspect="1"/>
          </p:cNvGraphicFramePr>
          <p:nvPr>
            <p:extLst>
              <p:ext uri="{D42A27DB-BD31-4B8C-83A1-F6EECF244321}">
                <p14:modId xmlns:p14="http://schemas.microsoft.com/office/powerpoint/2010/main" val="2792475146"/>
              </p:ext>
            </p:extLst>
          </p:nvPr>
        </p:nvGraphicFramePr>
        <p:xfrm>
          <a:off x="3203649" y="4725144"/>
          <a:ext cx="576263" cy="384175"/>
        </p:xfrm>
        <a:graphic>
          <a:graphicData uri="http://schemas.openxmlformats.org/presentationml/2006/ole">
            <mc:AlternateContent xmlns:mc="http://schemas.openxmlformats.org/markup-compatibility/2006">
              <mc:Choice xmlns:v="urn:schemas-microsoft-com:vml" Requires="v">
                <p:oleObj spid="_x0000_s10470" name="Ecuación" r:id="rId3" imgW="126890" imgH="190335" progId="Equation.3">
                  <p:embed/>
                </p:oleObj>
              </mc:Choice>
              <mc:Fallback>
                <p:oleObj name="Ecuación" r:id="rId3" imgW="126890"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649" y="4725144"/>
                        <a:ext cx="576263" cy="384175"/>
                      </a:xfrm>
                      <a:prstGeom prst="rect">
                        <a:avLst/>
                      </a:prstGeom>
                      <a:solidFill>
                        <a:srgbClr val="FFFF00"/>
                      </a:solidFill>
                      <a:ln>
                        <a:noFill/>
                      </a:ln>
                      <a:extLst/>
                    </p:spPr>
                  </p:pic>
                </p:oleObj>
              </mc:Fallback>
            </mc:AlternateContent>
          </a:graphicData>
        </a:graphic>
      </p:graphicFrame>
    </p:spTree>
    <p:extLst>
      <p:ext uri="{BB962C8B-B14F-4D97-AF65-F5344CB8AC3E}">
        <p14:creationId xmlns:p14="http://schemas.microsoft.com/office/powerpoint/2010/main" val="424892653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3922787728"/>
              </p:ext>
            </p:extLst>
          </p:nvPr>
        </p:nvGraphicFramePr>
        <p:xfrm>
          <a:off x="755576" y="1628800"/>
          <a:ext cx="7488831" cy="4032447"/>
        </p:xfrm>
        <a:graphic>
          <a:graphicData uri="http://schemas.openxmlformats.org/drawingml/2006/table">
            <a:tbl>
              <a:tblPr firstRow="1" bandRow="1">
                <a:tableStyleId>{5C22544A-7EE6-4342-B048-85BDC9FD1C3A}</a:tableStyleId>
              </a:tblPr>
              <a:tblGrid>
                <a:gridCol w="2496277"/>
                <a:gridCol w="2496277"/>
                <a:gridCol w="2496277"/>
              </a:tblGrid>
              <a:tr h="851125">
                <a:tc>
                  <a:txBody>
                    <a:bodyPr/>
                    <a:lstStyle/>
                    <a:p>
                      <a:r>
                        <a:rPr lang="es-ES" sz="1800" dirty="0" smtClean="0"/>
                        <a:t>Isótopo</a:t>
                      </a:r>
                      <a:r>
                        <a:rPr lang="es-ES" sz="1800" baseline="0" dirty="0" smtClean="0"/>
                        <a:t> Radiactivo</a:t>
                      </a:r>
                      <a:endParaRPr lang="es-ES" sz="1800" dirty="0"/>
                    </a:p>
                  </a:txBody>
                  <a:tcPr marT="45710" marB="45710"/>
                </a:tc>
                <a:tc>
                  <a:txBody>
                    <a:bodyPr/>
                    <a:lstStyle/>
                    <a:p>
                      <a:r>
                        <a:rPr lang="es-ES" sz="1800" dirty="0" smtClean="0"/>
                        <a:t>Vida Media</a:t>
                      </a:r>
                      <a:endParaRPr lang="es-ES" sz="1800" dirty="0"/>
                    </a:p>
                  </a:txBody>
                  <a:tcPr marT="45710" marB="45710"/>
                </a:tc>
                <a:tc>
                  <a:txBody>
                    <a:bodyPr/>
                    <a:lstStyle/>
                    <a:p>
                      <a:r>
                        <a:rPr lang="es-ES" sz="1800" dirty="0" smtClean="0"/>
                        <a:t>Área</a:t>
                      </a:r>
                      <a:r>
                        <a:rPr lang="es-ES" sz="1800" baseline="0" dirty="0" smtClean="0"/>
                        <a:t> del Cuerpo Estudiada</a:t>
                      </a:r>
                      <a:endParaRPr lang="es-ES" sz="1800" dirty="0"/>
                    </a:p>
                  </a:txBody>
                  <a:tcPr marT="45710" marB="45710"/>
                </a:tc>
              </a:tr>
              <a:tr h="493024">
                <a:tc>
                  <a:txBody>
                    <a:bodyPr/>
                    <a:lstStyle/>
                    <a:p>
                      <a:r>
                        <a:rPr lang="es-ES" sz="1800" dirty="0" smtClean="0"/>
                        <a:t>Yodo – 131</a:t>
                      </a:r>
                      <a:endParaRPr lang="es-ES" sz="1800" dirty="0"/>
                    </a:p>
                  </a:txBody>
                  <a:tcPr marT="45710" marB="45710"/>
                </a:tc>
                <a:tc>
                  <a:txBody>
                    <a:bodyPr/>
                    <a:lstStyle/>
                    <a:p>
                      <a:r>
                        <a:rPr lang="es-ES" sz="1800" dirty="0" smtClean="0"/>
                        <a:t>8,1 días </a:t>
                      </a:r>
                      <a:endParaRPr lang="es-ES" sz="1800" dirty="0"/>
                    </a:p>
                  </a:txBody>
                  <a:tcPr marT="45710" marB="45710"/>
                </a:tc>
                <a:tc>
                  <a:txBody>
                    <a:bodyPr/>
                    <a:lstStyle/>
                    <a:p>
                      <a:r>
                        <a:rPr lang="es-ES" sz="1800" dirty="0" smtClean="0"/>
                        <a:t>Tiroides</a:t>
                      </a:r>
                      <a:endParaRPr lang="es-ES" sz="1800" dirty="0"/>
                    </a:p>
                  </a:txBody>
                  <a:tcPr marT="45710" marB="45710"/>
                </a:tc>
              </a:tr>
              <a:tr h="493024">
                <a:tc>
                  <a:txBody>
                    <a:bodyPr/>
                    <a:lstStyle/>
                    <a:p>
                      <a:r>
                        <a:rPr lang="es-ES" sz="1800" dirty="0" smtClean="0"/>
                        <a:t>Hierro – 59</a:t>
                      </a:r>
                      <a:endParaRPr lang="es-ES" sz="1800" dirty="0"/>
                    </a:p>
                  </a:txBody>
                  <a:tcPr marT="45710" marB="45710"/>
                </a:tc>
                <a:tc>
                  <a:txBody>
                    <a:bodyPr/>
                    <a:lstStyle/>
                    <a:p>
                      <a:r>
                        <a:rPr lang="es-ES" sz="1800" dirty="0" smtClean="0"/>
                        <a:t>45,1 días</a:t>
                      </a:r>
                      <a:endParaRPr lang="es-ES" sz="1800" dirty="0"/>
                    </a:p>
                  </a:txBody>
                  <a:tcPr marT="45710" marB="45710"/>
                </a:tc>
                <a:tc>
                  <a:txBody>
                    <a:bodyPr/>
                    <a:lstStyle/>
                    <a:p>
                      <a:r>
                        <a:rPr lang="es-ES" sz="1800" dirty="0" smtClean="0"/>
                        <a:t>Glóbulos Rojos</a:t>
                      </a:r>
                      <a:endParaRPr lang="es-ES" sz="1800" dirty="0"/>
                    </a:p>
                  </a:txBody>
                  <a:tcPr marT="45710" marB="45710"/>
                </a:tc>
              </a:tr>
              <a:tr h="851125">
                <a:tc>
                  <a:txBody>
                    <a:bodyPr/>
                    <a:lstStyle/>
                    <a:p>
                      <a:r>
                        <a:rPr lang="es-ES" sz="1800" dirty="0" smtClean="0"/>
                        <a:t>Fósforo</a:t>
                      </a:r>
                      <a:r>
                        <a:rPr lang="es-ES" sz="1800" baseline="0" dirty="0" smtClean="0"/>
                        <a:t> – 32</a:t>
                      </a:r>
                      <a:endParaRPr lang="es-ES" sz="1800" dirty="0"/>
                    </a:p>
                  </a:txBody>
                  <a:tcPr marT="45710" marB="45710"/>
                </a:tc>
                <a:tc>
                  <a:txBody>
                    <a:bodyPr/>
                    <a:lstStyle/>
                    <a:p>
                      <a:r>
                        <a:rPr lang="es-ES" sz="1800" dirty="0" smtClean="0"/>
                        <a:t>14,3 días </a:t>
                      </a:r>
                      <a:endParaRPr lang="es-ES" sz="1800" dirty="0"/>
                    </a:p>
                  </a:txBody>
                  <a:tcPr marT="45710" marB="45710"/>
                </a:tc>
                <a:tc>
                  <a:txBody>
                    <a:bodyPr/>
                    <a:lstStyle/>
                    <a:p>
                      <a:r>
                        <a:rPr lang="es-ES" sz="1800" dirty="0" smtClean="0"/>
                        <a:t>Ojos, hígado y tumores</a:t>
                      </a:r>
                      <a:endParaRPr lang="es-ES" sz="1800" dirty="0"/>
                    </a:p>
                  </a:txBody>
                  <a:tcPr marT="45710" marB="45710"/>
                </a:tc>
              </a:tr>
              <a:tr h="851125">
                <a:tc>
                  <a:txBody>
                    <a:bodyPr/>
                    <a:lstStyle/>
                    <a:p>
                      <a:r>
                        <a:rPr lang="es-ES" sz="1800" dirty="0" smtClean="0"/>
                        <a:t>Tecnecio</a:t>
                      </a:r>
                      <a:r>
                        <a:rPr lang="es-ES" sz="1800" baseline="0" dirty="0" smtClean="0"/>
                        <a:t> – 99</a:t>
                      </a:r>
                      <a:endParaRPr lang="es-ES" sz="1800" dirty="0"/>
                    </a:p>
                  </a:txBody>
                  <a:tcPr marT="45710" marB="45710"/>
                </a:tc>
                <a:tc>
                  <a:txBody>
                    <a:bodyPr/>
                    <a:lstStyle/>
                    <a:p>
                      <a:r>
                        <a:rPr lang="es-ES" sz="1800" dirty="0" smtClean="0"/>
                        <a:t>6,0 horas</a:t>
                      </a:r>
                      <a:endParaRPr lang="es-ES" sz="1800" dirty="0"/>
                    </a:p>
                  </a:txBody>
                  <a:tcPr marT="45710" marB="45710"/>
                </a:tc>
                <a:tc>
                  <a:txBody>
                    <a:bodyPr/>
                    <a:lstStyle/>
                    <a:p>
                      <a:r>
                        <a:rPr lang="es-ES" sz="1800" dirty="0" smtClean="0"/>
                        <a:t>Corazón ,huesos , Hígado y pulmones</a:t>
                      </a:r>
                      <a:endParaRPr lang="es-ES" sz="1800" dirty="0"/>
                    </a:p>
                  </a:txBody>
                  <a:tcPr marT="45710" marB="45710"/>
                </a:tc>
              </a:tr>
              <a:tr h="493024">
                <a:tc>
                  <a:txBody>
                    <a:bodyPr/>
                    <a:lstStyle/>
                    <a:p>
                      <a:r>
                        <a:rPr lang="es-ES" sz="1800" dirty="0" smtClean="0"/>
                        <a:t>Sodio - 23</a:t>
                      </a:r>
                      <a:endParaRPr lang="es-ES" sz="1800" dirty="0"/>
                    </a:p>
                  </a:txBody>
                  <a:tcPr marT="45710" marB="45710"/>
                </a:tc>
                <a:tc>
                  <a:txBody>
                    <a:bodyPr/>
                    <a:lstStyle/>
                    <a:p>
                      <a:r>
                        <a:rPr lang="es-ES" sz="1800" dirty="0" smtClean="0"/>
                        <a:t>14,8 horas</a:t>
                      </a:r>
                      <a:endParaRPr lang="es-ES" sz="1800" dirty="0"/>
                    </a:p>
                  </a:txBody>
                  <a:tcPr marT="45710" marB="45710"/>
                </a:tc>
                <a:tc>
                  <a:txBody>
                    <a:bodyPr/>
                    <a:lstStyle/>
                    <a:p>
                      <a:r>
                        <a:rPr lang="es-ES" sz="1800" dirty="0" smtClean="0"/>
                        <a:t>Sistema Circulatorio</a:t>
                      </a:r>
                      <a:endParaRPr lang="es-ES" sz="1800" dirty="0"/>
                    </a:p>
                  </a:txBody>
                  <a:tcPr marT="45710" marB="45710"/>
                </a:tc>
              </a:tr>
            </a:tbl>
          </a:graphicData>
        </a:graphic>
      </p:graphicFrame>
    </p:spTree>
    <p:extLst>
      <p:ext uri="{BB962C8B-B14F-4D97-AF65-F5344CB8AC3E}">
        <p14:creationId xmlns:p14="http://schemas.microsoft.com/office/powerpoint/2010/main" val="97098795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692150"/>
            <a:ext cx="5924550" cy="5776913"/>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3"/>
          <p:cNvSpPr txBox="1">
            <a:spLocks noChangeArrowheads="1"/>
          </p:cNvSpPr>
          <p:nvPr/>
        </p:nvSpPr>
        <p:spPr bwMode="auto">
          <a:xfrm>
            <a:off x="4788024" y="5733256"/>
            <a:ext cx="23855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s-ES_tradnl" altLang="es-PE" sz="2800" dirty="0" err="1">
                <a:solidFill>
                  <a:srgbClr val="002060"/>
                </a:solidFill>
                <a:latin typeface="Arial" panose="020B0604020202020204" pitchFamily="34" charset="0"/>
                <a:cs typeface="Arial" panose="020B0604020202020204" pitchFamily="34" charset="0"/>
              </a:rPr>
              <a:t>Radiosótopos</a:t>
            </a:r>
            <a:endParaRPr lang="es-ES_tradnl" altLang="es-PE" sz="28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9938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552645576"/>
              </p:ext>
            </p:extLst>
          </p:nvPr>
        </p:nvGraphicFramePr>
        <p:xfrm>
          <a:off x="1116013" y="2420938"/>
          <a:ext cx="6984999" cy="2073276"/>
        </p:xfrm>
        <a:graphic>
          <a:graphicData uri="http://schemas.openxmlformats.org/drawingml/2006/table">
            <a:tbl>
              <a:tblPr firstRow="1" bandRow="1">
                <a:tableStyleId>{5C22544A-7EE6-4342-B048-85BDC9FD1C3A}</a:tableStyleId>
              </a:tblPr>
              <a:tblGrid>
                <a:gridCol w="2328333"/>
                <a:gridCol w="2328333"/>
                <a:gridCol w="2328333"/>
              </a:tblGrid>
              <a:tr h="518319">
                <a:tc>
                  <a:txBody>
                    <a:bodyPr/>
                    <a:lstStyle/>
                    <a:p>
                      <a:r>
                        <a:rPr lang="es-PE" sz="2800" dirty="0" smtClean="0">
                          <a:latin typeface="Arial" pitchFamily="34" charset="0"/>
                          <a:cs typeface="Arial" pitchFamily="34" charset="0"/>
                        </a:rPr>
                        <a:t>Partícula</a:t>
                      </a:r>
                      <a:endParaRPr lang="es-PE" sz="2800" dirty="0">
                        <a:latin typeface="Arial" pitchFamily="34" charset="0"/>
                        <a:cs typeface="Arial" pitchFamily="34" charset="0"/>
                      </a:endParaRPr>
                    </a:p>
                  </a:txBody>
                  <a:tcPr marL="91443" marR="91443" marT="45734" marB="45734">
                    <a:solidFill>
                      <a:srgbClr val="7030A0"/>
                    </a:solidFill>
                  </a:tcPr>
                </a:tc>
                <a:tc>
                  <a:txBody>
                    <a:bodyPr/>
                    <a:lstStyle/>
                    <a:p>
                      <a:r>
                        <a:rPr lang="es-PE" sz="2800" dirty="0" smtClean="0">
                          <a:latin typeface="Arial" pitchFamily="34" charset="0"/>
                          <a:cs typeface="Arial" pitchFamily="34" charset="0"/>
                        </a:rPr>
                        <a:t>Carga</a:t>
                      </a:r>
                      <a:endParaRPr lang="es-PE" sz="2800" dirty="0">
                        <a:latin typeface="Arial" pitchFamily="34" charset="0"/>
                        <a:cs typeface="Arial" pitchFamily="34" charset="0"/>
                      </a:endParaRPr>
                    </a:p>
                  </a:txBody>
                  <a:tcPr marL="91443" marR="91443" marT="45734" marB="45734">
                    <a:solidFill>
                      <a:srgbClr val="7030A0"/>
                    </a:solidFill>
                  </a:tcPr>
                </a:tc>
                <a:tc>
                  <a:txBody>
                    <a:bodyPr/>
                    <a:lstStyle/>
                    <a:p>
                      <a:r>
                        <a:rPr lang="es-PE" sz="2800" dirty="0" smtClean="0">
                          <a:latin typeface="Arial" pitchFamily="34" charset="0"/>
                          <a:cs typeface="Arial" pitchFamily="34" charset="0"/>
                        </a:rPr>
                        <a:t>Masa(</a:t>
                      </a:r>
                      <a:r>
                        <a:rPr lang="es-PE" sz="2800" dirty="0" err="1" smtClean="0">
                          <a:latin typeface="Arial" pitchFamily="34" charset="0"/>
                          <a:cs typeface="Arial" pitchFamily="34" charset="0"/>
                        </a:rPr>
                        <a:t>uma</a:t>
                      </a:r>
                      <a:r>
                        <a:rPr lang="es-PE" sz="2800" dirty="0" smtClean="0">
                          <a:latin typeface="Arial" pitchFamily="34" charset="0"/>
                          <a:cs typeface="Arial" pitchFamily="34" charset="0"/>
                        </a:rPr>
                        <a:t>)</a:t>
                      </a:r>
                      <a:endParaRPr lang="es-PE" sz="2800" dirty="0">
                        <a:latin typeface="Arial" pitchFamily="34" charset="0"/>
                        <a:cs typeface="Arial" pitchFamily="34" charset="0"/>
                      </a:endParaRPr>
                    </a:p>
                  </a:txBody>
                  <a:tcPr marL="91443" marR="91443" marT="45734" marB="45734">
                    <a:solidFill>
                      <a:srgbClr val="7030A0"/>
                    </a:solidFill>
                  </a:tcPr>
                </a:tc>
              </a:tr>
              <a:tr h="518319">
                <a:tc>
                  <a:txBody>
                    <a:bodyPr/>
                    <a:lstStyle/>
                    <a:p>
                      <a:r>
                        <a:rPr lang="es-PE" sz="2800" dirty="0" smtClean="0">
                          <a:solidFill>
                            <a:schemeClr val="tx1"/>
                          </a:solidFill>
                          <a:latin typeface="Arial" pitchFamily="34" charset="0"/>
                          <a:cs typeface="Arial" pitchFamily="34" charset="0"/>
                        </a:rPr>
                        <a:t>Protón</a:t>
                      </a:r>
                      <a:endParaRPr lang="es-PE" sz="2800" dirty="0">
                        <a:solidFill>
                          <a:schemeClr val="tx1"/>
                        </a:solidFill>
                        <a:latin typeface="Arial" pitchFamily="34" charset="0"/>
                        <a:cs typeface="Arial" pitchFamily="34" charset="0"/>
                      </a:endParaRPr>
                    </a:p>
                  </a:txBody>
                  <a:tcPr marL="91443" marR="91443" marT="45734" marB="45734">
                    <a:solidFill>
                      <a:srgbClr val="C00000"/>
                    </a:solidFill>
                  </a:tcPr>
                </a:tc>
                <a:tc>
                  <a:txBody>
                    <a:bodyPr/>
                    <a:lstStyle/>
                    <a:p>
                      <a:r>
                        <a:rPr lang="es-PE" sz="2800" dirty="0" smtClean="0">
                          <a:solidFill>
                            <a:schemeClr val="tx1"/>
                          </a:solidFill>
                          <a:latin typeface="Arial" pitchFamily="34" charset="0"/>
                          <a:cs typeface="Arial" pitchFamily="34" charset="0"/>
                        </a:rPr>
                        <a:t>1+</a:t>
                      </a:r>
                      <a:endParaRPr lang="es-PE" sz="2800" dirty="0">
                        <a:solidFill>
                          <a:schemeClr val="tx1"/>
                        </a:solidFill>
                        <a:latin typeface="Arial" pitchFamily="34" charset="0"/>
                        <a:cs typeface="Arial" pitchFamily="34" charset="0"/>
                      </a:endParaRPr>
                    </a:p>
                  </a:txBody>
                  <a:tcPr marL="91443" marR="91443" marT="45734" marB="45734">
                    <a:solidFill>
                      <a:srgbClr val="C00000"/>
                    </a:solidFill>
                  </a:tcPr>
                </a:tc>
                <a:tc>
                  <a:txBody>
                    <a:bodyPr/>
                    <a:lstStyle/>
                    <a:p>
                      <a:r>
                        <a:rPr lang="es-PE" sz="2800" dirty="0" smtClean="0">
                          <a:solidFill>
                            <a:schemeClr val="tx1"/>
                          </a:solidFill>
                          <a:latin typeface="Arial" pitchFamily="34" charset="0"/>
                          <a:cs typeface="Arial" pitchFamily="34" charset="0"/>
                        </a:rPr>
                        <a:t>1,0073</a:t>
                      </a:r>
                      <a:endParaRPr lang="es-PE" sz="2800" dirty="0">
                        <a:solidFill>
                          <a:schemeClr val="tx1"/>
                        </a:solidFill>
                        <a:latin typeface="Arial" pitchFamily="34" charset="0"/>
                        <a:cs typeface="Arial" pitchFamily="34" charset="0"/>
                      </a:endParaRPr>
                    </a:p>
                  </a:txBody>
                  <a:tcPr marL="91443" marR="91443" marT="45734" marB="45734">
                    <a:solidFill>
                      <a:srgbClr val="C00000"/>
                    </a:solidFill>
                  </a:tcPr>
                </a:tc>
              </a:tr>
              <a:tr h="518319">
                <a:tc>
                  <a:txBody>
                    <a:bodyPr/>
                    <a:lstStyle/>
                    <a:p>
                      <a:r>
                        <a:rPr lang="es-PE" sz="2800" dirty="0" smtClean="0">
                          <a:solidFill>
                            <a:schemeClr val="tx1"/>
                          </a:solidFill>
                          <a:latin typeface="Arial" pitchFamily="34" charset="0"/>
                          <a:cs typeface="Arial" pitchFamily="34" charset="0"/>
                        </a:rPr>
                        <a:t>Neutrón</a:t>
                      </a:r>
                      <a:endParaRPr lang="es-PE" sz="2800" dirty="0">
                        <a:solidFill>
                          <a:schemeClr val="tx1"/>
                        </a:solidFill>
                        <a:latin typeface="Arial" pitchFamily="34" charset="0"/>
                        <a:cs typeface="Arial" pitchFamily="34" charset="0"/>
                      </a:endParaRPr>
                    </a:p>
                  </a:txBody>
                  <a:tcPr marL="91443" marR="91443" marT="45734" marB="45734">
                    <a:solidFill>
                      <a:srgbClr val="C00000"/>
                    </a:solidFill>
                  </a:tcPr>
                </a:tc>
                <a:tc>
                  <a:txBody>
                    <a:bodyPr/>
                    <a:lstStyle/>
                    <a:p>
                      <a:r>
                        <a:rPr lang="es-PE" sz="2800" dirty="0" smtClean="0">
                          <a:solidFill>
                            <a:schemeClr val="tx1"/>
                          </a:solidFill>
                          <a:latin typeface="Arial" pitchFamily="34" charset="0"/>
                          <a:cs typeface="Arial" pitchFamily="34" charset="0"/>
                        </a:rPr>
                        <a:t>0</a:t>
                      </a:r>
                      <a:endParaRPr lang="es-PE" sz="2800" dirty="0">
                        <a:solidFill>
                          <a:schemeClr val="tx1"/>
                        </a:solidFill>
                        <a:latin typeface="Arial" pitchFamily="34" charset="0"/>
                        <a:cs typeface="Arial" pitchFamily="34" charset="0"/>
                      </a:endParaRPr>
                    </a:p>
                  </a:txBody>
                  <a:tcPr marL="91443" marR="91443" marT="45734" marB="45734">
                    <a:solidFill>
                      <a:srgbClr val="C00000"/>
                    </a:solidFill>
                  </a:tcPr>
                </a:tc>
                <a:tc>
                  <a:txBody>
                    <a:bodyPr/>
                    <a:lstStyle/>
                    <a:p>
                      <a:r>
                        <a:rPr lang="es-PE" sz="2800" dirty="0" smtClean="0">
                          <a:solidFill>
                            <a:schemeClr val="tx1"/>
                          </a:solidFill>
                          <a:latin typeface="Arial" pitchFamily="34" charset="0"/>
                          <a:cs typeface="Arial" pitchFamily="34" charset="0"/>
                        </a:rPr>
                        <a:t>1,0087</a:t>
                      </a:r>
                      <a:endParaRPr lang="es-PE" sz="2800" dirty="0">
                        <a:solidFill>
                          <a:schemeClr val="tx1"/>
                        </a:solidFill>
                        <a:latin typeface="Arial" pitchFamily="34" charset="0"/>
                        <a:cs typeface="Arial" pitchFamily="34" charset="0"/>
                      </a:endParaRPr>
                    </a:p>
                  </a:txBody>
                  <a:tcPr marL="91443" marR="91443" marT="45734" marB="45734">
                    <a:solidFill>
                      <a:srgbClr val="C00000"/>
                    </a:solidFill>
                  </a:tcPr>
                </a:tc>
              </a:tr>
              <a:tr h="518319">
                <a:tc>
                  <a:txBody>
                    <a:bodyPr/>
                    <a:lstStyle/>
                    <a:p>
                      <a:r>
                        <a:rPr lang="es-PE" sz="2800" dirty="0" smtClean="0">
                          <a:solidFill>
                            <a:schemeClr val="tx1"/>
                          </a:solidFill>
                          <a:latin typeface="Arial" pitchFamily="34" charset="0"/>
                          <a:cs typeface="Arial" pitchFamily="34" charset="0"/>
                        </a:rPr>
                        <a:t>Electrón</a:t>
                      </a:r>
                      <a:endParaRPr lang="es-PE" sz="2800" dirty="0">
                        <a:solidFill>
                          <a:schemeClr val="tx1"/>
                        </a:solidFill>
                        <a:latin typeface="Arial" pitchFamily="34" charset="0"/>
                        <a:cs typeface="Arial" pitchFamily="34" charset="0"/>
                      </a:endParaRPr>
                    </a:p>
                  </a:txBody>
                  <a:tcPr marL="91443" marR="91443" marT="45734" marB="45734">
                    <a:solidFill>
                      <a:srgbClr val="C00000"/>
                    </a:solidFill>
                  </a:tcPr>
                </a:tc>
                <a:tc>
                  <a:txBody>
                    <a:bodyPr/>
                    <a:lstStyle/>
                    <a:p>
                      <a:r>
                        <a:rPr lang="es-PE" sz="2800" dirty="0" smtClean="0">
                          <a:solidFill>
                            <a:schemeClr val="tx1"/>
                          </a:solidFill>
                          <a:latin typeface="Arial" pitchFamily="34" charset="0"/>
                          <a:cs typeface="Arial" pitchFamily="34" charset="0"/>
                        </a:rPr>
                        <a:t>1-</a:t>
                      </a:r>
                      <a:endParaRPr lang="es-PE" sz="2800" dirty="0">
                        <a:solidFill>
                          <a:schemeClr val="tx1"/>
                        </a:solidFill>
                        <a:latin typeface="Arial" pitchFamily="34" charset="0"/>
                        <a:cs typeface="Arial" pitchFamily="34" charset="0"/>
                      </a:endParaRPr>
                    </a:p>
                  </a:txBody>
                  <a:tcPr marL="91443" marR="91443" marT="45734" marB="45734">
                    <a:solidFill>
                      <a:srgbClr val="C00000"/>
                    </a:solidFill>
                  </a:tcPr>
                </a:tc>
                <a:tc>
                  <a:txBody>
                    <a:bodyPr/>
                    <a:lstStyle/>
                    <a:p>
                      <a:r>
                        <a:rPr lang="es-PE" sz="2800" dirty="0" smtClean="0">
                          <a:solidFill>
                            <a:schemeClr val="tx1"/>
                          </a:solidFill>
                          <a:latin typeface="Arial" pitchFamily="34" charset="0"/>
                          <a:cs typeface="Arial" pitchFamily="34" charset="0"/>
                        </a:rPr>
                        <a:t>5,486x10</a:t>
                      </a:r>
                      <a:r>
                        <a:rPr lang="es-PE" sz="2800" baseline="30000" dirty="0" smtClean="0">
                          <a:solidFill>
                            <a:schemeClr val="tx1"/>
                          </a:solidFill>
                          <a:latin typeface="Arial" pitchFamily="34" charset="0"/>
                          <a:cs typeface="Arial" pitchFamily="34" charset="0"/>
                        </a:rPr>
                        <a:t>-4</a:t>
                      </a:r>
                      <a:endParaRPr lang="es-PE" sz="2800" baseline="30000" dirty="0">
                        <a:solidFill>
                          <a:schemeClr val="tx1"/>
                        </a:solidFill>
                        <a:latin typeface="Arial" pitchFamily="34" charset="0"/>
                        <a:cs typeface="Arial" pitchFamily="34" charset="0"/>
                      </a:endParaRPr>
                    </a:p>
                  </a:txBody>
                  <a:tcPr marL="91443" marR="91443" marT="45734" marB="45734">
                    <a:solidFill>
                      <a:srgbClr val="C00000"/>
                    </a:solidFill>
                  </a:tcPr>
                </a:tc>
              </a:tr>
            </a:tbl>
          </a:graphicData>
        </a:graphic>
      </p:graphicFrame>
      <p:sp>
        <p:nvSpPr>
          <p:cNvPr id="20504" name="2 CuadroTexto"/>
          <p:cNvSpPr txBox="1">
            <a:spLocks noChangeArrowheads="1"/>
          </p:cNvSpPr>
          <p:nvPr/>
        </p:nvSpPr>
        <p:spPr bwMode="auto">
          <a:xfrm>
            <a:off x="1042988" y="4652963"/>
            <a:ext cx="338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r>
              <a:rPr lang="es-PE" altLang="es-PE" sz="2400" smtClean="0">
                <a:solidFill>
                  <a:srgbClr val="FFFFFF"/>
                </a:solidFill>
                <a:latin typeface="Arial" charset="0"/>
              </a:rPr>
              <a:t>1uma = 1,66054x10</a:t>
            </a:r>
            <a:r>
              <a:rPr lang="es-PE" altLang="es-PE" sz="2400" baseline="30000" smtClean="0">
                <a:solidFill>
                  <a:srgbClr val="FFFFFF"/>
                </a:solidFill>
                <a:latin typeface="Arial" charset="0"/>
              </a:rPr>
              <a:t>-24</a:t>
            </a:r>
            <a:r>
              <a:rPr lang="es-PE" altLang="es-PE" sz="2400" smtClean="0">
                <a:solidFill>
                  <a:srgbClr val="FFFFFF"/>
                </a:solidFill>
                <a:latin typeface="Arial" charset="0"/>
              </a:rPr>
              <a:t>g</a:t>
            </a:r>
          </a:p>
        </p:txBody>
      </p:sp>
      <p:sp>
        <p:nvSpPr>
          <p:cNvPr id="20505" name="3 CuadroTexto"/>
          <p:cNvSpPr txBox="1">
            <a:spLocks noChangeArrowheads="1"/>
          </p:cNvSpPr>
          <p:nvPr/>
        </p:nvSpPr>
        <p:spPr bwMode="auto">
          <a:xfrm>
            <a:off x="2051050" y="1538288"/>
            <a:ext cx="53292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r>
              <a:rPr lang="es-PE" altLang="es-PE" sz="2800" b="1" dirty="0" smtClean="0">
                <a:solidFill>
                  <a:srgbClr val="FFC000"/>
                </a:solidFill>
                <a:latin typeface="Arial" charset="0"/>
              </a:rPr>
              <a:t>PARTÍCULAS SUBATÓMICAS</a:t>
            </a:r>
          </a:p>
        </p:txBody>
      </p:sp>
    </p:spTree>
    <p:extLst>
      <p:ext uri="{BB962C8B-B14F-4D97-AF65-F5344CB8AC3E}">
        <p14:creationId xmlns:p14="http://schemas.microsoft.com/office/powerpoint/2010/main" val="3384280678"/>
      </p:ext>
    </p:extLst>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4" descr="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60350"/>
            <a:ext cx="381000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7" name="Picture 5" descr="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3429000"/>
            <a:ext cx="47625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Text Box 6"/>
          <p:cNvSpPr txBox="1">
            <a:spLocks noChangeArrowheads="1"/>
          </p:cNvSpPr>
          <p:nvPr/>
        </p:nvSpPr>
        <p:spPr bwMode="auto">
          <a:xfrm>
            <a:off x="5364163" y="1412875"/>
            <a:ext cx="31682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50000"/>
              </a:spcBef>
              <a:spcAft>
                <a:spcPct val="0"/>
              </a:spcAft>
              <a:buClrTx/>
              <a:buSzTx/>
              <a:buFontTx/>
              <a:buNone/>
            </a:pPr>
            <a:r>
              <a:rPr lang="es-ES" altLang="es-PE" sz="1800" b="1" dirty="0" smtClean="0">
                <a:solidFill>
                  <a:srgbClr val="FFFFFF"/>
                </a:solidFill>
                <a:latin typeface="Arial" panose="020B0604020202020204" pitchFamily="34" charset="0"/>
                <a:cs typeface="Arial" panose="020B0604020202020204" pitchFamily="34" charset="0"/>
              </a:rPr>
              <a:t>Celdas de Producción de Radioisótopos</a:t>
            </a:r>
            <a:r>
              <a:rPr lang="es-ES" altLang="es-PE" sz="1800" dirty="0" smtClean="0">
                <a:solidFill>
                  <a:srgbClr val="FFFFFF"/>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80394198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4294967295"/>
          </p:nvPr>
        </p:nvSpPr>
        <p:spPr>
          <a:xfrm>
            <a:off x="360040" y="980728"/>
            <a:ext cx="7740352" cy="1866429"/>
          </a:xfrm>
        </p:spPr>
        <p:txBody>
          <a:bodyPr/>
          <a:lstStyle/>
          <a:p>
            <a:pPr algn="just">
              <a:lnSpc>
                <a:spcPct val="90000"/>
              </a:lnSpc>
              <a:buFont typeface="Wingdings" pitchFamily="2" charset="2"/>
              <a:buNone/>
              <a:defRPr/>
            </a:pPr>
            <a:r>
              <a:rPr lang="es-ES" sz="3600" b="1" dirty="0" smtClean="0"/>
              <a:t>	</a:t>
            </a:r>
            <a:r>
              <a:rPr lang="es-ES" b="1" dirty="0" smtClean="0">
                <a:solidFill>
                  <a:srgbClr val="CC66FF"/>
                </a:solidFill>
                <a:latin typeface="Arial" charset="0"/>
              </a:rPr>
              <a:t>-Control de Plagas</a:t>
            </a:r>
            <a:r>
              <a:rPr lang="es-ES" b="1" dirty="0" smtClean="0">
                <a:latin typeface="Arial" charset="0"/>
              </a:rPr>
              <a:t>.-</a:t>
            </a:r>
            <a:r>
              <a:rPr lang="es-ES" dirty="0" smtClean="0">
                <a:latin typeface="Arial" charset="0"/>
              </a:rPr>
              <a:t> Para controlar y en algunas zonas eliminar el gusano barrenador.</a:t>
            </a:r>
          </a:p>
          <a:p>
            <a:pPr algn="just">
              <a:lnSpc>
                <a:spcPct val="90000"/>
              </a:lnSpc>
              <a:buFont typeface="Wingdings" pitchFamily="2" charset="2"/>
              <a:buNone/>
              <a:defRPr/>
            </a:pPr>
            <a:endParaRPr lang="es-ES" dirty="0" smtClean="0">
              <a:latin typeface="Arial" charset="0"/>
            </a:endParaRPr>
          </a:p>
          <a:p>
            <a:pPr algn="just">
              <a:lnSpc>
                <a:spcPct val="90000"/>
              </a:lnSpc>
              <a:buFont typeface="Wingdings" pitchFamily="2" charset="2"/>
              <a:buNone/>
              <a:defRPr/>
            </a:pPr>
            <a:r>
              <a:rPr lang="es-ES" b="1" dirty="0" smtClean="0">
                <a:solidFill>
                  <a:srgbClr val="3399FF"/>
                </a:solidFill>
                <a:latin typeface="Arial" charset="0"/>
              </a:rPr>
              <a:t>   </a:t>
            </a:r>
            <a:endParaRPr lang="en-GB" dirty="0" smtClean="0">
              <a:latin typeface="Arial" charset="0"/>
            </a:endParaRPr>
          </a:p>
          <a:p>
            <a:pPr algn="just">
              <a:lnSpc>
                <a:spcPct val="90000"/>
              </a:lnSpc>
              <a:buFont typeface="Wingdings" pitchFamily="2" charset="2"/>
              <a:buNone/>
              <a:defRPr/>
            </a:pPr>
            <a:r>
              <a:rPr lang="es-ES" b="1" dirty="0" smtClean="0">
                <a:solidFill>
                  <a:srgbClr val="3399FF"/>
                </a:solidFill>
                <a:latin typeface="Arial" charset="0"/>
              </a:rPr>
              <a:t>   </a:t>
            </a:r>
            <a:endParaRPr lang="es-ES" dirty="0" smtClean="0">
              <a:latin typeface="Arial" charset="0"/>
            </a:endParaRPr>
          </a:p>
          <a:p>
            <a:pPr algn="just">
              <a:lnSpc>
                <a:spcPct val="90000"/>
              </a:lnSpc>
              <a:buFont typeface="Wingdings" pitchFamily="2" charset="2"/>
              <a:buNone/>
              <a:defRPr/>
            </a:pPr>
            <a:endParaRPr lang="es-ES" dirty="0" smtClean="0">
              <a:latin typeface="Arial" charset="0"/>
            </a:endParaRPr>
          </a:p>
          <a:p>
            <a:pPr algn="just">
              <a:lnSpc>
                <a:spcPct val="90000"/>
              </a:lnSpc>
              <a:buFont typeface="Wingdings" pitchFamily="2" charset="2"/>
              <a:buNone/>
              <a:defRPr/>
            </a:pPr>
            <a:endParaRPr lang="en-GB" dirty="0" smtClean="0">
              <a:latin typeface="Arial" charset="0"/>
            </a:endParaRPr>
          </a:p>
        </p:txBody>
      </p:sp>
      <p:pic>
        <p:nvPicPr>
          <p:cNvPr id="5" name="4 Imagen" descr="https://encrypted-tbn1.gstatic.com/images?q=tbn:ANd9GcSGMA5RwfKuXVbTLSr7P5WPuMGE98QNn9lCFqtDa45UuXH2TyyJjw">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492896"/>
            <a:ext cx="4752528" cy="3528392"/>
          </a:xfrm>
          <a:prstGeom prst="rect">
            <a:avLst/>
          </a:prstGeom>
          <a:noFill/>
          <a:ln>
            <a:noFill/>
          </a:ln>
        </p:spPr>
      </p:pic>
    </p:spTree>
    <p:extLst>
      <p:ext uri="{BB962C8B-B14F-4D97-AF65-F5344CB8AC3E}">
        <p14:creationId xmlns:p14="http://schemas.microsoft.com/office/powerpoint/2010/main" val="121178935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4294967295"/>
          </p:nvPr>
        </p:nvSpPr>
        <p:spPr>
          <a:xfrm>
            <a:off x="432048" y="554459"/>
            <a:ext cx="7884368" cy="2010445"/>
          </a:xfrm>
        </p:spPr>
        <p:txBody>
          <a:bodyPr/>
          <a:lstStyle/>
          <a:p>
            <a:pPr algn="just">
              <a:lnSpc>
                <a:spcPct val="90000"/>
              </a:lnSpc>
              <a:buFont typeface="Wingdings" pitchFamily="2" charset="2"/>
              <a:buNone/>
              <a:defRPr/>
            </a:pPr>
            <a:r>
              <a:rPr lang="es-ES" sz="3600" b="1" dirty="0" smtClean="0"/>
              <a:t>	</a:t>
            </a:r>
            <a:endParaRPr lang="es-ES" dirty="0" smtClean="0">
              <a:latin typeface="Arial" charset="0"/>
            </a:endParaRPr>
          </a:p>
          <a:p>
            <a:pPr algn="just">
              <a:lnSpc>
                <a:spcPct val="90000"/>
              </a:lnSpc>
              <a:buFont typeface="Wingdings" pitchFamily="2" charset="2"/>
              <a:buNone/>
              <a:defRPr/>
            </a:pPr>
            <a:r>
              <a:rPr lang="es-ES" b="1" dirty="0" smtClean="0">
                <a:solidFill>
                  <a:srgbClr val="3399FF"/>
                </a:solidFill>
                <a:latin typeface="Arial" charset="0"/>
              </a:rPr>
              <a:t>   </a:t>
            </a:r>
            <a:r>
              <a:rPr lang="es-ES" b="1" dirty="0" smtClean="0">
                <a:solidFill>
                  <a:srgbClr val="CC66FF"/>
                </a:solidFill>
                <a:latin typeface="Arial" charset="0"/>
              </a:rPr>
              <a:t>-Diagnóstico</a:t>
            </a:r>
            <a:r>
              <a:rPr lang="es-ES" b="1" dirty="0" smtClean="0">
                <a:latin typeface="Arial" charset="0"/>
              </a:rPr>
              <a:t>.-</a:t>
            </a:r>
            <a:r>
              <a:rPr lang="es-ES" dirty="0" smtClean="0">
                <a:latin typeface="Arial" charset="0"/>
              </a:rPr>
              <a:t> Diagnóstico médico.</a:t>
            </a:r>
          </a:p>
          <a:p>
            <a:pPr algn="just">
              <a:lnSpc>
                <a:spcPct val="90000"/>
              </a:lnSpc>
              <a:buFont typeface="Wingdings" pitchFamily="2" charset="2"/>
              <a:buNone/>
              <a:defRPr/>
            </a:pPr>
            <a:r>
              <a:rPr lang="es-ES" dirty="0" smtClean="0">
                <a:latin typeface="Arial" charset="0"/>
              </a:rPr>
              <a:t>	Eficiencia cardiaca, función tiroidea, etc.</a:t>
            </a:r>
          </a:p>
          <a:p>
            <a:pPr algn="just">
              <a:lnSpc>
                <a:spcPct val="90000"/>
              </a:lnSpc>
              <a:buFont typeface="Wingdings" pitchFamily="2" charset="2"/>
              <a:buNone/>
              <a:defRPr/>
            </a:pPr>
            <a:endParaRPr lang="en-GB" dirty="0" smtClean="0">
              <a:latin typeface="Arial" charset="0"/>
            </a:endParaRPr>
          </a:p>
          <a:p>
            <a:pPr algn="just">
              <a:lnSpc>
                <a:spcPct val="90000"/>
              </a:lnSpc>
              <a:buFont typeface="Wingdings" pitchFamily="2" charset="2"/>
              <a:buNone/>
              <a:defRPr/>
            </a:pPr>
            <a:r>
              <a:rPr lang="es-ES" b="1" dirty="0" smtClean="0">
                <a:solidFill>
                  <a:srgbClr val="3399FF"/>
                </a:solidFill>
                <a:latin typeface="Arial" charset="0"/>
              </a:rPr>
              <a:t>   </a:t>
            </a:r>
            <a:endParaRPr lang="es-ES" dirty="0" smtClean="0">
              <a:latin typeface="Arial" charset="0"/>
            </a:endParaRPr>
          </a:p>
          <a:p>
            <a:pPr algn="just">
              <a:lnSpc>
                <a:spcPct val="90000"/>
              </a:lnSpc>
              <a:buFont typeface="Wingdings" pitchFamily="2" charset="2"/>
              <a:buNone/>
              <a:defRPr/>
            </a:pPr>
            <a:endParaRPr lang="es-ES" dirty="0" smtClean="0">
              <a:latin typeface="Arial" charset="0"/>
            </a:endParaRPr>
          </a:p>
          <a:p>
            <a:pPr algn="just">
              <a:lnSpc>
                <a:spcPct val="90000"/>
              </a:lnSpc>
              <a:buFont typeface="Wingdings" pitchFamily="2" charset="2"/>
              <a:buNone/>
              <a:defRPr/>
            </a:pPr>
            <a:endParaRPr lang="en-GB" dirty="0" smtClean="0">
              <a:latin typeface="Arial" charset="0"/>
            </a:endParaRPr>
          </a:p>
        </p:txBody>
      </p:sp>
      <p:pic>
        <p:nvPicPr>
          <p:cNvPr id="99331" name="Picture 5" descr="X-ray examin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49" y="2780928"/>
            <a:ext cx="475297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2" name="Picture 11" descr="Chest x-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524" y="3064296"/>
            <a:ext cx="2755900"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350525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9" name="Rectangle 5"/>
          <p:cNvSpPr>
            <a:spLocks noGrp="1" noChangeArrowheads="1"/>
          </p:cNvSpPr>
          <p:nvPr>
            <p:ph type="body" idx="4294967295"/>
          </p:nvPr>
        </p:nvSpPr>
        <p:spPr>
          <a:xfrm>
            <a:off x="914400" y="974353"/>
            <a:ext cx="7258000" cy="1806575"/>
          </a:xfrm>
        </p:spPr>
        <p:txBody>
          <a:bodyPr/>
          <a:lstStyle/>
          <a:p>
            <a:pPr algn="just">
              <a:buFont typeface="Wingdings" pitchFamily="2" charset="2"/>
              <a:buNone/>
              <a:defRPr/>
            </a:pPr>
            <a:r>
              <a:rPr lang="es-ES" b="1" dirty="0" smtClean="0">
                <a:solidFill>
                  <a:srgbClr val="CC66FF"/>
                </a:solidFill>
                <a:latin typeface="Arial" charset="0"/>
              </a:rPr>
              <a:t>-Radioterapia y Quimioterapia</a:t>
            </a:r>
            <a:r>
              <a:rPr lang="es-ES" b="1" dirty="0" smtClean="0">
                <a:latin typeface="Arial" charset="0"/>
              </a:rPr>
              <a:t>.-</a:t>
            </a:r>
            <a:r>
              <a:rPr lang="es-ES" dirty="0" smtClean="0">
                <a:latin typeface="Arial" charset="0"/>
              </a:rPr>
              <a:t> Se emplea el radio en el tratamiento del cáncer.</a:t>
            </a:r>
            <a:endParaRPr lang="en-GB" dirty="0" smtClean="0">
              <a:latin typeface="Arial" charset="0"/>
            </a:endParaRPr>
          </a:p>
          <a:p>
            <a:pPr>
              <a:buFont typeface="Wingdings" pitchFamily="2" charset="2"/>
              <a:buNone/>
              <a:defRPr/>
            </a:pPr>
            <a:endParaRPr lang="es-ES" dirty="0" smtClean="0"/>
          </a:p>
        </p:txBody>
      </p:sp>
      <p:pic>
        <p:nvPicPr>
          <p:cNvPr id="100355" name="Picture 6" descr="Energía nucl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649" y="2876897"/>
            <a:ext cx="401637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Picture 8" descr="http://tbn1.google.com/images?q=tbn:Emwx3rL8bP78sM:http://www.larepublica.com.uy/publicaciones/101/20081007/images/334343_0.gif">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20" r="6128"/>
          <a:stretch/>
        </p:blipFill>
        <p:spPr bwMode="auto">
          <a:xfrm>
            <a:off x="4752416" y="2876897"/>
            <a:ext cx="356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74063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type="body" idx="4294967295"/>
          </p:nvPr>
        </p:nvSpPr>
        <p:spPr>
          <a:xfrm>
            <a:off x="518864" y="1268760"/>
            <a:ext cx="7725544" cy="4530725"/>
          </a:xfrm>
        </p:spPr>
        <p:txBody>
          <a:bodyPr/>
          <a:lstStyle/>
          <a:p>
            <a:pPr algn="just">
              <a:lnSpc>
                <a:spcPct val="90000"/>
              </a:lnSpc>
              <a:buFont typeface="Wingdings" pitchFamily="2" charset="2"/>
              <a:buNone/>
              <a:defRPr/>
            </a:pPr>
            <a:r>
              <a:rPr lang="es-ES" b="1" dirty="0" smtClean="0"/>
              <a:t>	</a:t>
            </a:r>
            <a:r>
              <a:rPr lang="es-ES" sz="2800" b="1" dirty="0" smtClean="0">
                <a:solidFill>
                  <a:srgbClr val="CC66FF"/>
                </a:solidFill>
                <a:latin typeface="Arial" charset="0"/>
              </a:rPr>
              <a:t>-Fechado</a:t>
            </a:r>
            <a:r>
              <a:rPr lang="es-ES" sz="2800" b="1" dirty="0" smtClean="0">
                <a:latin typeface="Arial" charset="0"/>
              </a:rPr>
              <a:t>.-</a:t>
            </a:r>
            <a:r>
              <a:rPr lang="es-ES" sz="2800" dirty="0" smtClean="0">
                <a:latin typeface="Arial" charset="0"/>
              </a:rPr>
              <a:t> Se basa en la velocidad de decaimiento del C14.</a:t>
            </a:r>
            <a:endParaRPr lang="es-ES" sz="2800" b="1" dirty="0" smtClean="0">
              <a:latin typeface="Arial" charset="0"/>
            </a:endParaRPr>
          </a:p>
          <a:p>
            <a:pPr algn="just">
              <a:lnSpc>
                <a:spcPct val="90000"/>
              </a:lnSpc>
              <a:buFont typeface="Wingdings" pitchFamily="2" charset="2"/>
              <a:buNone/>
              <a:defRPr/>
            </a:pPr>
            <a:r>
              <a:rPr lang="es-ES" sz="2800" b="1" dirty="0" smtClean="0">
                <a:latin typeface="Arial" charset="0"/>
              </a:rPr>
              <a:t>	</a:t>
            </a:r>
            <a:r>
              <a:rPr lang="es-ES" sz="2800" b="1" dirty="0" smtClean="0">
                <a:solidFill>
                  <a:schemeClr val="tx1">
                    <a:lumMod val="95000"/>
                  </a:schemeClr>
                </a:solidFill>
                <a:latin typeface="Arial" charset="0"/>
              </a:rPr>
              <a:t>Cinética del Decaimiento Radiactivo:</a:t>
            </a:r>
          </a:p>
          <a:p>
            <a:pPr algn="just">
              <a:lnSpc>
                <a:spcPct val="90000"/>
              </a:lnSpc>
              <a:buFont typeface="Wingdings" pitchFamily="2" charset="2"/>
              <a:buNone/>
              <a:defRPr/>
            </a:pPr>
            <a:endParaRPr lang="es-ES" sz="2800" b="1" dirty="0" smtClean="0">
              <a:solidFill>
                <a:schemeClr val="tx1">
                  <a:lumMod val="95000"/>
                </a:schemeClr>
              </a:solidFill>
              <a:latin typeface="Arial" charset="0"/>
            </a:endParaRPr>
          </a:p>
          <a:p>
            <a:pPr algn="just">
              <a:lnSpc>
                <a:spcPct val="90000"/>
              </a:lnSpc>
              <a:buFont typeface="Wingdings" pitchFamily="2" charset="2"/>
              <a:buNone/>
              <a:defRPr/>
            </a:pPr>
            <a:endParaRPr lang="es-ES" sz="2800" dirty="0" smtClean="0">
              <a:solidFill>
                <a:schemeClr val="folHlink"/>
              </a:solidFill>
              <a:latin typeface="Arial" charset="0"/>
            </a:endParaRPr>
          </a:p>
          <a:p>
            <a:pPr algn="just">
              <a:lnSpc>
                <a:spcPct val="90000"/>
              </a:lnSpc>
              <a:buFont typeface="Wingdings" pitchFamily="2" charset="2"/>
              <a:buNone/>
              <a:defRPr/>
            </a:pPr>
            <a:endParaRPr lang="es-ES" sz="2800" dirty="0" smtClean="0">
              <a:solidFill>
                <a:schemeClr val="folHlink"/>
              </a:solidFill>
              <a:latin typeface="Arial" charset="0"/>
            </a:endParaRPr>
          </a:p>
          <a:p>
            <a:pPr algn="just">
              <a:lnSpc>
                <a:spcPct val="90000"/>
              </a:lnSpc>
              <a:buFont typeface="Wingdings" pitchFamily="2" charset="2"/>
              <a:buNone/>
              <a:defRPr/>
            </a:pPr>
            <a:r>
              <a:rPr lang="es-ES" sz="2800" dirty="0" smtClean="0">
                <a:latin typeface="Arial" charset="0"/>
              </a:rPr>
              <a:t>	</a:t>
            </a:r>
          </a:p>
          <a:p>
            <a:pPr algn="just">
              <a:lnSpc>
                <a:spcPct val="90000"/>
              </a:lnSpc>
              <a:buFont typeface="Wingdings" pitchFamily="2" charset="2"/>
              <a:buNone/>
              <a:defRPr/>
            </a:pPr>
            <a:r>
              <a:rPr lang="es-ES" sz="2800" dirty="0">
                <a:latin typeface="Arial" charset="0"/>
              </a:rPr>
              <a:t> </a:t>
            </a:r>
            <a:r>
              <a:rPr lang="es-ES" sz="2800" dirty="0" smtClean="0">
                <a:latin typeface="Arial" charset="0"/>
              </a:rPr>
              <a:t>   K = </a:t>
            </a:r>
            <a:r>
              <a:rPr lang="es-ES" sz="2800" dirty="0" err="1" smtClean="0">
                <a:latin typeface="Arial" charset="0"/>
              </a:rPr>
              <a:t>cte</a:t>
            </a:r>
            <a:r>
              <a:rPr lang="es-ES" sz="2800" dirty="0" smtClean="0">
                <a:latin typeface="Arial" charset="0"/>
              </a:rPr>
              <a:t> de velocidad de 1er orden</a:t>
            </a:r>
          </a:p>
          <a:p>
            <a:pPr algn="just">
              <a:lnSpc>
                <a:spcPct val="90000"/>
              </a:lnSpc>
              <a:buFont typeface="Wingdings" pitchFamily="2" charset="2"/>
              <a:buNone/>
              <a:defRPr/>
            </a:pPr>
            <a:r>
              <a:rPr lang="es-ES" sz="2800" dirty="0" smtClean="0">
                <a:latin typeface="Arial" charset="0"/>
              </a:rPr>
              <a:t>	N= # de núcleos radiactivos presentes en el</a:t>
            </a:r>
          </a:p>
          <a:p>
            <a:pPr algn="just">
              <a:lnSpc>
                <a:spcPct val="90000"/>
              </a:lnSpc>
              <a:buFont typeface="Wingdings" pitchFamily="2" charset="2"/>
              <a:buNone/>
              <a:defRPr/>
            </a:pPr>
            <a:r>
              <a:rPr lang="es-ES" sz="2800" dirty="0" smtClean="0">
                <a:latin typeface="Arial" charset="0"/>
              </a:rPr>
              <a:t>          tiempo t</a:t>
            </a:r>
            <a:endParaRPr lang="en-GB" sz="2800" dirty="0" smtClean="0">
              <a:latin typeface="Arial" charset="0"/>
            </a:endParaRPr>
          </a:p>
        </p:txBody>
      </p:sp>
      <p:sp>
        <p:nvSpPr>
          <p:cNvPr id="112645" name="Text Box 5"/>
          <p:cNvSpPr txBox="1">
            <a:spLocks noChangeArrowheads="1"/>
          </p:cNvSpPr>
          <p:nvPr/>
        </p:nvSpPr>
        <p:spPr bwMode="auto">
          <a:xfrm>
            <a:off x="1692622" y="3140968"/>
            <a:ext cx="5327650" cy="946150"/>
          </a:xfrm>
          <a:prstGeom prst="rect">
            <a:avLst/>
          </a:prstGeom>
          <a:solidFill>
            <a:schemeClr val="accent1"/>
          </a:solidFill>
          <a:ln w="9525">
            <a:noFill/>
            <a:miter lim="800000"/>
            <a:headEnd/>
            <a:tailEnd/>
          </a:ln>
          <a:effectLst/>
        </p:spPr>
        <p:txBody>
          <a:bodyPr>
            <a:spAutoFit/>
          </a:bodyPr>
          <a:lstStyle/>
          <a:p>
            <a:pPr fontAlgn="base">
              <a:spcBef>
                <a:spcPct val="0"/>
              </a:spcBef>
              <a:spcAft>
                <a:spcPct val="0"/>
              </a:spcAft>
              <a:defRPr/>
            </a:pPr>
            <a:r>
              <a:rPr lang="es-ES" sz="2800" dirty="0">
                <a:solidFill>
                  <a:srgbClr val="FFFFFF"/>
                </a:solidFill>
                <a:effectLst>
                  <a:outerShdw blurRad="38100" dist="38100" dir="2700000" algn="tl">
                    <a:srgbClr val="000000"/>
                  </a:outerShdw>
                </a:effectLst>
                <a:latin typeface="Tahoma" pitchFamily="34" charset="0"/>
              </a:rPr>
              <a:t>Velocidad de decaimiento = KN</a:t>
            </a:r>
          </a:p>
          <a:p>
            <a:pPr fontAlgn="base">
              <a:spcBef>
                <a:spcPct val="0"/>
              </a:spcBef>
              <a:spcAft>
                <a:spcPct val="0"/>
              </a:spcAft>
              <a:defRPr/>
            </a:pPr>
            <a:r>
              <a:rPr lang="es-ES" sz="2800" dirty="0">
                <a:solidFill>
                  <a:srgbClr val="FFFFFF"/>
                </a:solidFill>
                <a:effectLst>
                  <a:outerShdw blurRad="38100" dist="38100" dir="2700000" algn="tl">
                    <a:srgbClr val="000000"/>
                  </a:outerShdw>
                </a:effectLst>
                <a:latin typeface="Tahoma" pitchFamily="34" charset="0"/>
              </a:rPr>
              <a:t>	en el tiempo t</a:t>
            </a:r>
            <a:endParaRPr lang="en-GB" sz="2800" dirty="0">
              <a:solidFill>
                <a:srgbClr val="FFFFFF"/>
              </a:solidFill>
              <a:latin typeface="Tahoma" pitchFamily="34" charset="0"/>
            </a:endParaRPr>
          </a:p>
        </p:txBody>
      </p:sp>
    </p:spTree>
    <p:extLst>
      <p:ext uri="{BB962C8B-B14F-4D97-AF65-F5344CB8AC3E}">
        <p14:creationId xmlns:p14="http://schemas.microsoft.com/office/powerpoint/2010/main" val="261745652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type="body" idx="4294967295"/>
          </p:nvPr>
        </p:nvSpPr>
        <p:spPr>
          <a:xfrm>
            <a:off x="457200" y="1131589"/>
            <a:ext cx="8003232" cy="5465763"/>
          </a:xfrm>
        </p:spPr>
        <p:txBody>
          <a:bodyPr/>
          <a:lstStyle/>
          <a:p>
            <a:pPr>
              <a:buFont typeface="Wingdings" pitchFamily="2" charset="2"/>
              <a:buNone/>
              <a:defRPr/>
            </a:pPr>
            <a:r>
              <a:rPr lang="es-ES" dirty="0" smtClean="0"/>
              <a:t>        </a:t>
            </a:r>
            <a:r>
              <a:rPr lang="es-ES" sz="2800" dirty="0" smtClean="0">
                <a:latin typeface="Arial" panose="020B0604020202020204" pitchFamily="34" charset="0"/>
                <a:cs typeface="Arial" panose="020B0604020202020204" pitchFamily="34" charset="0"/>
              </a:rPr>
              <a:t>Probabilidad de desintegración = - </a:t>
            </a:r>
            <a:r>
              <a:rPr lang="es-ES" sz="2800" u="sng" dirty="0" err="1" smtClean="0">
                <a:latin typeface="Arial" panose="020B0604020202020204" pitchFamily="34" charset="0"/>
                <a:cs typeface="Arial" panose="020B0604020202020204" pitchFamily="34" charset="0"/>
              </a:rPr>
              <a:t>dN</a:t>
            </a:r>
            <a:endParaRPr lang="es-ES" sz="2800" dirty="0" smtClean="0">
              <a:latin typeface="Arial" panose="020B0604020202020204" pitchFamily="34" charset="0"/>
              <a:cs typeface="Arial" panose="020B0604020202020204" pitchFamily="34" charset="0"/>
            </a:endParaRPr>
          </a:p>
          <a:p>
            <a:pPr>
              <a:buFont typeface="Wingdings" pitchFamily="2" charset="2"/>
              <a:buNone/>
              <a:defRPr/>
            </a:pPr>
            <a:r>
              <a:rPr lang="es-ES" sz="2800" dirty="0" smtClean="0">
                <a:latin typeface="Arial" panose="020B0604020202020204" pitchFamily="34" charset="0"/>
                <a:cs typeface="Arial" panose="020B0604020202020204" pitchFamily="34" charset="0"/>
              </a:rPr>
              <a:t>                                                                 N	</a:t>
            </a:r>
          </a:p>
          <a:p>
            <a:pPr>
              <a:buNone/>
              <a:defRPr/>
            </a:pPr>
            <a:r>
              <a:rPr lang="es-ES" sz="2800" dirty="0" smtClean="0">
                <a:latin typeface="Arial" panose="020B0604020202020204" pitchFamily="34" charset="0"/>
                <a:cs typeface="Arial" panose="020B0604020202020204" pitchFamily="34" charset="0"/>
              </a:rPr>
              <a:t>	                   K  =   </a:t>
            </a:r>
            <a:r>
              <a:rPr lang="es-ES" sz="2800" u="sng" dirty="0" smtClean="0">
                <a:latin typeface="Arial" panose="020B0604020202020204" pitchFamily="34" charset="0"/>
                <a:cs typeface="Arial" panose="020B0604020202020204" pitchFamily="34" charset="0"/>
              </a:rPr>
              <a:t>-1</a:t>
            </a:r>
            <a:r>
              <a:rPr lang="es-ES" sz="2800" dirty="0" smtClean="0">
                <a:latin typeface="Arial" panose="020B0604020202020204" pitchFamily="34" charset="0"/>
                <a:cs typeface="Arial" panose="020B0604020202020204" pitchFamily="34" charset="0"/>
              </a:rPr>
              <a:t>    </a:t>
            </a:r>
            <a:r>
              <a:rPr lang="es-ES" sz="2800" u="sng" dirty="0" err="1" smtClean="0">
                <a:latin typeface="Arial" panose="020B0604020202020204" pitchFamily="34" charset="0"/>
                <a:cs typeface="Arial" panose="020B0604020202020204" pitchFamily="34" charset="0"/>
              </a:rPr>
              <a:t>dN</a:t>
            </a:r>
            <a:endParaRPr lang="en-GB" sz="2800" dirty="0" smtClean="0">
              <a:latin typeface="Arial" panose="020B0604020202020204" pitchFamily="34" charset="0"/>
              <a:cs typeface="Arial" panose="020B0604020202020204" pitchFamily="34" charset="0"/>
            </a:endParaRPr>
          </a:p>
          <a:p>
            <a:pPr>
              <a:buFont typeface="Wingdings" pitchFamily="2" charset="2"/>
              <a:buNone/>
              <a:defRPr/>
            </a:pPr>
            <a:r>
              <a:rPr lang="en-GB" sz="2800" dirty="0" smtClean="0">
                <a:latin typeface="Arial" panose="020B0604020202020204" pitchFamily="34" charset="0"/>
                <a:cs typeface="Arial" panose="020B0604020202020204" pitchFamily="34" charset="0"/>
              </a:rPr>
              <a:t>                                 </a:t>
            </a:r>
            <a:r>
              <a:rPr lang="es-ES" sz="2800" dirty="0" smtClean="0">
                <a:latin typeface="Arial" panose="020B0604020202020204" pitchFamily="34" charset="0"/>
                <a:cs typeface="Arial" panose="020B0604020202020204" pitchFamily="34" charset="0"/>
              </a:rPr>
              <a:t>N    </a:t>
            </a:r>
            <a:r>
              <a:rPr lang="es-ES" sz="2800" dirty="0" err="1" smtClean="0">
                <a:latin typeface="Arial" panose="020B0604020202020204" pitchFamily="34" charset="0"/>
                <a:cs typeface="Arial" panose="020B0604020202020204" pitchFamily="34" charset="0"/>
              </a:rPr>
              <a:t>dt</a:t>
            </a:r>
            <a:r>
              <a:rPr lang="en-GB" sz="2800" dirty="0" smtClean="0">
                <a:latin typeface="Arial" panose="020B0604020202020204" pitchFamily="34" charset="0"/>
                <a:cs typeface="Arial" panose="020B0604020202020204" pitchFamily="34" charset="0"/>
              </a:rPr>
              <a:t> </a:t>
            </a:r>
          </a:p>
          <a:p>
            <a:pPr>
              <a:buFont typeface="Wingdings" pitchFamily="2" charset="2"/>
              <a:buNone/>
              <a:defRPr/>
            </a:pPr>
            <a:endParaRPr lang="en-GB" sz="2800" dirty="0" smtClean="0">
              <a:latin typeface="Arial" panose="020B0604020202020204" pitchFamily="34" charset="0"/>
              <a:cs typeface="Arial" panose="020B0604020202020204" pitchFamily="34" charset="0"/>
            </a:endParaRPr>
          </a:p>
          <a:p>
            <a:pPr algn="just">
              <a:buNone/>
              <a:defRPr/>
            </a:pPr>
            <a:r>
              <a:rPr lang="es-ES" dirty="0" smtClean="0"/>
              <a:t>           </a:t>
            </a:r>
            <a:r>
              <a:rPr lang="es-ES" sz="2800" dirty="0" smtClean="0">
                <a:effectLst/>
                <a:latin typeface="Arial" panose="020B0604020202020204" pitchFamily="34" charset="0"/>
                <a:cs typeface="Arial" panose="020B0604020202020204" pitchFamily="34" charset="0"/>
              </a:rPr>
              <a:t>K</a:t>
            </a:r>
            <a:r>
              <a:rPr lang="es-ES" sz="2800" dirty="0" smtClean="0">
                <a:latin typeface="Arial" panose="020B0604020202020204" pitchFamily="34" charset="0"/>
                <a:cs typeface="Arial" panose="020B0604020202020204" pitchFamily="34" charset="0"/>
              </a:rPr>
              <a:t>: </a:t>
            </a:r>
            <a:r>
              <a:rPr lang="es-ES" altLang="es-PE" sz="2800" dirty="0" smtClean="0">
                <a:solidFill>
                  <a:srgbClr val="FF0000"/>
                </a:solidFill>
                <a:latin typeface="Arial" charset="0"/>
              </a:rPr>
              <a:t>constante </a:t>
            </a:r>
            <a:r>
              <a:rPr lang="es-ES" altLang="es-PE" sz="2800" dirty="0">
                <a:solidFill>
                  <a:srgbClr val="FF0000"/>
                </a:solidFill>
                <a:latin typeface="Arial" charset="0"/>
              </a:rPr>
              <a:t>de </a:t>
            </a:r>
            <a:r>
              <a:rPr lang="es-ES" altLang="es-PE" sz="2800" dirty="0" smtClean="0">
                <a:solidFill>
                  <a:srgbClr val="FF0000"/>
                </a:solidFill>
                <a:latin typeface="Arial" charset="0"/>
              </a:rPr>
              <a:t>desintegración (</a:t>
            </a:r>
            <a:r>
              <a:rPr lang="es-ES" altLang="es-PE" sz="2800" dirty="0" smtClean="0">
                <a:latin typeface="Arial" charset="0"/>
              </a:rPr>
              <a:t>s</a:t>
            </a:r>
            <a:r>
              <a:rPr lang="es-ES" altLang="es-PE" sz="2800" baseline="30000" dirty="0" smtClean="0">
                <a:latin typeface="Arial" charset="0"/>
              </a:rPr>
              <a:t>-1</a:t>
            </a:r>
            <a:r>
              <a:rPr lang="es-ES" altLang="es-PE" sz="2800" dirty="0" smtClean="0">
                <a:solidFill>
                  <a:srgbClr val="FF0000"/>
                </a:solidFill>
                <a:latin typeface="Arial" charset="0"/>
              </a:rPr>
              <a:t>)</a:t>
            </a:r>
          </a:p>
          <a:p>
            <a:pPr algn="just">
              <a:buNone/>
              <a:defRPr/>
            </a:pPr>
            <a:r>
              <a:rPr lang="es-ES" altLang="es-PE" sz="2800" dirty="0" smtClean="0">
                <a:solidFill>
                  <a:srgbClr val="FF0000"/>
                </a:solidFill>
                <a:latin typeface="Arial" charset="0"/>
              </a:rPr>
              <a:t> </a:t>
            </a:r>
            <a:r>
              <a:rPr lang="es-ES" altLang="es-PE" sz="2800" dirty="0" smtClean="0">
                <a:latin typeface="Arial" charset="0"/>
              </a:rPr>
              <a:t>               Representa </a:t>
            </a:r>
            <a:r>
              <a:rPr lang="es-ES" altLang="es-PE" sz="2800" dirty="0">
                <a:latin typeface="Arial" charset="0"/>
              </a:rPr>
              <a:t>la probabilidad </a:t>
            </a:r>
            <a:r>
              <a:rPr lang="es-ES" altLang="es-PE" sz="2800" dirty="0" smtClean="0">
                <a:latin typeface="Arial" charset="0"/>
              </a:rPr>
              <a:t>de que un</a:t>
            </a:r>
          </a:p>
          <a:p>
            <a:pPr algn="just">
              <a:buNone/>
              <a:defRPr/>
            </a:pPr>
            <a:r>
              <a:rPr lang="es-ES" altLang="es-PE" sz="2800" dirty="0">
                <a:latin typeface="Arial" charset="0"/>
              </a:rPr>
              <a:t> </a:t>
            </a:r>
            <a:r>
              <a:rPr lang="es-ES" altLang="es-PE" sz="2800" dirty="0" smtClean="0">
                <a:latin typeface="Arial" charset="0"/>
              </a:rPr>
              <a:t>               determinado núcleo  se desintegre en</a:t>
            </a:r>
          </a:p>
          <a:p>
            <a:pPr algn="just">
              <a:buNone/>
              <a:defRPr/>
            </a:pPr>
            <a:r>
              <a:rPr lang="es-ES" altLang="es-PE" sz="2800" dirty="0">
                <a:latin typeface="Arial" charset="0"/>
              </a:rPr>
              <a:t> </a:t>
            </a:r>
            <a:r>
              <a:rPr lang="es-ES" altLang="es-PE" sz="2800" dirty="0" smtClean="0">
                <a:latin typeface="Arial" charset="0"/>
              </a:rPr>
              <a:t>               un segundo</a:t>
            </a:r>
            <a:r>
              <a:rPr lang="es-ES" altLang="es-PE" sz="2800" dirty="0">
                <a:latin typeface="Arial" charset="0"/>
              </a:rPr>
              <a:t>. </a:t>
            </a:r>
            <a:endParaRPr lang="es-ES" altLang="es-PE" sz="2800" dirty="0" smtClean="0">
              <a:latin typeface="Arial" charset="0"/>
            </a:endParaRPr>
          </a:p>
          <a:p>
            <a:pPr algn="just">
              <a:buNone/>
              <a:defRPr/>
            </a:pPr>
            <a:r>
              <a:rPr lang="es-ES" altLang="es-PE" sz="2800" dirty="0">
                <a:latin typeface="Arial" charset="0"/>
              </a:rPr>
              <a:t> </a:t>
            </a:r>
            <a:r>
              <a:rPr lang="es-ES" altLang="es-PE" sz="2800" dirty="0" smtClean="0">
                <a:latin typeface="Arial" charset="0"/>
              </a:rPr>
              <a:t>         </a:t>
            </a:r>
            <a:r>
              <a:rPr lang="es-ES" dirty="0" smtClean="0"/>
              <a:t>   </a:t>
            </a:r>
            <a:endParaRPr lang="en-GB" dirty="0" smtClean="0"/>
          </a:p>
        </p:txBody>
      </p:sp>
    </p:spTree>
    <p:extLst>
      <p:ext uri="{BB962C8B-B14F-4D97-AF65-F5344CB8AC3E}">
        <p14:creationId xmlns:p14="http://schemas.microsoft.com/office/powerpoint/2010/main" val="217400680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Grp="1" noChangeArrowheads="1"/>
          </p:cNvSpPr>
          <p:nvPr>
            <p:ph type="body" idx="4294967295"/>
          </p:nvPr>
        </p:nvSpPr>
        <p:spPr>
          <a:xfrm>
            <a:off x="457200" y="332656"/>
            <a:ext cx="7859216" cy="5465763"/>
          </a:xfrm>
        </p:spPr>
        <p:txBody>
          <a:bodyPr/>
          <a:lstStyle/>
          <a:p>
            <a:pPr>
              <a:buFont typeface="Wingdings" pitchFamily="2" charset="2"/>
              <a:buNone/>
              <a:defRPr/>
            </a:pPr>
            <a:endParaRPr lang="es-ES" dirty="0" smtClean="0"/>
          </a:p>
          <a:p>
            <a:pPr>
              <a:buFont typeface="Wingdings" pitchFamily="2" charset="2"/>
              <a:buNone/>
              <a:defRPr/>
            </a:pPr>
            <a:endParaRPr lang="es-ES" dirty="0"/>
          </a:p>
          <a:p>
            <a:pPr algn="just">
              <a:buNone/>
              <a:defRPr/>
            </a:pPr>
            <a:r>
              <a:rPr lang="es-ES" altLang="es-PE" sz="2800" dirty="0" smtClean="0">
                <a:effectLst/>
                <a:latin typeface="Arial" panose="020B0604020202020204" pitchFamily="34" charset="0"/>
                <a:cs typeface="Arial" panose="020B0604020202020204" pitchFamily="34" charset="0"/>
              </a:rPr>
              <a:t>   La </a:t>
            </a:r>
            <a:r>
              <a:rPr lang="es-ES" altLang="es-PE" sz="2800" dirty="0">
                <a:effectLst/>
                <a:latin typeface="Arial" panose="020B0604020202020204" pitchFamily="34" charset="0"/>
                <a:cs typeface="Arial" panose="020B0604020202020204" pitchFamily="34" charset="0"/>
              </a:rPr>
              <a:t>Actividad, A, se define como la tasa de decaimiento de un material radioactivo.</a:t>
            </a:r>
          </a:p>
          <a:p>
            <a:pPr>
              <a:buFont typeface="Wingdings" pitchFamily="2" charset="2"/>
              <a:buNone/>
              <a:defRPr/>
            </a:pPr>
            <a:endParaRPr lang="es-ES" dirty="0"/>
          </a:p>
          <a:p>
            <a:pPr>
              <a:buFont typeface="Wingdings" pitchFamily="2" charset="2"/>
              <a:buNone/>
              <a:defRPr/>
            </a:pPr>
            <a:r>
              <a:rPr lang="es-ES" dirty="0" smtClean="0"/>
              <a:t>    </a:t>
            </a:r>
            <a:r>
              <a:rPr lang="es-ES" sz="2800" dirty="0" smtClean="0">
                <a:latin typeface="Arial" panose="020B0604020202020204" pitchFamily="34" charset="0"/>
                <a:cs typeface="Arial" panose="020B0604020202020204" pitchFamily="34" charset="0"/>
              </a:rPr>
              <a:t>Actividad = A	=   - </a:t>
            </a:r>
            <a:r>
              <a:rPr lang="es-ES" sz="2800" dirty="0" err="1" smtClean="0">
                <a:latin typeface="Arial" panose="020B0604020202020204" pitchFamily="34" charset="0"/>
                <a:cs typeface="Arial" panose="020B0604020202020204" pitchFamily="34" charset="0"/>
              </a:rPr>
              <a:t>dN</a:t>
            </a:r>
            <a:r>
              <a:rPr lang="es-ES" sz="2800" dirty="0" smtClean="0">
                <a:latin typeface="Arial" panose="020B0604020202020204" pitchFamily="34" charset="0"/>
                <a:cs typeface="Arial" panose="020B0604020202020204" pitchFamily="34" charset="0"/>
              </a:rPr>
              <a:t>          </a:t>
            </a:r>
            <a:r>
              <a:rPr lang="es-ES" sz="2800" dirty="0" err="1" smtClean="0">
                <a:latin typeface="Arial" panose="020B0604020202020204" pitchFamily="34" charset="0"/>
                <a:cs typeface="Arial" panose="020B0604020202020204" pitchFamily="34" charset="0"/>
              </a:rPr>
              <a:t>desinteg</a:t>
            </a:r>
            <a:r>
              <a:rPr lang="es-ES" sz="2800" dirty="0" smtClean="0">
                <a:latin typeface="Arial" panose="020B0604020202020204" pitchFamily="34" charset="0"/>
                <a:cs typeface="Arial" panose="020B0604020202020204" pitchFamily="34" charset="0"/>
              </a:rPr>
              <a:t>/</a:t>
            </a:r>
            <a:r>
              <a:rPr lang="es-ES" sz="2800" dirty="0" err="1" smtClean="0">
                <a:latin typeface="Arial" panose="020B0604020202020204" pitchFamily="34" charset="0"/>
                <a:cs typeface="Arial" panose="020B0604020202020204" pitchFamily="34" charset="0"/>
              </a:rPr>
              <a:t>seg</a:t>
            </a:r>
            <a:endParaRPr lang="en-GB" sz="2800" dirty="0" smtClean="0">
              <a:latin typeface="Arial" panose="020B0604020202020204" pitchFamily="34" charset="0"/>
              <a:cs typeface="Arial" panose="020B0604020202020204" pitchFamily="34" charset="0"/>
            </a:endParaRPr>
          </a:p>
          <a:p>
            <a:pPr>
              <a:buFont typeface="Wingdings" pitchFamily="2" charset="2"/>
              <a:buNone/>
              <a:defRPr/>
            </a:pPr>
            <a:r>
              <a:rPr lang="es-ES" sz="2800" dirty="0" smtClean="0">
                <a:latin typeface="Arial" panose="020B0604020202020204" pitchFamily="34" charset="0"/>
                <a:cs typeface="Arial" panose="020B0604020202020204" pitchFamily="34" charset="0"/>
              </a:rPr>
              <a:t>                                   </a:t>
            </a:r>
            <a:r>
              <a:rPr lang="es-ES" sz="2800" dirty="0" err="1" smtClean="0">
                <a:latin typeface="Arial" panose="020B0604020202020204" pitchFamily="34" charset="0"/>
                <a:cs typeface="Arial" panose="020B0604020202020204" pitchFamily="34" charset="0"/>
              </a:rPr>
              <a:t>dt</a:t>
            </a:r>
            <a:endParaRPr lang="es-ES" sz="2800" dirty="0" smtClean="0">
              <a:latin typeface="Arial" panose="020B0604020202020204" pitchFamily="34" charset="0"/>
              <a:cs typeface="Arial" panose="020B0604020202020204" pitchFamily="34" charset="0"/>
            </a:endParaRPr>
          </a:p>
          <a:p>
            <a:pPr>
              <a:buFont typeface="Wingdings" pitchFamily="2" charset="2"/>
              <a:buNone/>
              <a:defRPr/>
            </a:pPr>
            <a:endParaRPr lang="en-GB" dirty="0" smtClean="0"/>
          </a:p>
        </p:txBody>
      </p:sp>
      <p:sp>
        <p:nvSpPr>
          <p:cNvPr id="102403" name="Line 4"/>
          <p:cNvSpPr>
            <a:spLocks noChangeShapeType="1"/>
          </p:cNvSpPr>
          <p:nvPr/>
        </p:nvSpPr>
        <p:spPr bwMode="auto">
          <a:xfrm>
            <a:off x="3733074" y="2997002"/>
            <a:ext cx="0" cy="1008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102404" name="Line 5"/>
          <p:cNvSpPr>
            <a:spLocks noChangeShapeType="1"/>
          </p:cNvSpPr>
          <p:nvPr/>
        </p:nvSpPr>
        <p:spPr bwMode="auto">
          <a:xfrm>
            <a:off x="4756423" y="2997002"/>
            <a:ext cx="0" cy="1008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113671" name="Text Box 7"/>
          <p:cNvSpPr txBox="1">
            <a:spLocks noChangeArrowheads="1"/>
          </p:cNvSpPr>
          <p:nvPr/>
        </p:nvSpPr>
        <p:spPr bwMode="auto">
          <a:xfrm>
            <a:off x="2051050" y="4797152"/>
            <a:ext cx="5257800" cy="519113"/>
          </a:xfrm>
          <a:prstGeom prst="rect">
            <a:avLst/>
          </a:prstGeom>
          <a:solidFill>
            <a:schemeClr val="accent1"/>
          </a:solidFill>
          <a:ln w="9525">
            <a:noFill/>
            <a:miter lim="800000"/>
            <a:headEnd/>
            <a:tailEnd/>
          </a:ln>
          <a:effectLst/>
        </p:spPr>
        <p:txBody>
          <a:bodyPr>
            <a:spAutoFit/>
          </a:bodyPr>
          <a:lstStyle/>
          <a:p>
            <a:pPr algn="ctr" fontAlgn="base">
              <a:spcBef>
                <a:spcPct val="20000"/>
              </a:spcBef>
              <a:spcAft>
                <a:spcPct val="0"/>
              </a:spcAft>
              <a:buClr>
                <a:srgbClr val="FFCC00"/>
              </a:buClr>
              <a:buSzPct val="60000"/>
              <a:buFont typeface="Wingdings" pitchFamily="2" charset="2"/>
              <a:buNone/>
              <a:defRPr/>
            </a:pPr>
            <a:r>
              <a:rPr lang="es-ES" sz="2800" dirty="0">
                <a:solidFill>
                  <a:srgbClr val="FFFFFF"/>
                </a:solidFill>
                <a:effectLst>
                  <a:outerShdw blurRad="38100" dist="38100" dir="2700000" algn="tl">
                    <a:srgbClr val="000000"/>
                  </a:outerShdw>
                </a:effectLst>
                <a:latin typeface="Tahoma" pitchFamily="34" charset="0"/>
              </a:rPr>
              <a:t>Actividad	=  KN  </a:t>
            </a:r>
            <a:r>
              <a:rPr lang="es-ES" sz="2800" dirty="0" err="1">
                <a:solidFill>
                  <a:srgbClr val="FFFFFF"/>
                </a:solidFill>
                <a:effectLst>
                  <a:outerShdw blurRad="38100" dist="38100" dir="2700000" algn="tl">
                    <a:srgbClr val="000000"/>
                  </a:outerShdw>
                </a:effectLst>
                <a:latin typeface="Tahoma" pitchFamily="34" charset="0"/>
              </a:rPr>
              <a:t>desinteg</a:t>
            </a:r>
            <a:r>
              <a:rPr lang="es-ES" sz="2800" dirty="0">
                <a:solidFill>
                  <a:srgbClr val="FFFFFF"/>
                </a:solidFill>
                <a:effectLst>
                  <a:outerShdw blurRad="38100" dist="38100" dir="2700000" algn="tl">
                    <a:srgbClr val="000000"/>
                  </a:outerShdw>
                </a:effectLst>
                <a:latin typeface="Tahoma" pitchFamily="34" charset="0"/>
              </a:rPr>
              <a:t>/</a:t>
            </a:r>
            <a:r>
              <a:rPr lang="es-ES" sz="2800" dirty="0" err="1">
                <a:solidFill>
                  <a:srgbClr val="FFFFFF"/>
                </a:solidFill>
                <a:effectLst>
                  <a:outerShdw blurRad="38100" dist="38100" dir="2700000" algn="tl">
                    <a:srgbClr val="000000"/>
                  </a:outerShdw>
                </a:effectLst>
                <a:latin typeface="Tahoma" pitchFamily="34" charset="0"/>
              </a:rPr>
              <a:t>seg</a:t>
            </a:r>
            <a:endParaRPr lang="en-GB" sz="2800" dirty="0">
              <a:solidFill>
                <a:srgbClr val="FFFFFF"/>
              </a:solidFill>
              <a:latin typeface="Tahoma" pitchFamily="34" charset="0"/>
            </a:endParaRPr>
          </a:p>
        </p:txBody>
      </p:sp>
      <p:sp>
        <p:nvSpPr>
          <p:cNvPr id="102406" name="Line 8"/>
          <p:cNvSpPr>
            <a:spLocks noChangeShapeType="1"/>
          </p:cNvSpPr>
          <p:nvPr/>
        </p:nvSpPr>
        <p:spPr bwMode="auto">
          <a:xfrm>
            <a:off x="3995936" y="3573016"/>
            <a:ext cx="504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Tree>
    <p:extLst>
      <p:ext uri="{BB962C8B-B14F-4D97-AF65-F5344CB8AC3E}">
        <p14:creationId xmlns:p14="http://schemas.microsoft.com/office/powerpoint/2010/main" val="350677059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Grp="1" noChangeArrowheads="1"/>
          </p:cNvSpPr>
          <p:nvPr>
            <p:ph type="body" idx="4294967295"/>
          </p:nvPr>
        </p:nvSpPr>
        <p:spPr>
          <a:xfrm>
            <a:off x="518864" y="1124744"/>
            <a:ext cx="8229600" cy="4530725"/>
          </a:xfrm>
        </p:spPr>
        <p:txBody>
          <a:bodyPr/>
          <a:lstStyle/>
          <a:p>
            <a:pPr algn="just">
              <a:buFont typeface="Wingdings" pitchFamily="2" charset="2"/>
              <a:buNone/>
              <a:defRPr/>
            </a:pPr>
            <a:r>
              <a:rPr lang="es-ES" sz="2800" dirty="0" smtClean="0"/>
              <a:t>    </a:t>
            </a:r>
            <a:r>
              <a:rPr lang="es-ES" sz="2400" dirty="0" smtClean="0">
                <a:latin typeface="Arial" charset="0"/>
              </a:rPr>
              <a:t>Si existen No núcleos en el tiempo t = o</a:t>
            </a:r>
          </a:p>
          <a:p>
            <a:pPr algn="just">
              <a:buFont typeface="Wingdings" pitchFamily="2" charset="2"/>
              <a:buNone/>
              <a:defRPr/>
            </a:pPr>
            <a:endParaRPr lang="es-ES" sz="2400" u="sng" dirty="0" smtClean="0">
              <a:latin typeface="Arial" charset="0"/>
            </a:endParaRPr>
          </a:p>
          <a:p>
            <a:pPr algn="just">
              <a:buFont typeface="Wingdings" pitchFamily="2" charset="2"/>
              <a:buNone/>
              <a:defRPr/>
            </a:pPr>
            <a:r>
              <a:rPr lang="es-ES" sz="2400" dirty="0" smtClean="0">
                <a:latin typeface="Arial" charset="0"/>
              </a:rPr>
              <a:t>                          </a:t>
            </a:r>
            <a:r>
              <a:rPr lang="es-ES" sz="2400" u="sng" dirty="0" err="1" smtClean="0">
                <a:latin typeface="Arial" charset="0"/>
              </a:rPr>
              <a:t>dN</a:t>
            </a:r>
            <a:r>
              <a:rPr lang="es-ES" sz="2400" dirty="0" smtClean="0">
                <a:latin typeface="Arial" charset="0"/>
              </a:rPr>
              <a:t>   =	    - k </a:t>
            </a:r>
            <a:r>
              <a:rPr lang="es-ES" sz="2400" dirty="0" err="1" smtClean="0">
                <a:latin typeface="Arial" charset="0"/>
              </a:rPr>
              <a:t>dt</a:t>
            </a:r>
            <a:endParaRPr lang="es-ES" sz="2400" dirty="0" smtClean="0">
              <a:latin typeface="Arial" charset="0"/>
            </a:endParaRPr>
          </a:p>
          <a:p>
            <a:pPr algn="just">
              <a:buFont typeface="Wingdings" pitchFamily="2" charset="2"/>
              <a:buNone/>
              <a:defRPr/>
            </a:pPr>
            <a:r>
              <a:rPr lang="es-ES" sz="2400" dirty="0" smtClean="0">
                <a:latin typeface="Arial" charset="0"/>
              </a:rPr>
              <a:t>                           N</a:t>
            </a:r>
            <a:endParaRPr lang="es-ES" sz="2400" u="sng" dirty="0" smtClean="0">
              <a:latin typeface="Arial" charset="0"/>
            </a:endParaRPr>
          </a:p>
          <a:p>
            <a:pPr algn="just">
              <a:buFont typeface="Wingdings" pitchFamily="2" charset="2"/>
              <a:buNone/>
              <a:defRPr/>
            </a:pPr>
            <a:r>
              <a:rPr lang="es-ES" sz="2400" dirty="0" smtClean="0">
                <a:latin typeface="Arial" charset="0"/>
              </a:rPr>
              <a:t>   </a:t>
            </a:r>
          </a:p>
          <a:p>
            <a:pPr algn="just">
              <a:buFont typeface="Wingdings" pitchFamily="2" charset="2"/>
              <a:buNone/>
              <a:defRPr/>
            </a:pPr>
            <a:endParaRPr lang="es-ES" sz="2400" dirty="0" smtClean="0">
              <a:latin typeface="Arial" charset="0"/>
            </a:endParaRPr>
          </a:p>
          <a:p>
            <a:pPr algn="just">
              <a:buFont typeface="Wingdings" pitchFamily="2" charset="2"/>
              <a:buNone/>
              <a:defRPr/>
            </a:pPr>
            <a:endParaRPr lang="es-ES" sz="2400" dirty="0" smtClean="0">
              <a:latin typeface="Arial" charset="0"/>
            </a:endParaRPr>
          </a:p>
          <a:p>
            <a:pPr algn="just">
              <a:buFont typeface="Wingdings" pitchFamily="2" charset="2"/>
              <a:buNone/>
              <a:defRPr/>
            </a:pPr>
            <a:endParaRPr lang="es-ES" sz="2400" dirty="0" smtClean="0">
              <a:latin typeface="Arial" charset="0"/>
            </a:endParaRPr>
          </a:p>
          <a:p>
            <a:pPr algn="just">
              <a:buFont typeface="Wingdings" pitchFamily="2" charset="2"/>
              <a:buNone/>
              <a:defRPr/>
            </a:pPr>
            <a:r>
              <a:rPr lang="es-ES" sz="2400" dirty="0" smtClean="0">
                <a:latin typeface="Arial" charset="0"/>
              </a:rPr>
              <a:t>     </a:t>
            </a:r>
            <a:endParaRPr lang="es-ES" sz="2800" baseline="30000" dirty="0" smtClean="0">
              <a:latin typeface="Arial" charset="0"/>
            </a:endParaRPr>
          </a:p>
          <a:p>
            <a:pPr algn="just">
              <a:buFont typeface="Wingdings" pitchFamily="2" charset="2"/>
              <a:buNone/>
              <a:defRPr/>
            </a:pPr>
            <a:r>
              <a:rPr lang="es-ES" sz="2400" dirty="0" smtClean="0">
                <a:latin typeface="Arial" charset="0"/>
              </a:rPr>
              <a:t>  </a:t>
            </a:r>
            <a:endParaRPr lang="en-GB" sz="2400" dirty="0" smtClean="0">
              <a:latin typeface="Arial" charset="0"/>
            </a:endParaRPr>
          </a:p>
        </p:txBody>
      </p:sp>
      <p:graphicFrame>
        <p:nvGraphicFramePr>
          <p:cNvPr id="103427" name="Object 4"/>
          <p:cNvGraphicFramePr>
            <a:graphicFrameLocks noChangeAspect="1"/>
          </p:cNvGraphicFramePr>
          <p:nvPr>
            <p:extLst>
              <p:ext uri="{D42A27DB-BD31-4B8C-83A1-F6EECF244321}">
                <p14:modId xmlns:p14="http://schemas.microsoft.com/office/powerpoint/2010/main" val="2741483508"/>
              </p:ext>
            </p:extLst>
          </p:nvPr>
        </p:nvGraphicFramePr>
        <p:xfrm>
          <a:off x="1979712" y="1700535"/>
          <a:ext cx="1209675" cy="1368425"/>
        </p:xfrm>
        <a:graphic>
          <a:graphicData uri="http://schemas.openxmlformats.org/presentationml/2006/ole">
            <mc:AlternateContent xmlns:mc="http://schemas.openxmlformats.org/markup-compatibility/2006">
              <mc:Choice xmlns:v="urn:schemas-microsoft-com:vml" Requires="v">
                <p:oleObj spid="_x0000_s11718" name="Ecuación" r:id="rId3" imgW="291973" imgH="330057" progId="Equation.3">
                  <p:embed/>
                </p:oleObj>
              </mc:Choice>
              <mc:Fallback>
                <p:oleObj name="Ecuación" r:id="rId3" imgW="291973" imgH="33005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1700535"/>
                        <a:ext cx="12096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428" name="Object 5"/>
          <p:cNvGraphicFramePr>
            <a:graphicFrameLocks noChangeAspect="1"/>
          </p:cNvGraphicFramePr>
          <p:nvPr>
            <p:extLst>
              <p:ext uri="{D42A27DB-BD31-4B8C-83A1-F6EECF244321}">
                <p14:modId xmlns:p14="http://schemas.microsoft.com/office/powerpoint/2010/main" val="1296010124"/>
              </p:ext>
            </p:extLst>
          </p:nvPr>
        </p:nvGraphicFramePr>
        <p:xfrm>
          <a:off x="3779912" y="1628800"/>
          <a:ext cx="1655762" cy="1460500"/>
        </p:xfrm>
        <a:graphic>
          <a:graphicData uri="http://schemas.openxmlformats.org/presentationml/2006/ole">
            <mc:AlternateContent xmlns:mc="http://schemas.openxmlformats.org/markup-compatibility/2006">
              <mc:Choice xmlns:v="urn:schemas-microsoft-com:vml" Requires="v">
                <p:oleObj spid="_x0000_s11719" name="Ecuación" r:id="rId5" imgW="317362" imgH="330057" progId="Equation.3">
                  <p:embed/>
                </p:oleObj>
              </mc:Choice>
              <mc:Fallback>
                <p:oleObj name="Ecuación" r:id="rId5" imgW="317362" imgH="3300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1628800"/>
                        <a:ext cx="1655762"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695" name="Text Box 7"/>
          <p:cNvSpPr txBox="1">
            <a:spLocks noChangeArrowheads="1"/>
          </p:cNvSpPr>
          <p:nvPr/>
        </p:nvSpPr>
        <p:spPr bwMode="auto">
          <a:xfrm>
            <a:off x="2987675" y="3356992"/>
            <a:ext cx="2736850" cy="946150"/>
          </a:xfrm>
          <a:prstGeom prst="rect">
            <a:avLst/>
          </a:prstGeom>
          <a:solidFill>
            <a:schemeClr val="accent1"/>
          </a:solidFill>
          <a:ln w="9525">
            <a:noFill/>
            <a:miter lim="800000"/>
            <a:headEnd/>
            <a:tailEnd/>
          </a:ln>
          <a:effectLst/>
        </p:spPr>
        <p:txBody>
          <a:bodyPr>
            <a:spAutoFit/>
          </a:bodyPr>
          <a:lstStyle/>
          <a:p>
            <a:pPr algn="ctr" fontAlgn="base">
              <a:spcBef>
                <a:spcPct val="0"/>
              </a:spcBef>
              <a:spcAft>
                <a:spcPct val="0"/>
              </a:spcAft>
              <a:defRPr/>
            </a:pPr>
            <a:r>
              <a:rPr lang="es-ES" sz="2800">
                <a:solidFill>
                  <a:srgbClr val="FFFFFF"/>
                </a:solidFill>
                <a:effectLst>
                  <a:outerShdw blurRad="38100" dist="38100" dir="2700000" algn="tl">
                    <a:srgbClr val="000000"/>
                  </a:outerShdw>
                </a:effectLst>
                <a:latin typeface="Tahoma" pitchFamily="34" charset="0"/>
              </a:rPr>
              <a:t>ln </a:t>
            </a:r>
            <a:r>
              <a:rPr lang="es-ES" sz="2800" u="sng">
                <a:solidFill>
                  <a:srgbClr val="FFFFFF"/>
                </a:solidFill>
                <a:effectLst>
                  <a:outerShdw blurRad="38100" dist="38100" dir="2700000" algn="tl">
                    <a:srgbClr val="000000"/>
                  </a:outerShdw>
                </a:effectLst>
                <a:latin typeface="Tahoma" pitchFamily="34" charset="0"/>
              </a:rPr>
              <a:t>N  </a:t>
            </a:r>
            <a:r>
              <a:rPr lang="es-ES" sz="2800">
                <a:solidFill>
                  <a:srgbClr val="FFFFFF"/>
                </a:solidFill>
                <a:effectLst>
                  <a:outerShdw blurRad="38100" dist="38100" dir="2700000" algn="tl">
                    <a:srgbClr val="000000"/>
                  </a:outerShdw>
                </a:effectLst>
                <a:latin typeface="Tahoma" pitchFamily="34" charset="0"/>
              </a:rPr>
              <a:t>	= - kt	</a:t>
            </a:r>
          </a:p>
          <a:p>
            <a:pPr algn="ctr" fontAlgn="base">
              <a:spcBef>
                <a:spcPct val="0"/>
              </a:spcBef>
              <a:spcAft>
                <a:spcPct val="0"/>
              </a:spcAft>
              <a:defRPr/>
            </a:pPr>
            <a:r>
              <a:rPr lang="es-ES" sz="2800">
                <a:solidFill>
                  <a:srgbClr val="FFFFFF"/>
                </a:solidFill>
                <a:effectLst>
                  <a:outerShdw blurRad="38100" dist="38100" dir="2700000" algn="tl">
                    <a:srgbClr val="000000"/>
                  </a:outerShdw>
                </a:effectLst>
                <a:latin typeface="Tahoma" pitchFamily="34" charset="0"/>
              </a:rPr>
              <a:t>No	</a:t>
            </a:r>
            <a:endParaRPr lang="en-GB" sz="2800">
              <a:solidFill>
                <a:srgbClr val="FFFFFF"/>
              </a:solidFill>
              <a:latin typeface="Tahoma" pitchFamily="34" charset="0"/>
            </a:endParaRPr>
          </a:p>
        </p:txBody>
      </p:sp>
      <p:sp>
        <p:nvSpPr>
          <p:cNvPr id="114696" name="Text Box 8"/>
          <p:cNvSpPr txBox="1">
            <a:spLocks noChangeArrowheads="1"/>
          </p:cNvSpPr>
          <p:nvPr/>
        </p:nvSpPr>
        <p:spPr bwMode="auto">
          <a:xfrm>
            <a:off x="2771775" y="4581128"/>
            <a:ext cx="3313113" cy="519113"/>
          </a:xfrm>
          <a:prstGeom prst="rect">
            <a:avLst/>
          </a:prstGeom>
          <a:solidFill>
            <a:schemeClr val="accent1"/>
          </a:solidFill>
          <a:ln w="9525">
            <a:noFill/>
            <a:miter lim="800000"/>
            <a:headEnd/>
            <a:tailEnd/>
          </a:ln>
          <a:effectLst/>
        </p:spPr>
        <p:txBody>
          <a:bodyPr>
            <a:spAutoFit/>
          </a:bodyPr>
          <a:lstStyle/>
          <a:p>
            <a:pPr algn="ctr" fontAlgn="base">
              <a:spcBef>
                <a:spcPct val="50000"/>
              </a:spcBef>
              <a:spcAft>
                <a:spcPct val="0"/>
              </a:spcAft>
              <a:defRPr/>
            </a:pPr>
            <a:r>
              <a:rPr lang="es-ES" sz="2800">
                <a:solidFill>
                  <a:srgbClr val="FFFFFF"/>
                </a:solidFill>
                <a:effectLst>
                  <a:outerShdw blurRad="38100" dist="38100" dir="2700000" algn="tl">
                    <a:srgbClr val="000000"/>
                  </a:outerShdw>
                </a:effectLst>
                <a:latin typeface="Tahoma" pitchFamily="34" charset="0"/>
              </a:rPr>
              <a:t>N  = No e</a:t>
            </a:r>
            <a:r>
              <a:rPr lang="es-ES" sz="4000" baseline="30000">
                <a:solidFill>
                  <a:srgbClr val="FFFFFF"/>
                </a:solidFill>
                <a:effectLst>
                  <a:outerShdw blurRad="38100" dist="38100" dir="2700000" algn="tl">
                    <a:srgbClr val="000000"/>
                  </a:outerShdw>
                </a:effectLst>
                <a:latin typeface="Tahoma" pitchFamily="34" charset="0"/>
              </a:rPr>
              <a:t>-kt</a:t>
            </a:r>
            <a:endParaRPr lang="en-GB" sz="4000" baseline="30000">
              <a:solidFill>
                <a:srgbClr val="FFFFFF"/>
              </a:solidFill>
              <a:effectLst>
                <a:outerShdw blurRad="38100" dist="38100" dir="2700000" algn="tl">
                  <a:srgbClr val="000000"/>
                </a:outerShdw>
              </a:effectLst>
              <a:latin typeface="Tahoma" pitchFamily="34" charset="0"/>
            </a:endParaRPr>
          </a:p>
        </p:txBody>
      </p:sp>
      <p:sp>
        <p:nvSpPr>
          <p:cNvPr id="7" name="Text Box 8"/>
          <p:cNvSpPr txBox="1">
            <a:spLocks noChangeArrowheads="1"/>
          </p:cNvSpPr>
          <p:nvPr/>
        </p:nvSpPr>
        <p:spPr bwMode="auto">
          <a:xfrm>
            <a:off x="2771800" y="5301208"/>
            <a:ext cx="3313112" cy="519113"/>
          </a:xfrm>
          <a:prstGeom prst="rect">
            <a:avLst/>
          </a:prstGeom>
          <a:solidFill>
            <a:schemeClr val="accent1"/>
          </a:solidFill>
          <a:ln w="9525">
            <a:noFill/>
            <a:miter lim="800000"/>
            <a:headEnd/>
            <a:tailEnd/>
          </a:ln>
          <a:effectLst/>
        </p:spPr>
        <p:txBody>
          <a:bodyPr>
            <a:spAutoFit/>
          </a:bodyPr>
          <a:lstStyle/>
          <a:p>
            <a:pPr algn="ctr" fontAlgn="base">
              <a:spcBef>
                <a:spcPct val="50000"/>
              </a:spcBef>
              <a:spcAft>
                <a:spcPct val="0"/>
              </a:spcAft>
              <a:defRPr/>
            </a:pPr>
            <a:r>
              <a:rPr lang="es-ES" sz="2800" dirty="0">
                <a:solidFill>
                  <a:srgbClr val="FFFFFF"/>
                </a:solidFill>
                <a:effectLst>
                  <a:outerShdw blurRad="38100" dist="38100" dir="2700000" algn="tl">
                    <a:srgbClr val="000000"/>
                  </a:outerShdw>
                </a:effectLst>
                <a:latin typeface="Tahoma" pitchFamily="34" charset="0"/>
              </a:rPr>
              <a:t>A  = </a:t>
            </a:r>
            <a:r>
              <a:rPr lang="es-ES" sz="2800" dirty="0" err="1">
                <a:solidFill>
                  <a:srgbClr val="FFFFFF"/>
                </a:solidFill>
                <a:effectLst>
                  <a:outerShdw blurRad="38100" dist="38100" dir="2700000" algn="tl">
                    <a:srgbClr val="000000"/>
                  </a:outerShdw>
                </a:effectLst>
                <a:latin typeface="Tahoma" pitchFamily="34" charset="0"/>
              </a:rPr>
              <a:t>Ao</a:t>
            </a:r>
            <a:r>
              <a:rPr lang="es-ES" sz="2800" dirty="0">
                <a:solidFill>
                  <a:srgbClr val="FFFFFF"/>
                </a:solidFill>
                <a:effectLst>
                  <a:outerShdw blurRad="38100" dist="38100" dir="2700000" algn="tl">
                    <a:srgbClr val="000000"/>
                  </a:outerShdw>
                </a:effectLst>
                <a:latin typeface="Tahoma" pitchFamily="34" charset="0"/>
              </a:rPr>
              <a:t> e</a:t>
            </a:r>
            <a:r>
              <a:rPr lang="es-ES" sz="4000" baseline="30000" dirty="0">
                <a:solidFill>
                  <a:srgbClr val="FFFFFF"/>
                </a:solidFill>
                <a:effectLst>
                  <a:outerShdw blurRad="38100" dist="38100" dir="2700000" algn="tl">
                    <a:srgbClr val="000000"/>
                  </a:outerShdw>
                </a:effectLst>
                <a:latin typeface="Tahoma" pitchFamily="34" charset="0"/>
              </a:rPr>
              <a:t>-</a:t>
            </a:r>
            <a:r>
              <a:rPr lang="es-ES" sz="4000" baseline="30000" dirty="0" err="1">
                <a:solidFill>
                  <a:srgbClr val="FFFFFF"/>
                </a:solidFill>
                <a:effectLst>
                  <a:outerShdw blurRad="38100" dist="38100" dir="2700000" algn="tl">
                    <a:srgbClr val="000000"/>
                  </a:outerShdw>
                </a:effectLst>
                <a:latin typeface="Tahoma" pitchFamily="34" charset="0"/>
              </a:rPr>
              <a:t>kt</a:t>
            </a:r>
            <a:endParaRPr lang="en-GB" sz="4000" baseline="30000" dirty="0">
              <a:solidFill>
                <a:srgbClr val="FFFFFF"/>
              </a:solidFill>
              <a:effectLst>
                <a:outerShdw blurRad="38100" dist="38100" dir="2700000" algn="tl">
                  <a:srgbClr val="000000"/>
                </a:outerShdw>
              </a:effectLst>
              <a:latin typeface="Tahoma" pitchFamily="34" charset="0"/>
            </a:endParaRPr>
          </a:p>
        </p:txBody>
      </p:sp>
      <p:sp>
        <p:nvSpPr>
          <p:cNvPr id="8" name="Text Box 7"/>
          <p:cNvSpPr txBox="1">
            <a:spLocks noChangeArrowheads="1"/>
          </p:cNvSpPr>
          <p:nvPr/>
        </p:nvSpPr>
        <p:spPr bwMode="auto">
          <a:xfrm>
            <a:off x="6372225" y="5084763"/>
            <a:ext cx="2232025" cy="400050"/>
          </a:xfrm>
          <a:prstGeom prst="rect">
            <a:avLst/>
          </a:prstGeom>
          <a:solidFill>
            <a:srgbClr val="FF0000"/>
          </a:solidFill>
          <a:ln w="9525">
            <a:noFill/>
            <a:miter lim="800000"/>
            <a:headEnd/>
            <a:tailEnd/>
          </a:ln>
          <a:effectLst/>
        </p:spPr>
        <p:txBody>
          <a:bodyPr>
            <a:spAutoFit/>
          </a:bodyPr>
          <a:lstStyle/>
          <a:p>
            <a:pPr algn="ctr" fontAlgn="base">
              <a:spcBef>
                <a:spcPct val="20000"/>
              </a:spcBef>
              <a:spcAft>
                <a:spcPct val="0"/>
              </a:spcAft>
              <a:buClr>
                <a:srgbClr val="FFCC00"/>
              </a:buClr>
              <a:buSzPct val="60000"/>
              <a:buFont typeface="Wingdings" pitchFamily="2" charset="2"/>
              <a:buNone/>
              <a:defRPr/>
            </a:pPr>
            <a:r>
              <a:rPr lang="es-ES" sz="2000" dirty="0">
                <a:solidFill>
                  <a:srgbClr val="FFFFFF"/>
                </a:solidFill>
                <a:effectLst>
                  <a:outerShdw blurRad="38100" dist="38100" dir="2700000" algn="tl">
                    <a:srgbClr val="000000"/>
                  </a:outerShdw>
                </a:effectLst>
                <a:latin typeface="Tahoma" pitchFamily="34" charset="0"/>
              </a:rPr>
              <a:t>Actividad =  KN  </a:t>
            </a:r>
            <a:endParaRPr lang="en-GB" sz="2000" dirty="0">
              <a:solidFill>
                <a:srgbClr val="FFFFFF"/>
              </a:solidFill>
              <a:latin typeface="Tahoma" pitchFamily="34" charset="0"/>
            </a:endParaRPr>
          </a:p>
        </p:txBody>
      </p:sp>
    </p:spTree>
    <p:extLst>
      <p:ext uri="{BB962C8B-B14F-4D97-AF65-F5344CB8AC3E}">
        <p14:creationId xmlns:p14="http://schemas.microsoft.com/office/powerpoint/2010/main" val="206566292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type="body" idx="4294967295"/>
          </p:nvPr>
        </p:nvSpPr>
        <p:spPr>
          <a:xfrm>
            <a:off x="504056" y="764282"/>
            <a:ext cx="7740352" cy="2232670"/>
          </a:xfrm>
        </p:spPr>
        <p:txBody>
          <a:bodyPr/>
          <a:lstStyle/>
          <a:p>
            <a:pPr algn="just">
              <a:buFont typeface="Wingdings" pitchFamily="2" charset="2"/>
              <a:buNone/>
              <a:defRPr/>
            </a:pPr>
            <a:r>
              <a:rPr lang="es-ES" sz="2800" dirty="0" smtClean="0"/>
              <a:t>    </a:t>
            </a:r>
            <a:r>
              <a:rPr lang="es-ES" b="1" dirty="0" smtClean="0">
                <a:solidFill>
                  <a:srgbClr val="FF0000"/>
                </a:solidFill>
                <a:effectLst/>
                <a:latin typeface="Arial" charset="0"/>
              </a:rPr>
              <a:t>VIDA MEDIA </a:t>
            </a:r>
            <a:r>
              <a:rPr lang="es-ES" dirty="0" smtClean="0">
                <a:solidFill>
                  <a:srgbClr val="FF0000"/>
                </a:solidFill>
                <a:latin typeface="Arial" charset="0"/>
              </a:rPr>
              <a:t>: </a:t>
            </a:r>
            <a:r>
              <a:rPr lang="es-ES" b="1" dirty="0" smtClean="0">
                <a:solidFill>
                  <a:srgbClr val="FF0000"/>
                </a:solidFill>
                <a:latin typeface="Arial" charset="0"/>
              </a:rPr>
              <a:t>t </a:t>
            </a:r>
            <a:r>
              <a:rPr lang="es-ES" sz="4000" b="1" baseline="-25000" dirty="0" smtClean="0">
                <a:solidFill>
                  <a:srgbClr val="FF0000"/>
                </a:solidFill>
                <a:latin typeface="Arial" charset="0"/>
              </a:rPr>
              <a:t>½</a:t>
            </a:r>
          </a:p>
          <a:p>
            <a:pPr algn="just">
              <a:buFont typeface="Wingdings" pitchFamily="2" charset="2"/>
              <a:buNone/>
              <a:defRPr/>
            </a:pPr>
            <a:r>
              <a:rPr lang="es-ES" dirty="0" smtClean="0">
                <a:latin typeface="Arial" charset="0"/>
              </a:rPr>
              <a:t>   Tiempo requerido para que la mitad de cualquier cantidad dada de una sustancia reaccione. </a:t>
            </a:r>
          </a:p>
          <a:p>
            <a:pPr algn="just">
              <a:buFont typeface="Wingdings" pitchFamily="2" charset="2"/>
              <a:buNone/>
              <a:defRPr/>
            </a:pPr>
            <a:r>
              <a:rPr lang="es-ES" dirty="0" smtClean="0">
                <a:latin typeface="Arial" charset="0"/>
              </a:rPr>
              <a:t>       </a:t>
            </a:r>
          </a:p>
          <a:p>
            <a:pPr algn="just">
              <a:buFont typeface="Wingdings" pitchFamily="2" charset="2"/>
              <a:buNone/>
              <a:defRPr/>
            </a:pPr>
            <a:r>
              <a:rPr lang="es-ES" dirty="0" smtClean="0">
                <a:latin typeface="Arial" charset="0"/>
              </a:rPr>
              <a:t>            			</a:t>
            </a:r>
            <a:endParaRPr lang="en-GB" dirty="0" smtClean="0">
              <a:latin typeface="Arial" charset="0"/>
            </a:endParaRPr>
          </a:p>
        </p:txBody>
      </p:sp>
      <p:pic>
        <p:nvPicPr>
          <p:cNvPr id="4" name="3 Imagen" descr="Exponen.gif (1117 bytes)"/>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140968"/>
            <a:ext cx="4176464" cy="2880320"/>
          </a:xfrm>
          <a:prstGeom prst="rect">
            <a:avLst/>
          </a:prstGeom>
          <a:noFill/>
          <a:ln>
            <a:noFill/>
          </a:ln>
        </p:spPr>
      </p:pic>
    </p:spTree>
    <p:extLst>
      <p:ext uri="{BB962C8B-B14F-4D97-AF65-F5344CB8AC3E}">
        <p14:creationId xmlns:p14="http://schemas.microsoft.com/office/powerpoint/2010/main" val="257638035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09600"/>
            <a:ext cx="7391400" cy="4124325"/>
          </a:xfrm>
          <a:prstGeom prst="rect">
            <a:avLst/>
          </a:prstGeom>
          <a:solidFill>
            <a:srgbClr val="DDFFFF"/>
          </a:solidFill>
          <a:ln w="9525">
            <a:solidFill>
              <a:schemeClr val="tx1"/>
            </a:solidFill>
            <a:miter lim="800000"/>
            <a:headEnd/>
            <a:tailEnd/>
          </a:ln>
        </p:spPr>
      </p:pic>
      <p:sp>
        <p:nvSpPr>
          <p:cNvPr id="3" name="Text Box 4"/>
          <p:cNvSpPr txBox="1">
            <a:spLocks noChangeArrowheads="1"/>
          </p:cNvSpPr>
          <p:nvPr/>
        </p:nvSpPr>
        <p:spPr bwMode="auto">
          <a:xfrm>
            <a:off x="914400" y="4797152"/>
            <a:ext cx="7467600" cy="1569660"/>
          </a:xfrm>
          <a:prstGeom prst="rect">
            <a:avLst/>
          </a:prstGeom>
          <a:noFill/>
          <a:ln>
            <a:noFill/>
          </a:ln>
          <a:effectLst/>
        </p:spPr>
        <p:txBody>
          <a:bodyPr>
            <a:spAutoFit/>
          </a:bodyPr>
          <a:lstStyle/>
          <a:p>
            <a:pPr algn="just" eaLnBrk="0" hangingPunct="0"/>
            <a:r>
              <a:rPr lang="es-ES_tradnl" altLang="es-PE" sz="2400" dirty="0">
                <a:latin typeface="Arial" panose="020B0604020202020204" pitchFamily="34" charset="0"/>
                <a:cs typeface="Arial" panose="020B0604020202020204" pitchFamily="34" charset="0"/>
              </a:rPr>
              <a:t>La datación por carbono-14 se basa en la desintegración de este isótopo (periodo de </a:t>
            </a:r>
            <a:r>
              <a:rPr lang="es-ES_tradnl" altLang="es-PE" sz="2400" dirty="0" err="1">
                <a:latin typeface="Arial" panose="020B0604020202020204" pitchFamily="34" charset="0"/>
                <a:cs typeface="Arial" panose="020B0604020202020204" pitchFamily="34" charset="0"/>
              </a:rPr>
              <a:t>semidesintegración</a:t>
            </a:r>
            <a:r>
              <a:rPr lang="es-ES_tradnl" altLang="es-PE" sz="2400" dirty="0">
                <a:latin typeface="Arial" panose="020B0604020202020204" pitchFamily="34" charset="0"/>
                <a:cs typeface="Arial" panose="020B0604020202020204" pitchFamily="34" charset="0"/>
              </a:rPr>
              <a:t>, 5730 años). Permite conocer la edad de </a:t>
            </a:r>
            <a:r>
              <a:rPr lang="es-ES_tradnl" altLang="es-PE" sz="2400" dirty="0" smtClean="0">
                <a:latin typeface="Arial" panose="020B0604020202020204" pitchFamily="34" charset="0"/>
                <a:cs typeface="Arial" panose="020B0604020202020204" pitchFamily="34" charset="0"/>
              </a:rPr>
              <a:t>fósiles.</a:t>
            </a:r>
            <a:endParaRPr lang="es-ES_tradnl" altLang="es-PE"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535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755576" y="1113965"/>
            <a:ext cx="7632848" cy="523220"/>
          </a:xfrm>
          <a:prstGeom prst="rect">
            <a:avLst/>
          </a:prstGeom>
          <a:noFill/>
        </p:spPr>
        <p:txBody>
          <a:bodyPr wrap="square" rtlCol="0">
            <a:spAutoFit/>
          </a:bodyPr>
          <a:lstStyle/>
          <a:p>
            <a:r>
              <a:rPr lang="es-PE" sz="2800" b="1" dirty="0" smtClean="0">
                <a:solidFill>
                  <a:srgbClr val="FFC000"/>
                </a:solidFill>
                <a:latin typeface="Arial" panose="020B0604020202020204" pitchFamily="34" charset="0"/>
                <a:cs typeface="Arial" panose="020B0604020202020204" pitchFamily="34" charset="0"/>
              </a:rPr>
              <a:t>CARACTERIZACIÓN DE UN ELEMENTO : X</a:t>
            </a:r>
            <a:endParaRPr lang="es-PE" sz="2800" b="1" dirty="0">
              <a:solidFill>
                <a:srgbClr val="FFC000"/>
              </a:solidFill>
              <a:latin typeface="Arial" panose="020B0604020202020204" pitchFamily="34" charset="0"/>
              <a:cs typeface="Arial" panose="020B0604020202020204" pitchFamily="34" charset="0"/>
            </a:endParaRPr>
          </a:p>
        </p:txBody>
      </p:sp>
      <p:sp>
        <p:nvSpPr>
          <p:cNvPr id="3" name="2 CuadroTexto"/>
          <p:cNvSpPr txBox="1"/>
          <p:nvPr/>
        </p:nvSpPr>
        <p:spPr>
          <a:xfrm>
            <a:off x="784623" y="3861048"/>
            <a:ext cx="7920880" cy="2677656"/>
          </a:xfrm>
          <a:prstGeom prst="rect">
            <a:avLst/>
          </a:prstGeom>
          <a:noFill/>
        </p:spPr>
        <p:txBody>
          <a:bodyPr wrap="square" rtlCol="0">
            <a:spAutoFit/>
          </a:bodyPr>
          <a:lstStyle/>
          <a:p>
            <a:r>
              <a:rPr lang="es-PE" sz="2400" b="1" dirty="0" smtClean="0">
                <a:latin typeface="Arial" panose="020B0604020202020204" pitchFamily="34" charset="0"/>
                <a:cs typeface="Arial" panose="020B0604020202020204" pitchFamily="34" charset="0"/>
              </a:rPr>
              <a:t>A: NÚMERO DE MASA = N° TOTAL DE PROTONES</a:t>
            </a:r>
          </a:p>
          <a:p>
            <a:r>
              <a:rPr lang="es-PE" sz="2400" b="1" dirty="0">
                <a:latin typeface="Arial" panose="020B0604020202020204" pitchFamily="34" charset="0"/>
                <a:cs typeface="Arial" panose="020B0604020202020204" pitchFamily="34" charset="0"/>
              </a:rPr>
              <a:t> </a:t>
            </a:r>
            <a:r>
              <a:rPr lang="es-PE" sz="2400" b="1" dirty="0" smtClean="0">
                <a:latin typeface="Arial" panose="020B0604020202020204" pitchFamily="34" charset="0"/>
                <a:cs typeface="Arial" panose="020B0604020202020204" pitchFamily="34" charset="0"/>
              </a:rPr>
              <a:t>                                           Y NEUTRONES</a:t>
            </a:r>
          </a:p>
          <a:p>
            <a:r>
              <a:rPr lang="es-PE" sz="2400" b="1" dirty="0" smtClean="0">
                <a:latin typeface="Arial" panose="020B0604020202020204" pitchFamily="34" charset="0"/>
                <a:cs typeface="Arial" panose="020B0604020202020204" pitchFamily="34" charset="0"/>
              </a:rPr>
              <a:t>Z: NÚMERO ATÓMICO = N° TOTAL DE PROTONES </a:t>
            </a:r>
          </a:p>
          <a:p>
            <a:r>
              <a:rPr lang="es-PE" sz="2400" b="1" dirty="0">
                <a:latin typeface="Arial" panose="020B0604020202020204" pitchFamily="34" charset="0"/>
                <a:cs typeface="Arial" panose="020B0604020202020204" pitchFamily="34" charset="0"/>
              </a:rPr>
              <a:t> </a:t>
            </a:r>
            <a:r>
              <a:rPr lang="es-PE" sz="2400" b="1" dirty="0" smtClean="0">
                <a:latin typeface="Arial" panose="020B0604020202020204" pitchFamily="34" charset="0"/>
                <a:cs typeface="Arial" panose="020B0604020202020204" pitchFamily="34" charset="0"/>
              </a:rPr>
              <a:t>                                         O ELECTRONES</a:t>
            </a:r>
          </a:p>
          <a:p>
            <a:r>
              <a:rPr lang="es-PE" sz="2400" b="1" dirty="0" smtClean="0">
                <a:latin typeface="Arial" panose="020B0604020202020204" pitchFamily="34" charset="0"/>
                <a:cs typeface="Arial" panose="020B0604020202020204" pitchFamily="34" charset="0"/>
              </a:rPr>
              <a:t>C: CARGA</a:t>
            </a:r>
          </a:p>
          <a:p>
            <a:r>
              <a:rPr lang="es-PE" sz="2400" b="1" dirty="0" smtClean="0">
                <a:latin typeface="Arial" panose="020B0604020202020204" pitchFamily="34" charset="0"/>
                <a:cs typeface="Arial" panose="020B0604020202020204" pitchFamily="34" charset="0"/>
              </a:rPr>
              <a:t>X: SÍMBOLO DEL ELEMENTO</a:t>
            </a:r>
          </a:p>
          <a:p>
            <a:r>
              <a:rPr lang="es-PE" sz="2400" b="1" dirty="0" smtClean="0">
                <a:latin typeface="Arial" panose="020B0604020202020204" pitchFamily="34" charset="0"/>
                <a:cs typeface="Arial" panose="020B0604020202020204" pitchFamily="34" charset="0"/>
              </a:rPr>
              <a:t>                                          </a:t>
            </a:r>
            <a:endParaRPr lang="es-PE" sz="2400" b="1" dirty="0">
              <a:latin typeface="Arial" panose="020B0604020202020204" pitchFamily="34" charset="0"/>
              <a:cs typeface="Arial" panose="020B0604020202020204" pitchFamily="34" charset="0"/>
            </a:endParaRPr>
          </a:p>
        </p:txBody>
      </p:sp>
      <p:grpSp>
        <p:nvGrpSpPr>
          <p:cNvPr id="5" name="4 Grupo"/>
          <p:cNvGrpSpPr/>
          <p:nvPr/>
        </p:nvGrpSpPr>
        <p:grpSpPr>
          <a:xfrm>
            <a:off x="3632473" y="1844824"/>
            <a:ext cx="1770062" cy="1873250"/>
            <a:chOff x="3621088" y="1174750"/>
            <a:chExt cx="1770062" cy="1873250"/>
          </a:xfrm>
        </p:grpSpPr>
        <p:sp>
          <p:nvSpPr>
            <p:cNvPr id="6" name="Rectangle 4"/>
            <p:cNvSpPr>
              <a:spLocks noChangeArrowheads="1"/>
            </p:cNvSpPr>
            <p:nvPr/>
          </p:nvSpPr>
          <p:spPr bwMode="auto">
            <a:xfrm>
              <a:off x="3910013" y="1174750"/>
              <a:ext cx="1171575" cy="1873250"/>
            </a:xfrm>
            <a:prstGeom prst="rect">
              <a:avLst/>
            </a:prstGeom>
            <a:noFill/>
            <a:ln w="12700">
              <a:noFill/>
              <a:miter lim="800000"/>
              <a:headEnd/>
              <a:tailEnd/>
            </a:ln>
            <a:effectLst>
              <a:outerShdw dist="107763" dir="2700000" algn="ctr" rotWithShape="0">
                <a:schemeClr val="bg2">
                  <a:alpha val="50000"/>
                </a:schemeClr>
              </a:outerShdw>
            </a:effectLst>
          </p:spPr>
          <p:txBody>
            <a:bodyPr lIns="90488" tIns="44450" rIns="90488" bIns="44450">
              <a:spAutoFit/>
            </a:bodyPr>
            <a:lstStyle/>
            <a:p>
              <a:pPr eaLnBrk="0" hangingPunct="0">
                <a:defRPr/>
              </a:pPr>
              <a:r>
                <a:rPr lang="en-US" sz="11700" b="1" dirty="0">
                  <a:effectLst>
                    <a:outerShdw blurRad="38100" dist="38100" dir="2700000" algn="tl">
                      <a:srgbClr val="C0C0C0"/>
                    </a:outerShdw>
                  </a:effectLst>
                </a:rPr>
                <a:t>X</a:t>
              </a:r>
            </a:p>
          </p:txBody>
        </p:sp>
        <p:sp>
          <p:nvSpPr>
            <p:cNvPr id="7" name="Rectangle 6"/>
            <p:cNvSpPr>
              <a:spLocks noChangeArrowheads="1"/>
            </p:cNvSpPr>
            <p:nvPr/>
          </p:nvSpPr>
          <p:spPr bwMode="auto">
            <a:xfrm>
              <a:off x="3621088" y="1247775"/>
              <a:ext cx="474662" cy="576263"/>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3200" b="1" dirty="0">
                  <a:solidFill>
                    <a:srgbClr val="00AE00"/>
                  </a:solidFill>
                  <a:effectLst>
                    <a:outerShdw blurRad="38100" dist="38100" dir="2700000" algn="tl">
                      <a:srgbClr val="C0C0C0"/>
                    </a:outerShdw>
                  </a:effectLst>
                </a:rPr>
                <a:t>A</a:t>
              </a:r>
            </a:p>
          </p:txBody>
        </p:sp>
        <p:sp>
          <p:nvSpPr>
            <p:cNvPr id="8" name="Rectangle 9"/>
            <p:cNvSpPr>
              <a:spLocks noChangeArrowheads="1"/>
            </p:cNvSpPr>
            <p:nvPr/>
          </p:nvSpPr>
          <p:spPr bwMode="auto">
            <a:xfrm>
              <a:off x="3643313" y="2428875"/>
              <a:ext cx="428625" cy="576263"/>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3200" b="1">
                  <a:solidFill>
                    <a:srgbClr val="00AE00"/>
                  </a:solidFill>
                  <a:effectLst>
                    <a:outerShdw blurRad="38100" dist="38100" dir="2700000" algn="tl">
                      <a:srgbClr val="C0C0C0"/>
                    </a:outerShdw>
                  </a:effectLst>
                </a:rPr>
                <a:t>Z</a:t>
              </a:r>
            </a:p>
          </p:txBody>
        </p:sp>
        <p:sp>
          <p:nvSpPr>
            <p:cNvPr id="9" name="Rectangle 12"/>
            <p:cNvSpPr>
              <a:spLocks noChangeArrowheads="1"/>
            </p:cNvSpPr>
            <p:nvPr/>
          </p:nvSpPr>
          <p:spPr bwMode="auto">
            <a:xfrm>
              <a:off x="4916488" y="1247775"/>
              <a:ext cx="474662" cy="576263"/>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3200" b="1" dirty="0">
                  <a:solidFill>
                    <a:srgbClr val="00AE00"/>
                  </a:solidFill>
                  <a:effectLst>
                    <a:outerShdw blurRad="38100" dist="38100" dir="2700000" algn="tl">
                      <a:srgbClr val="C0C0C0"/>
                    </a:outerShdw>
                  </a:effectLst>
                </a:rPr>
                <a:t>C</a:t>
              </a:r>
            </a:p>
          </p:txBody>
        </p:sp>
      </p:grpSp>
    </p:spTree>
    <p:extLst>
      <p:ext uri="{BB962C8B-B14F-4D97-AF65-F5344CB8AC3E}">
        <p14:creationId xmlns:p14="http://schemas.microsoft.com/office/powerpoint/2010/main" val="267137673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5"/>
          <p:cNvSpPr>
            <a:spLocks noGrp="1" noChangeArrowheads="1"/>
          </p:cNvSpPr>
          <p:nvPr>
            <p:ph type="body" idx="4294967295"/>
          </p:nvPr>
        </p:nvSpPr>
        <p:spPr>
          <a:xfrm>
            <a:off x="806896" y="986507"/>
            <a:ext cx="8229600" cy="4530725"/>
          </a:xfrm>
        </p:spPr>
        <p:txBody>
          <a:bodyPr/>
          <a:lstStyle/>
          <a:p>
            <a:pPr algn="just">
              <a:buFont typeface="Wingdings" pitchFamily="2" charset="2"/>
              <a:buNone/>
              <a:defRPr/>
            </a:pPr>
            <a:r>
              <a:rPr lang="es-ES" dirty="0" smtClean="0">
                <a:latin typeface="Arial" charset="0"/>
              </a:rPr>
              <a:t>Cuando     t = t</a:t>
            </a:r>
            <a:r>
              <a:rPr lang="es-ES" sz="4000" baseline="-25000" dirty="0" smtClean="0">
                <a:latin typeface="Arial" charset="0"/>
              </a:rPr>
              <a:t>½</a:t>
            </a:r>
            <a:r>
              <a:rPr lang="es-ES" dirty="0" smtClean="0">
                <a:latin typeface="Arial" charset="0"/>
              </a:rPr>
              <a:t> 	,	N = </a:t>
            </a:r>
            <a:r>
              <a:rPr lang="es-ES" u="sng" dirty="0" smtClean="0">
                <a:latin typeface="Arial" charset="0"/>
              </a:rPr>
              <a:t>1</a:t>
            </a:r>
            <a:r>
              <a:rPr lang="es-ES" dirty="0" smtClean="0">
                <a:latin typeface="Arial" charset="0"/>
              </a:rPr>
              <a:t> No</a:t>
            </a:r>
          </a:p>
          <a:p>
            <a:pPr algn="just">
              <a:buFont typeface="Wingdings" pitchFamily="2" charset="2"/>
              <a:buNone/>
              <a:defRPr/>
            </a:pPr>
            <a:r>
              <a:rPr lang="es-ES" dirty="0" smtClean="0">
                <a:latin typeface="Arial" charset="0"/>
              </a:rPr>
              <a:t>                                                2</a:t>
            </a:r>
          </a:p>
          <a:p>
            <a:pPr algn="just">
              <a:buFont typeface="Wingdings" pitchFamily="2" charset="2"/>
              <a:buNone/>
              <a:defRPr/>
            </a:pPr>
            <a:r>
              <a:rPr lang="es-ES" dirty="0" smtClean="0">
                <a:latin typeface="Arial" charset="0"/>
              </a:rPr>
              <a:t>     en 	N   = No e</a:t>
            </a:r>
            <a:r>
              <a:rPr lang="es-ES" sz="3600" baseline="30000" dirty="0" smtClean="0">
                <a:latin typeface="Arial" charset="0"/>
              </a:rPr>
              <a:t>-</a:t>
            </a:r>
            <a:r>
              <a:rPr lang="es-ES" sz="3600" baseline="30000" dirty="0" err="1" smtClean="0">
                <a:latin typeface="Arial" charset="0"/>
              </a:rPr>
              <a:t>kt</a:t>
            </a:r>
            <a:endParaRPr lang="es-ES" sz="3600" baseline="30000" dirty="0" smtClean="0">
              <a:latin typeface="Arial" charset="0"/>
            </a:endParaRPr>
          </a:p>
          <a:p>
            <a:pPr algn="just">
              <a:buFont typeface="Wingdings" pitchFamily="2" charset="2"/>
              <a:buNone/>
              <a:defRPr/>
            </a:pPr>
            <a:endParaRPr lang="es-ES" sz="2000" baseline="30000" dirty="0" smtClean="0">
              <a:latin typeface="Arial" charset="0"/>
            </a:endParaRPr>
          </a:p>
          <a:p>
            <a:pPr algn="just">
              <a:buNone/>
              <a:defRPr/>
            </a:pPr>
            <a:r>
              <a:rPr lang="es-ES" dirty="0" smtClean="0">
                <a:latin typeface="Arial" charset="0"/>
              </a:rPr>
              <a:t>            </a:t>
            </a:r>
            <a:r>
              <a:rPr lang="es-ES" u="sng" dirty="0" smtClean="0">
                <a:latin typeface="Arial" charset="0"/>
              </a:rPr>
              <a:t> 1</a:t>
            </a:r>
            <a:r>
              <a:rPr lang="es-ES" dirty="0" smtClean="0">
                <a:latin typeface="Arial" charset="0"/>
              </a:rPr>
              <a:t> No = No e</a:t>
            </a:r>
            <a:r>
              <a:rPr lang="es-ES" sz="3600" baseline="30000" dirty="0" smtClean="0">
                <a:latin typeface="Arial" charset="0"/>
              </a:rPr>
              <a:t>-</a:t>
            </a:r>
            <a:r>
              <a:rPr lang="es-ES" sz="3600" baseline="30000" dirty="0" err="1" smtClean="0">
                <a:latin typeface="Arial" charset="0"/>
              </a:rPr>
              <a:t>kt</a:t>
            </a:r>
            <a:r>
              <a:rPr lang="es-ES" dirty="0" smtClean="0">
                <a:latin typeface="Arial" charset="0"/>
              </a:rPr>
              <a:t>    ,        </a:t>
            </a:r>
            <a:r>
              <a:rPr lang="es-ES" u="sng" dirty="0" smtClean="0">
                <a:latin typeface="Arial" charset="0"/>
              </a:rPr>
              <a:t>1</a:t>
            </a:r>
            <a:r>
              <a:rPr lang="es-ES" dirty="0" smtClean="0">
                <a:latin typeface="Arial" charset="0"/>
              </a:rPr>
              <a:t> =  e</a:t>
            </a:r>
            <a:r>
              <a:rPr lang="es-ES" sz="4400" baseline="30000" dirty="0" smtClean="0">
                <a:latin typeface="Arial" charset="0"/>
              </a:rPr>
              <a:t>-k </a:t>
            </a:r>
            <a:r>
              <a:rPr lang="es-ES" dirty="0">
                <a:latin typeface="Arial" charset="0"/>
              </a:rPr>
              <a:t>t</a:t>
            </a:r>
            <a:r>
              <a:rPr lang="es-ES" baseline="-25000" dirty="0">
                <a:latin typeface="Arial" charset="0"/>
              </a:rPr>
              <a:t>½</a:t>
            </a:r>
            <a:r>
              <a:rPr lang="es-ES" sz="4400" baseline="-25000" dirty="0">
                <a:latin typeface="Arial" charset="0"/>
              </a:rPr>
              <a:t> </a:t>
            </a:r>
            <a:endParaRPr lang="es-ES" sz="4000" baseline="-25000" dirty="0" smtClean="0">
              <a:latin typeface="Arial" charset="0"/>
            </a:endParaRPr>
          </a:p>
          <a:p>
            <a:pPr algn="just">
              <a:buFont typeface="Wingdings" pitchFamily="2" charset="2"/>
              <a:buNone/>
              <a:defRPr/>
            </a:pPr>
            <a:r>
              <a:rPr lang="es-ES" dirty="0" smtClean="0">
                <a:latin typeface="Arial" charset="0"/>
              </a:rPr>
              <a:t>             2                                 2</a:t>
            </a:r>
          </a:p>
          <a:p>
            <a:pPr algn="just">
              <a:buFont typeface="Wingdings" pitchFamily="2" charset="2"/>
              <a:buNone/>
              <a:defRPr/>
            </a:pPr>
            <a:r>
              <a:rPr lang="es-ES" dirty="0" smtClean="0">
                <a:latin typeface="Arial" charset="0"/>
              </a:rPr>
              <a:t>                               -</a:t>
            </a:r>
            <a:r>
              <a:rPr lang="es-ES" dirty="0" err="1" smtClean="0">
                <a:latin typeface="Arial" charset="0"/>
              </a:rPr>
              <a:t>ln</a:t>
            </a:r>
            <a:r>
              <a:rPr lang="es-ES" dirty="0" smtClean="0">
                <a:latin typeface="Arial" charset="0"/>
              </a:rPr>
              <a:t> 2 = -kt</a:t>
            </a:r>
            <a:r>
              <a:rPr lang="es-ES" sz="3600" baseline="-25000" dirty="0" smtClean="0">
                <a:latin typeface="Arial" charset="0"/>
              </a:rPr>
              <a:t>½</a:t>
            </a:r>
          </a:p>
          <a:p>
            <a:pPr>
              <a:buFont typeface="Wingdings" pitchFamily="2" charset="2"/>
              <a:buNone/>
              <a:defRPr/>
            </a:pPr>
            <a:endParaRPr lang="en-GB" dirty="0" smtClean="0"/>
          </a:p>
        </p:txBody>
      </p:sp>
      <p:sp>
        <p:nvSpPr>
          <p:cNvPr id="116742" name="Text Box 6"/>
          <p:cNvSpPr txBox="1">
            <a:spLocks noChangeArrowheads="1"/>
          </p:cNvSpPr>
          <p:nvPr/>
        </p:nvSpPr>
        <p:spPr bwMode="auto">
          <a:xfrm>
            <a:off x="2124075" y="5013176"/>
            <a:ext cx="1800225" cy="960437"/>
          </a:xfrm>
          <a:prstGeom prst="rect">
            <a:avLst/>
          </a:prstGeom>
          <a:solidFill>
            <a:srgbClr val="00B050"/>
          </a:solidFill>
          <a:ln w="9525">
            <a:noFill/>
            <a:miter lim="800000"/>
            <a:headEnd/>
            <a:tailEnd/>
          </a:ln>
          <a:effectLst/>
        </p:spPr>
        <p:txBody>
          <a:bodyPr>
            <a:spAutoFit/>
          </a:bodyPr>
          <a:lstStyle/>
          <a:p>
            <a:pPr fontAlgn="base">
              <a:spcBef>
                <a:spcPct val="0"/>
              </a:spcBef>
              <a:spcAft>
                <a:spcPct val="0"/>
              </a:spcAft>
              <a:defRPr/>
            </a:pPr>
            <a:r>
              <a:rPr lang="es-ES" sz="2800" dirty="0">
                <a:solidFill>
                  <a:srgbClr val="FFFFFF"/>
                </a:solidFill>
                <a:effectLst>
                  <a:outerShdw blurRad="38100" dist="38100" dir="2700000" algn="tl">
                    <a:srgbClr val="000000"/>
                  </a:outerShdw>
                </a:effectLst>
                <a:latin typeface="Tahoma" pitchFamily="34" charset="0"/>
              </a:rPr>
              <a:t>t </a:t>
            </a:r>
            <a:r>
              <a:rPr lang="es-ES" sz="4400" baseline="-25000" dirty="0">
                <a:solidFill>
                  <a:srgbClr val="FFFFFF"/>
                </a:solidFill>
                <a:effectLst>
                  <a:outerShdw blurRad="38100" dist="38100" dir="2700000" algn="tl">
                    <a:srgbClr val="000000"/>
                  </a:outerShdw>
                </a:effectLst>
                <a:latin typeface="Tahoma" pitchFamily="34" charset="0"/>
              </a:rPr>
              <a:t>½</a:t>
            </a:r>
            <a:r>
              <a:rPr lang="es-ES" sz="2800" dirty="0">
                <a:solidFill>
                  <a:srgbClr val="FFFFFF"/>
                </a:solidFill>
                <a:effectLst>
                  <a:outerShdw blurRad="38100" dist="38100" dir="2700000" algn="tl">
                    <a:srgbClr val="000000"/>
                  </a:outerShdw>
                </a:effectLst>
                <a:latin typeface="Tahoma" pitchFamily="34" charset="0"/>
              </a:rPr>
              <a:t> = l</a:t>
            </a:r>
            <a:r>
              <a:rPr lang="es-ES" sz="2800" u="sng" dirty="0">
                <a:solidFill>
                  <a:srgbClr val="FFFFFF"/>
                </a:solidFill>
                <a:effectLst>
                  <a:outerShdw blurRad="38100" dist="38100" dir="2700000" algn="tl">
                    <a:srgbClr val="000000"/>
                  </a:outerShdw>
                </a:effectLst>
                <a:latin typeface="Tahoma" pitchFamily="34" charset="0"/>
              </a:rPr>
              <a:t>n2</a:t>
            </a:r>
            <a:endParaRPr lang="es-ES" sz="2800" dirty="0">
              <a:solidFill>
                <a:srgbClr val="FFFFFF"/>
              </a:solidFill>
              <a:effectLst>
                <a:outerShdw blurRad="38100" dist="38100" dir="2700000" algn="tl">
                  <a:srgbClr val="000000"/>
                </a:outerShdw>
              </a:effectLst>
              <a:latin typeface="Tahoma" pitchFamily="34" charset="0"/>
            </a:endParaRPr>
          </a:p>
          <a:p>
            <a:pPr fontAlgn="base">
              <a:spcBef>
                <a:spcPct val="0"/>
              </a:spcBef>
              <a:spcAft>
                <a:spcPct val="0"/>
              </a:spcAft>
              <a:defRPr/>
            </a:pPr>
            <a:r>
              <a:rPr lang="es-ES" sz="2800" dirty="0">
                <a:solidFill>
                  <a:srgbClr val="FFFFFF"/>
                </a:solidFill>
                <a:effectLst>
                  <a:outerShdw blurRad="38100" dist="38100" dir="2700000" algn="tl">
                    <a:srgbClr val="000000"/>
                  </a:outerShdw>
                </a:effectLst>
                <a:latin typeface="Tahoma" pitchFamily="34" charset="0"/>
              </a:rPr>
              <a:t>           k</a:t>
            </a:r>
            <a:endParaRPr lang="en-GB" sz="2800" dirty="0">
              <a:solidFill>
                <a:srgbClr val="FFFFFF"/>
              </a:solidFill>
              <a:effectLst>
                <a:outerShdw blurRad="38100" dist="38100" dir="2700000" algn="tl">
                  <a:srgbClr val="000000"/>
                </a:outerShdw>
              </a:effectLst>
              <a:latin typeface="Tahoma" pitchFamily="34" charset="0"/>
            </a:endParaRPr>
          </a:p>
        </p:txBody>
      </p:sp>
      <p:sp>
        <p:nvSpPr>
          <p:cNvPr id="116743" name="Text Box 7"/>
          <p:cNvSpPr txBox="1">
            <a:spLocks noChangeArrowheads="1"/>
          </p:cNvSpPr>
          <p:nvPr/>
        </p:nvSpPr>
        <p:spPr bwMode="auto">
          <a:xfrm>
            <a:off x="5652120" y="5013176"/>
            <a:ext cx="2303462" cy="960437"/>
          </a:xfrm>
          <a:prstGeom prst="rect">
            <a:avLst/>
          </a:prstGeom>
          <a:solidFill>
            <a:schemeClr val="accent1"/>
          </a:solidFill>
          <a:ln w="9525">
            <a:noFill/>
            <a:miter lim="800000"/>
            <a:headEnd/>
            <a:tailEnd/>
          </a:ln>
          <a:effectLst/>
        </p:spPr>
        <p:txBody>
          <a:bodyPr>
            <a:spAutoFit/>
          </a:bodyPr>
          <a:lstStyle/>
          <a:p>
            <a:pPr fontAlgn="base">
              <a:spcBef>
                <a:spcPct val="0"/>
              </a:spcBef>
              <a:spcAft>
                <a:spcPct val="0"/>
              </a:spcAft>
              <a:defRPr/>
            </a:pPr>
            <a:r>
              <a:rPr lang="es-ES" sz="2800" dirty="0">
                <a:solidFill>
                  <a:srgbClr val="FFFFFF"/>
                </a:solidFill>
                <a:effectLst>
                  <a:outerShdw blurRad="38100" dist="38100" dir="2700000" algn="tl">
                    <a:srgbClr val="000000"/>
                  </a:outerShdw>
                </a:effectLst>
                <a:latin typeface="Tahoma" pitchFamily="34" charset="0"/>
              </a:rPr>
              <a:t>t </a:t>
            </a:r>
            <a:r>
              <a:rPr lang="es-ES" sz="4400" baseline="-25000" dirty="0">
                <a:solidFill>
                  <a:srgbClr val="FFFFFF"/>
                </a:solidFill>
                <a:effectLst>
                  <a:outerShdw blurRad="38100" dist="38100" dir="2700000" algn="tl">
                    <a:srgbClr val="000000"/>
                  </a:outerShdw>
                </a:effectLst>
                <a:latin typeface="Tahoma" pitchFamily="34" charset="0"/>
              </a:rPr>
              <a:t>½</a:t>
            </a:r>
            <a:r>
              <a:rPr lang="es-ES" sz="2800" dirty="0">
                <a:solidFill>
                  <a:srgbClr val="FFFFFF"/>
                </a:solidFill>
                <a:effectLst>
                  <a:outerShdw blurRad="38100" dist="38100" dir="2700000" algn="tl">
                    <a:srgbClr val="000000"/>
                  </a:outerShdw>
                </a:effectLst>
                <a:latin typeface="Tahoma" pitchFamily="34" charset="0"/>
              </a:rPr>
              <a:t>  = </a:t>
            </a:r>
            <a:r>
              <a:rPr lang="es-ES" sz="2800" u="sng" dirty="0">
                <a:solidFill>
                  <a:srgbClr val="FFFFFF"/>
                </a:solidFill>
                <a:effectLst>
                  <a:outerShdw blurRad="38100" dist="38100" dir="2700000" algn="tl">
                    <a:srgbClr val="000000"/>
                  </a:outerShdw>
                </a:effectLst>
                <a:latin typeface="Tahoma" pitchFamily="34" charset="0"/>
              </a:rPr>
              <a:t>0,693</a:t>
            </a:r>
            <a:endParaRPr lang="es-ES" sz="2800" dirty="0">
              <a:solidFill>
                <a:srgbClr val="FFFFFF"/>
              </a:solidFill>
              <a:effectLst>
                <a:outerShdw blurRad="38100" dist="38100" dir="2700000" algn="tl">
                  <a:srgbClr val="000000"/>
                </a:outerShdw>
              </a:effectLst>
              <a:latin typeface="Tahoma" pitchFamily="34" charset="0"/>
            </a:endParaRPr>
          </a:p>
          <a:p>
            <a:pPr fontAlgn="base">
              <a:spcBef>
                <a:spcPct val="0"/>
              </a:spcBef>
              <a:spcAft>
                <a:spcPct val="0"/>
              </a:spcAft>
              <a:defRPr/>
            </a:pPr>
            <a:r>
              <a:rPr lang="es-ES" sz="2800" dirty="0">
                <a:solidFill>
                  <a:srgbClr val="FFFFFF"/>
                </a:solidFill>
                <a:effectLst>
                  <a:outerShdw blurRad="38100" dist="38100" dir="2700000" algn="tl">
                    <a:srgbClr val="000000"/>
                  </a:outerShdw>
                </a:effectLst>
                <a:latin typeface="Tahoma" pitchFamily="34" charset="0"/>
              </a:rPr>
              <a:t>              k</a:t>
            </a:r>
            <a:endParaRPr lang="en-GB" sz="2800" dirty="0">
              <a:solidFill>
                <a:srgbClr val="FFFFFF"/>
              </a:solidFill>
              <a:latin typeface="Tahoma" pitchFamily="34" charset="0"/>
            </a:endParaRPr>
          </a:p>
        </p:txBody>
      </p:sp>
    </p:spTree>
    <p:extLst>
      <p:ext uri="{BB962C8B-B14F-4D97-AF65-F5344CB8AC3E}">
        <p14:creationId xmlns:p14="http://schemas.microsoft.com/office/powerpoint/2010/main" val="131307507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4" descr="http://www.portalplanetasedna.com.ar/nuclear03.jpg"/>
          <p:cNvPicPr>
            <a:picLocks noGrp="1" noChangeAspect="1" noChangeArrowheads="1"/>
          </p:cNvPicPr>
          <p:nvPr>
            <p:ph type="body" idx="4294967295"/>
          </p:nvPr>
        </p:nvPicPr>
        <p:blipFill>
          <a:blip r:embed="rId2" r:link="rId3">
            <a:extLst>
              <a:ext uri="{28A0092B-C50C-407E-A947-70E740481C1C}">
                <a14:useLocalDpi xmlns:a14="http://schemas.microsoft.com/office/drawing/2010/main" val="0"/>
              </a:ext>
            </a:extLst>
          </a:blip>
          <a:srcRect/>
          <a:stretch>
            <a:fillRect/>
          </a:stretch>
        </p:blipFill>
        <p:spPr>
          <a:xfrm>
            <a:off x="215775" y="620713"/>
            <a:ext cx="8748713" cy="5616575"/>
          </a:xfrm>
        </p:spPr>
      </p:pic>
    </p:spTree>
    <p:extLst>
      <p:ext uri="{BB962C8B-B14F-4D97-AF65-F5344CB8AC3E}">
        <p14:creationId xmlns:p14="http://schemas.microsoft.com/office/powerpoint/2010/main" val="304899734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6"/>
          <p:cNvSpPr txBox="1">
            <a:spLocks noChangeArrowheads="1"/>
          </p:cNvSpPr>
          <p:nvPr/>
        </p:nvSpPr>
        <p:spPr>
          <a:xfrm>
            <a:off x="323528" y="1340768"/>
            <a:ext cx="8163557" cy="1440160"/>
          </a:xfrm>
          <a:prstGeom prst="rect">
            <a:avLst/>
          </a:prstGeom>
        </p:spPr>
        <p:txBody>
          <a:bodyPr/>
          <a:lst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a:lstStyle>
          <a:p>
            <a:pPr marL="488950" indent="-488950" algn="just">
              <a:defRPr/>
            </a:pPr>
            <a:r>
              <a:rPr lang="es-ES_tradnl" altLang="es-PE" sz="2400" kern="0" dirty="0" smtClean="0">
                <a:solidFill>
                  <a:srgbClr val="FFFF00"/>
                </a:solidFill>
                <a:effectLst/>
                <a:latin typeface="Arial" panose="020B0604020202020204" pitchFamily="34" charset="0"/>
                <a:cs typeface="Arial" panose="020B0604020202020204" pitchFamily="34" charset="0"/>
              </a:rPr>
              <a:t>      PROBLEMA.</a:t>
            </a:r>
            <a:r>
              <a:rPr lang="es-ES_tradnl" altLang="es-PE" sz="2400" kern="0" dirty="0" smtClean="0">
                <a:latin typeface="Arial" panose="020B0604020202020204" pitchFamily="34" charset="0"/>
                <a:cs typeface="Arial" panose="020B0604020202020204" pitchFamily="34" charset="0"/>
              </a:rPr>
              <a:t> </a:t>
            </a:r>
            <a:r>
              <a:rPr lang="es-ES_tradnl" altLang="es-PE" sz="2800" b="0" kern="0" dirty="0" smtClean="0">
                <a:effectLst/>
                <a:latin typeface="Arial" panose="020B0604020202020204" pitchFamily="34" charset="0"/>
                <a:cs typeface="Arial" panose="020B0604020202020204" pitchFamily="34" charset="0"/>
              </a:rPr>
              <a:t>Calcula la energía de un fotón de rayos X cuya longitud de onda es de 0,6 </a:t>
            </a:r>
            <a:r>
              <a:rPr lang="es-ES_tradnl" altLang="es-PE" sz="2800" b="0" kern="0" dirty="0" err="1" smtClean="0">
                <a:effectLst/>
                <a:latin typeface="Arial" panose="020B0604020202020204" pitchFamily="34" charset="0"/>
                <a:cs typeface="Arial" panose="020B0604020202020204" pitchFamily="34" charset="0"/>
              </a:rPr>
              <a:t>nm</a:t>
            </a:r>
            <a:r>
              <a:rPr lang="es-ES_tradnl" altLang="es-PE" sz="2800" b="0" kern="0" dirty="0" smtClean="0">
                <a:effectLst/>
                <a:latin typeface="Arial" panose="020B0604020202020204" pitchFamily="34" charset="0"/>
                <a:cs typeface="Arial" panose="020B0604020202020204" pitchFamily="34" charset="0"/>
              </a:rPr>
              <a:t>.</a:t>
            </a:r>
            <a:br>
              <a:rPr lang="es-ES_tradnl" altLang="es-PE" sz="2800" b="0" kern="0" dirty="0" smtClean="0">
                <a:effectLst/>
                <a:latin typeface="Arial" panose="020B0604020202020204" pitchFamily="34" charset="0"/>
                <a:cs typeface="Arial" panose="020B0604020202020204" pitchFamily="34" charset="0"/>
              </a:rPr>
            </a:br>
            <a:r>
              <a:rPr lang="es-ES_tradnl" altLang="es-PE" sz="2800" b="0" kern="0" dirty="0" smtClean="0">
                <a:effectLst/>
                <a:latin typeface="Arial" panose="020B0604020202020204" pitchFamily="34" charset="0"/>
                <a:cs typeface="Arial" panose="020B0604020202020204" pitchFamily="34" charset="0"/>
              </a:rPr>
              <a:t>(h = 6,625 </a:t>
            </a:r>
            <a:r>
              <a:rPr lang="es-ES_tradnl" altLang="es-PE" sz="2800" b="0" kern="0" dirty="0" smtClean="0">
                <a:effectLst/>
                <a:latin typeface="Arial" panose="020B0604020202020204" pitchFamily="34" charset="0"/>
                <a:cs typeface="Arial" panose="020B0604020202020204" pitchFamily="34" charset="0"/>
                <a:sym typeface="Symbol" pitchFamily="18" charset="2"/>
              </a:rPr>
              <a:t>· 10</a:t>
            </a:r>
            <a:r>
              <a:rPr lang="es-ES_tradnl" altLang="es-PE" sz="2800" b="0" kern="0" baseline="30000" dirty="0" smtClean="0">
                <a:effectLst/>
                <a:latin typeface="Arial" panose="020B0604020202020204" pitchFamily="34" charset="0"/>
                <a:cs typeface="Arial" panose="020B0604020202020204" pitchFamily="34" charset="0"/>
                <a:sym typeface="Symbol" pitchFamily="18" charset="2"/>
              </a:rPr>
              <a:t>–34</a:t>
            </a:r>
            <a:r>
              <a:rPr lang="es-ES_tradnl" altLang="es-PE" sz="2800" b="0" kern="0" dirty="0" smtClean="0">
                <a:effectLst/>
                <a:latin typeface="Arial" panose="020B0604020202020204" pitchFamily="34" charset="0"/>
                <a:cs typeface="Arial" panose="020B0604020202020204" pitchFamily="34" charset="0"/>
                <a:sym typeface="Symbol" pitchFamily="18" charset="2"/>
              </a:rPr>
              <a:t> J · s)</a:t>
            </a:r>
            <a:endParaRPr lang="es-ES_tradnl" altLang="es-PE" sz="2400" b="0" kern="0" dirty="0" smtClean="0">
              <a:effectLst/>
              <a:latin typeface="Arial" panose="020B0604020202020204" pitchFamily="34" charset="0"/>
              <a:cs typeface="Arial" panose="020B0604020202020204" pitchFamily="34" charset="0"/>
            </a:endParaRPr>
          </a:p>
        </p:txBody>
      </p:sp>
      <p:sp>
        <p:nvSpPr>
          <p:cNvPr id="5" name="Rectangle 1027"/>
          <p:cNvSpPr txBox="1">
            <a:spLocks noChangeArrowheads="1"/>
          </p:cNvSpPr>
          <p:nvPr/>
        </p:nvSpPr>
        <p:spPr>
          <a:xfrm>
            <a:off x="1022920" y="3443808"/>
            <a:ext cx="8229600" cy="3657600"/>
          </a:xfrm>
          <a:prstGeom prst="rect">
            <a:avLst/>
          </a:prstGeom>
        </p:spPr>
        <p:txBody>
          <a:bodyPr/>
          <a:lst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nSpc>
                <a:spcPct val="60000"/>
              </a:lnSpc>
              <a:spcAft>
                <a:spcPct val="30000"/>
              </a:spcAft>
              <a:buFontTx/>
              <a:buNone/>
              <a:defRPr/>
            </a:pPr>
            <a:r>
              <a:rPr lang="es-ES_tradnl" altLang="es-PE" kern="0" dirty="0" smtClean="0"/>
              <a:t>           </a:t>
            </a:r>
            <a:r>
              <a:rPr lang="es-ES_tradnl" altLang="es-PE" sz="2800" kern="0" dirty="0" smtClean="0">
                <a:effectLst/>
                <a:latin typeface="Arial" panose="020B0604020202020204" pitchFamily="34" charset="0"/>
                <a:cs typeface="Arial" panose="020B0604020202020204" pitchFamily="34" charset="0"/>
              </a:rPr>
              <a:t>c       3 </a:t>
            </a:r>
            <a:r>
              <a:rPr lang="es-ES_tradnl" altLang="es-PE" sz="2800" kern="0" dirty="0" smtClean="0">
                <a:effectLst/>
                <a:latin typeface="Arial" panose="020B0604020202020204" pitchFamily="34" charset="0"/>
                <a:cs typeface="Arial" panose="020B0604020202020204" pitchFamily="34" charset="0"/>
                <a:sym typeface="Symbol" pitchFamily="18" charset="2"/>
              </a:rPr>
              <a:t>·10</a:t>
            </a:r>
            <a:r>
              <a:rPr lang="es-ES_tradnl" altLang="es-PE" sz="2800" kern="0" baseline="30000" dirty="0" smtClean="0">
                <a:effectLst/>
                <a:latin typeface="Arial" panose="020B0604020202020204" pitchFamily="34" charset="0"/>
                <a:cs typeface="Arial" panose="020B0604020202020204" pitchFamily="34" charset="0"/>
                <a:sym typeface="Symbol" pitchFamily="18" charset="2"/>
              </a:rPr>
              <a:t>8</a:t>
            </a:r>
            <a:r>
              <a:rPr lang="es-ES_tradnl" altLang="es-PE" sz="2800" kern="0" dirty="0" smtClean="0">
                <a:effectLst/>
                <a:latin typeface="Arial" panose="020B0604020202020204" pitchFamily="34" charset="0"/>
                <a:cs typeface="Arial" panose="020B0604020202020204" pitchFamily="34" charset="0"/>
                <a:sym typeface="Symbol" pitchFamily="18" charset="2"/>
              </a:rPr>
              <a:t> m</a:t>
            </a:r>
            <a:r>
              <a:rPr lang="es-ES_tradnl" altLang="es-PE" sz="2800" kern="0" dirty="0" smtClean="0">
                <a:effectLst/>
                <a:latin typeface="Arial" panose="020B0604020202020204" pitchFamily="34" charset="0"/>
                <a:cs typeface="Arial" panose="020B0604020202020204" pitchFamily="34" charset="0"/>
              </a:rPr>
              <a:t>/s</a:t>
            </a:r>
            <a:br>
              <a:rPr lang="es-ES_tradnl" altLang="es-PE" sz="2800" kern="0" dirty="0" smtClean="0">
                <a:effectLst/>
                <a:latin typeface="Arial" panose="020B0604020202020204" pitchFamily="34" charset="0"/>
                <a:cs typeface="Arial" panose="020B0604020202020204" pitchFamily="34" charset="0"/>
              </a:rPr>
            </a:br>
            <a:r>
              <a:rPr lang="es-ES_tradnl" altLang="es-PE" sz="2800" kern="0" dirty="0" smtClean="0">
                <a:effectLst/>
                <a:latin typeface="Arial" panose="020B0604020202020204" pitchFamily="34" charset="0"/>
                <a:cs typeface="Arial" panose="020B0604020202020204" pitchFamily="34" charset="0"/>
              </a:rPr>
              <a:t> </a:t>
            </a:r>
            <a:r>
              <a:rPr lang="es-ES_tradnl" altLang="es-PE" sz="2800" kern="0" dirty="0" smtClean="0">
                <a:effectLst/>
                <a:latin typeface="Arial" panose="020B0604020202020204" pitchFamily="34" charset="0"/>
                <a:cs typeface="Arial" panose="020B0604020202020204" pitchFamily="34" charset="0"/>
                <a:sym typeface="Symbol" pitchFamily="18" charset="2"/>
              </a:rPr>
              <a:t> = </a:t>
            </a:r>
            <a:r>
              <a:rPr lang="es-ES_tradnl" altLang="es-PE" sz="2800" kern="0" dirty="0" smtClean="0">
                <a:effectLst/>
                <a:latin typeface="Arial" panose="020B0604020202020204" pitchFamily="34" charset="0"/>
                <a:cs typeface="Arial" panose="020B0604020202020204" pitchFamily="34" charset="0"/>
              </a:rPr>
              <a:t>— = ——————— = 5 </a:t>
            </a:r>
            <a:r>
              <a:rPr lang="es-ES_tradnl" altLang="es-PE" sz="2800" kern="0" dirty="0" smtClean="0">
                <a:effectLst/>
                <a:latin typeface="Arial" panose="020B0604020202020204" pitchFamily="34" charset="0"/>
                <a:cs typeface="Arial" panose="020B0604020202020204" pitchFamily="34" charset="0"/>
                <a:sym typeface="Symbol" pitchFamily="18" charset="2"/>
              </a:rPr>
              <a:t>·10</a:t>
            </a:r>
            <a:r>
              <a:rPr lang="es-ES_tradnl" altLang="es-PE" sz="2800" kern="0" baseline="30000" dirty="0" smtClean="0">
                <a:effectLst/>
                <a:latin typeface="Arial" panose="020B0604020202020204" pitchFamily="34" charset="0"/>
                <a:cs typeface="Arial" panose="020B0604020202020204" pitchFamily="34" charset="0"/>
                <a:sym typeface="Symbol" pitchFamily="18" charset="2"/>
              </a:rPr>
              <a:t>17</a:t>
            </a:r>
            <a:r>
              <a:rPr lang="es-ES_tradnl" altLang="es-PE" sz="2800" kern="0" dirty="0" smtClean="0">
                <a:effectLst/>
                <a:latin typeface="Arial" panose="020B0604020202020204" pitchFamily="34" charset="0"/>
                <a:cs typeface="Arial" panose="020B0604020202020204" pitchFamily="34" charset="0"/>
                <a:sym typeface="Symbol" pitchFamily="18" charset="2"/>
              </a:rPr>
              <a:t> s</a:t>
            </a:r>
            <a:r>
              <a:rPr lang="es-ES_tradnl" altLang="es-PE" sz="2800" kern="0" baseline="30000" dirty="0" smtClean="0">
                <a:effectLst/>
                <a:latin typeface="Arial" panose="020B0604020202020204" pitchFamily="34" charset="0"/>
                <a:cs typeface="Arial" panose="020B0604020202020204" pitchFamily="34" charset="0"/>
                <a:sym typeface="Symbol" pitchFamily="18" charset="2"/>
              </a:rPr>
              <a:t>–1</a:t>
            </a:r>
            <a:r>
              <a:rPr lang="es-ES_tradnl" altLang="es-PE" sz="2800" kern="0" dirty="0" smtClean="0">
                <a:effectLst/>
                <a:latin typeface="Arial" panose="020B0604020202020204" pitchFamily="34" charset="0"/>
                <a:cs typeface="Arial" panose="020B0604020202020204" pitchFamily="34" charset="0"/>
              </a:rPr>
              <a:t> </a:t>
            </a:r>
            <a:br>
              <a:rPr lang="es-ES_tradnl" altLang="es-PE" sz="2800" kern="0" dirty="0" smtClean="0">
                <a:effectLst/>
                <a:latin typeface="Arial" panose="020B0604020202020204" pitchFamily="34" charset="0"/>
                <a:cs typeface="Arial" panose="020B0604020202020204" pitchFamily="34" charset="0"/>
              </a:rPr>
            </a:br>
            <a:r>
              <a:rPr lang="es-ES_tradnl" altLang="es-PE" sz="2800" kern="0" dirty="0" smtClean="0">
                <a:effectLst/>
                <a:latin typeface="Arial" panose="020B0604020202020204" pitchFamily="34" charset="0"/>
                <a:cs typeface="Arial" panose="020B0604020202020204" pitchFamily="34" charset="0"/>
              </a:rPr>
              <a:t>        </a:t>
            </a:r>
            <a:r>
              <a:rPr lang="es-ES_tradnl" altLang="es-PE" sz="2800" kern="0" dirty="0" smtClean="0">
                <a:effectLst/>
                <a:latin typeface="Arial" panose="020B0604020202020204" pitchFamily="34" charset="0"/>
                <a:cs typeface="Arial" panose="020B0604020202020204" pitchFamily="34" charset="0"/>
                <a:sym typeface="Symbol" pitchFamily="18" charset="2"/>
              </a:rPr>
              <a:t>       0,6 ·10</a:t>
            </a:r>
            <a:r>
              <a:rPr lang="es-ES_tradnl" altLang="es-PE" sz="2800" kern="0" baseline="30000" dirty="0" smtClean="0">
                <a:effectLst/>
                <a:latin typeface="Arial" panose="020B0604020202020204" pitchFamily="34" charset="0"/>
                <a:cs typeface="Arial" panose="020B0604020202020204" pitchFamily="34" charset="0"/>
                <a:sym typeface="Symbol" pitchFamily="18" charset="2"/>
              </a:rPr>
              <a:t>–9</a:t>
            </a:r>
            <a:r>
              <a:rPr lang="es-ES_tradnl" altLang="es-PE" sz="2800" kern="0" dirty="0" smtClean="0">
                <a:effectLst/>
                <a:latin typeface="Arial" panose="020B0604020202020204" pitchFamily="34" charset="0"/>
                <a:cs typeface="Arial" panose="020B0604020202020204" pitchFamily="34" charset="0"/>
                <a:sym typeface="Symbol" pitchFamily="18" charset="2"/>
              </a:rPr>
              <a:t> m</a:t>
            </a:r>
          </a:p>
          <a:p>
            <a:pPr>
              <a:buFontTx/>
              <a:buNone/>
              <a:defRPr/>
            </a:pPr>
            <a:r>
              <a:rPr lang="es-ES_tradnl" altLang="es-PE" sz="2800" kern="0" dirty="0" smtClean="0">
                <a:effectLst/>
                <a:latin typeface="Arial" panose="020B0604020202020204" pitchFamily="34" charset="0"/>
                <a:cs typeface="Arial" panose="020B0604020202020204" pitchFamily="34" charset="0"/>
              </a:rPr>
              <a:t>E = h </a:t>
            </a:r>
            <a:r>
              <a:rPr lang="es-ES_tradnl" altLang="es-PE" sz="2800" kern="0" dirty="0" smtClean="0">
                <a:effectLst/>
                <a:latin typeface="Arial" panose="020B0604020202020204" pitchFamily="34" charset="0"/>
                <a:cs typeface="Arial" panose="020B0604020202020204" pitchFamily="34" charset="0"/>
                <a:sym typeface="Symbol" pitchFamily="18" charset="2"/>
              </a:rPr>
              <a:t>·  = </a:t>
            </a:r>
            <a:r>
              <a:rPr lang="es-ES_tradnl" altLang="es-PE" sz="2800" kern="0" dirty="0" smtClean="0">
                <a:effectLst/>
                <a:latin typeface="Arial" panose="020B0604020202020204" pitchFamily="34" charset="0"/>
                <a:cs typeface="Arial" panose="020B0604020202020204" pitchFamily="34" charset="0"/>
              </a:rPr>
              <a:t>6,625 </a:t>
            </a:r>
            <a:r>
              <a:rPr lang="es-ES_tradnl" altLang="es-PE" sz="2800" kern="0" dirty="0" smtClean="0">
                <a:effectLst/>
                <a:latin typeface="Arial" panose="020B0604020202020204" pitchFamily="34" charset="0"/>
                <a:cs typeface="Arial" panose="020B0604020202020204" pitchFamily="34" charset="0"/>
                <a:sym typeface="Symbol" pitchFamily="18" charset="2"/>
              </a:rPr>
              <a:t>· 10</a:t>
            </a:r>
            <a:r>
              <a:rPr lang="es-ES_tradnl" altLang="es-PE" sz="2800" kern="0" baseline="30000" dirty="0" smtClean="0">
                <a:effectLst/>
                <a:latin typeface="Arial" panose="020B0604020202020204" pitchFamily="34" charset="0"/>
                <a:cs typeface="Arial" panose="020B0604020202020204" pitchFamily="34" charset="0"/>
                <a:sym typeface="Symbol" pitchFamily="18" charset="2"/>
              </a:rPr>
              <a:t>–34</a:t>
            </a:r>
            <a:r>
              <a:rPr lang="es-ES_tradnl" altLang="es-PE" sz="2800" kern="0" dirty="0" smtClean="0">
                <a:effectLst/>
                <a:latin typeface="Arial" panose="020B0604020202020204" pitchFamily="34" charset="0"/>
                <a:cs typeface="Arial" panose="020B0604020202020204" pitchFamily="34" charset="0"/>
                <a:sym typeface="Symbol" pitchFamily="18" charset="2"/>
              </a:rPr>
              <a:t> J s · </a:t>
            </a:r>
            <a:r>
              <a:rPr lang="es-ES_tradnl" altLang="es-PE" sz="2800" kern="0" dirty="0" smtClean="0">
                <a:effectLst/>
                <a:latin typeface="Arial" panose="020B0604020202020204" pitchFamily="34" charset="0"/>
                <a:cs typeface="Arial" panose="020B0604020202020204" pitchFamily="34" charset="0"/>
              </a:rPr>
              <a:t>5 </a:t>
            </a:r>
            <a:r>
              <a:rPr lang="es-ES_tradnl" altLang="es-PE" sz="2800" kern="0" dirty="0" smtClean="0">
                <a:effectLst/>
                <a:latin typeface="Arial" panose="020B0604020202020204" pitchFamily="34" charset="0"/>
                <a:cs typeface="Arial" panose="020B0604020202020204" pitchFamily="34" charset="0"/>
                <a:sym typeface="Symbol" pitchFamily="18" charset="2"/>
              </a:rPr>
              <a:t>·10</a:t>
            </a:r>
            <a:r>
              <a:rPr lang="es-ES_tradnl" altLang="es-PE" sz="2800" kern="0" baseline="30000" dirty="0" smtClean="0">
                <a:effectLst/>
                <a:latin typeface="Arial" panose="020B0604020202020204" pitchFamily="34" charset="0"/>
                <a:cs typeface="Arial" panose="020B0604020202020204" pitchFamily="34" charset="0"/>
                <a:sym typeface="Symbol" pitchFamily="18" charset="2"/>
              </a:rPr>
              <a:t>17</a:t>
            </a:r>
            <a:r>
              <a:rPr lang="es-ES_tradnl" altLang="es-PE" sz="2800" kern="0" dirty="0" smtClean="0">
                <a:effectLst/>
                <a:latin typeface="Arial" panose="020B0604020202020204" pitchFamily="34" charset="0"/>
                <a:cs typeface="Arial" panose="020B0604020202020204" pitchFamily="34" charset="0"/>
                <a:sym typeface="Symbol" pitchFamily="18" charset="2"/>
              </a:rPr>
              <a:t> s</a:t>
            </a:r>
            <a:r>
              <a:rPr lang="es-ES_tradnl" altLang="es-PE" sz="2800" kern="0" baseline="30000" dirty="0" smtClean="0">
                <a:effectLst/>
                <a:latin typeface="Arial" panose="020B0604020202020204" pitchFamily="34" charset="0"/>
                <a:cs typeface="Arial" panose="020B0604020202020204" pitchFamily="34" charset="0"/>
                <a:sym typeface="Symbol" pitchFamily="18" charset="2"/>
              </a:rPr>
              <a:t>–1</a:t>
            </a:r>
            <a:r>
              <a:rPr lang="es-ES_tradnl" altLang="es-PE" sz="2800" kern="0" dirty="0" smtClean="0">
                <a:effectLst/>
                <a:latin typeface="Arial" panose="020B0604020202020204" pitchFamily="34" charset="0"/>
                <a:cs typeface="Arial" panose="020B0604020202020204" pitchFamily="34" charset="0"/>
              </a:rPr>
              <a:t> </a:t>
            </a:r>
          </a:p>
          <a:p>
            <a:pPr>
              <a:buFontTx/>
              <a:buNone/>
              <a:defRPr/>
            </a:pPr>
            <a:r>
              <a:rPr lang="es-ES_tradnl" altLang="es-PE" sz="2800" kern="0" dirty="0" smtClean="0">
                <a:effectLst/>
                <a:latin typeface="Arial" panose="020B0604020202020204" pitchFamily="34" charset="0"/>
                <a:cs typeface="Arial" panose="020B0604020202020204" pitchFamily="34" charset="0"/>
              </a:rPr>
              <a:t>   = 33,125 </a:t>
            </a:r>
            <a:r>
              <a:rPr lang="es-ES_tradnl" altLang="es-PE" sz="2800" kern="0" dirty="0" smtClean="0">
                <a:effectLst/>
                <a:latin typeface="Arial" panose="020B0604020202020204" pitchFamily="34" charset="0"/>
                <a:cs typeface="Arial" panose="020B0604020202020204" pitchFamily="34" charset="0"/>
                <a:sym typeface="Symbol" pitchFamily="18" charset="2"/>
              </a:rPr>
              <a:t>· 10</a:t>
            </a:r>
            <a:r>
              <a:rPr lang="es-ES_tradnl" altLang="es-PE" sz="2800" kern="0" baseline="30000" dirty="0" smtClean="0">
                <a:effectLst/>
                <a:latin typeface="Arial" panose="020B0604020202020204" pitchFamily="34" charset="0"/>
                <a:cs typeface="Arial" panose="020B0604020202020204" pitchFamily="34" charset="0"/>
                <a:sym typeface="Symbol" pitchFamily="18" charset="2"/>
              </a:rPr>
              <a:t>–17</a:t>
            </a:r>
            <a:r>
              <a:rPr lang="es-ES_tradnl" altLang="es-PE" sz="2800" b="1" kern="0" dirty="0" smtClean="0">
                <a:effectLst/>
                <a:latin typeface="Arial" panose="020B0604020202020204" pitchFamily="34" charset="0"/>
                <a:cs typeface="Arial" panose="020B0604020202020204" pitchFamily="34" charset="0"/>
                <a:sym typeface="Symbol" pitchFamily="18" charset="2"/>
              </a:rPr>
              <a:t> </a:t>
            </a:r>
            <a:r>
              <a:rPr lang="es-ES_tradnl" altLang="es-PE" sz="2800" kern="0" dirty="0" smtClean="0">
                <a:effectLst/>
                <a:latin typeface="Arial" panose="020B0604020202020204" pitchFamily="34" charset="0"/>
                <a:cs typeface="Arial" panose="020B0604020202020204" pitchFamily="34" charset="0"/>
                <a:sym typeface="Symbol" pitchFamily="18" charset="2"/>
              </a:rPr>
              <a:t>J</a:t>
            </a:r>
            <a:r>
              <a:rPr lang="es-ES_tradnl" altLang="es-PE" sz="2800" b="1" kern="0" dirty="0" smtClean="0">
                <a:effectLst/>
                <a:latin typeface="Arial" panose="020B0604020202020204" pitchFamily="34" charset="0"/>
                <a:cs typeface="Arial" panose="020B0604020202020204" pitchFamily="34" charset="0"/>
                <a:sym typeface="Symbol" pitchFamily="18" charset="2"/>
              </a:rPr>
              <a:t> </a:t>
            </a:r>
            <a:r>
              <a:rPr lang="es-ES_tradnl" altLang="es-PE" sz="2800" kern="0" dirty="0" smtClean="0">
                <a:effectLst/>
                <a:latin typeface="Arial" panose="020B0604020202020204" pitchFamily="34" charset="0"/>
                <a:cs typeface="Arial" panose="020B0604020202020204" pitchFamily="34" charset="0"/>
                <a:sym typeface="Symbol" pitchFamily="18" charset="2"/>
              </a:rPr>
              <a:t>=</a:t>
            </a:r>
            <a:r>
              <a:rPr lang="es-ES_tradnl" altLang="es-PE" sz="2800" b="1" kern="0" dirty="0" smtClean="0">
                <a:effectLst/>
                <a:latin typeface="Arial" panose="020B0604020202020204" pitchFamily="34" charset="0"/>
                <a:cs typeface="Arial" panose="020B0604020202020204" pitchFamily="34" charset="0"/>
                <a:sym typeface="Symbol" pitchFamily="18" charset="2"/>
              </a:rPr>
              <a:t>  </a:t>
            </a:r>
            <a:r>
              <a:rPr lang="es-ES_tradnl" altLang="es-PE" sz="2800" b="1" kern="0" dirty="0" smtClean="0">
                <a:solidFill>
                  <a:srgbClr val="FFFF00"/>
                </a:solidFill>
                <a:effectLst/>
                <a:latin typeface="Arial" panose="020B0604020202020204" pitchFamily="34" charset="0"/>
                <a:cs typeface="Arial" panose="020B0604020202020204" pitchFamily="34" charset="0"/>
              </a:rPr>
              <a:t>3,3125 </a:t>
            </a:r>
            <a:r>
              <a:rPr lang="es-ES_tradnl" altLang="es-PE" sz="2800" b="1" kern="0" dirty="0" smtClean="0">
                <a:solidFill>
                  <a:srgbClr val="FFFF00"/>
                </a:solidFill>
                <a:effectLst/>
                <a:latin typeface="Arial" panose="020B0604020202020204" pitchFamily="34" charset="0"/>
                <a:cs typeface="Arial" panose="020B0604020202020204" pitchFamily="34" charset="0"/>
                <a:sym typeface="Symbol" pitchFamily="18" charset="2"/>
              </a:rPr>
              <a:t>· 10</a:t>
            </a:r>
            <a:r>
              <a:rPr lang="es-ES_tradnl" altLang="es-PE" sz="2800" b="1" kern="0" baseline="30000" dirty="0" smtClean="0">
                <a:solidFill>
                  <a:srgbClr val="FFFF00"/>
                </a:solidFill>
                <a:effectLst/>
                <a:latin typeface="Arial" panose="020B0604020202020204" pitchFamily="34" charset="0"/>
                <a:cs typeface="Arial" panose="020B0604020202020204" pitchFamily="34" charset="0"/>
                <a:sym typeface="Symbol" pitchFamily="18" charset="2"/>
              </a:rPr>
              <a:t>–16</a:t>
            </a:r>
            <a:r>
              <a:rPr lang="es-ES_tradnl" altLang="es-PE" sz="2800" b="1" kern="0" dirty="0" smtClean="0">
                <a:solidFill>
                  <a:srgbClr val="FFFF00"/>
                </a:solidFill>
                <a:effectLst/>
                <a:latin typeface="Arial" panose="020B0604020202020204" pitchFamily="34" charset="0"/>
                <a:cs typeface="Arial" panose="020B0604020202020204" pitchFamily="34" charset="0"/>
                <a:sym typeface="Symbol" pitchFamily="18" charset="2"/>
              </a:rPr>
              <a:t> J</a:t>
            </a:r>
            <a:endParaRPr lang="es-ES_tradnl" altLang="es-PE" sz="2800" b="1" kern="0" dirty="0" smtClean="0">
              <a:effectLst/>
              <a:latin typeface="Arial" panose="020B0604020202020204" pitchFamily="34" charset="0"/>
              <a:cs typeface="Arial" panose="020B0604020202020204" pitchFamily="34" charset="0"/>
              <a:sym typeface="Symbol" pitchFamily="18" charset="2"/>
            </a:endParaRPr>
          </a:p>
        </p:txBody>
      </p:sp>
    </p:spTree>
    <p:extLst>
      <p:ext uri="{BB962C8B-B14F-4D97-AF65-F5344CB8AC3E}">
        <p14:creationId xmlns:p14="http://schemas.microsoft.com/office/powerpoint/2010/main" val="140102726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756345" y="1292567"/>
            <a:ext cx="741605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a:spcBef>
                <a:spcPct val="50000"/>
              </a:spcBef>
            </a:pPr>
            <a:r>
              <a:rPr lang="en-US" altLang="es-PE" b="1" dirty="0" smtClean="0">
                <a:solidFill>
                  <a:srgbClr val="FFFF00"/>
                </a:solidFill>
              </a:rPr>
              <a:t>PROBLEMA.</a:t>
            </a:r>
            <a:r>
              <a:rPr lang="en-US" altLang="es-PE" dirty="0" smtClean="0"/>
              <a:t> ¿</a:t>
            </a:r>
            <a:r>
              <a:rPr lang="en-US" altLang="es-PE" dirty="0" err="1" smtClean="0"/>
              <a:t>Cuál</a:t>
            </a:r>
            <a:r>
              <a:rPr lang="en-US" altLang="es-PE" dirty="0" smtClean="0"/>
              <a:t> </a:t>
            </a:r>
            <a:r>
              <a:rPr lang="en-US" altLang="es-PE" dirty="0" err="1"/>
              <a:t>es</a:t>
            </a:r>
            <a:r>
              <a:rPr lang="en-US" altLang="es-PE" dirty="0"/>
              <a:t> la </a:t>
            </a:r>
            <a:r>
              <a:rPr lang="en-US" altLang="es-PE" dirty="0" err="1"/>
              <a:t>longitud</a:t>
            </a:r>
            <a:r>
              <a:rPr lang="en-US" altLang="es-PE" dirty="0"/>
              <a:t> de </a:t>
            </a:r>
            <a:r>
              <a:rPr lang="en-US" altLang="es-PE" dirty="0" err="1"/>
              <a:t>onda</a:t>
            </a:r>
            <a:r>
              <a:rPr lang="en-US" altLang="es-PE" dirty="0"/>
              <a:t> </a:t>
            </a:r>
            <a:r>
              <a:rPr lang="en-US" altLang="es-PE" dirty="0" err="1" smtClean="0"/>
              <a:t>asociada</a:t>
            </a:r>
            <a:r>
              <a:rPr lang="en-US" altLang="es-PE" dirty="0" smtClean="0"/>
              <a:t> (en </a:t>
            </a:r>
            <a:r>
              <a:rPr lang="en-US" altLang="es-PE" dirty="0"/>
              <a:t>nm) a</a:t>
            </a:r>
            <a:r>
              <a:rPr lang="en-US" altLang="es-PE" dirty="0" smtClean="0"/>
              <a:t> </a:t>
            </a:r>
            <a:r>
              <a:rPr lang="en-US" altLang="es-PE" dirty="0" err="1"/>
              <a:t>una</a:t>
            </a:r>
            <a:r>
              <a:rPr lang="en-US" altLang="es-PE" dirty="0"/>
              <a:t> </a:t>
            </a:r>
            <a:r>
              <a:rPr lang="en-US" altLang="es-PE" dirty="0" err="1"/>
              <a:t>pelota</a:t>
            </a:r>
            <a:r>
              <a:rPr lang="en-US" altLang="es-PE" dirty="0"/>
              <a:t> de </a:t>
            </a:r>
            <a:r>
              <a:rPr lang="en-US" altLang="es-PE" dirty="0" err="1"/>
              <a:t>ping-pong</a:t>
            </a:r>
            <a:r>
              <a:rPr lang="en-US" altLang="es-PE" dirty="0"/>
              <a:t> de </a:t>
            </a:r>
            <a:r>
              <a:rPr lang="en-US" altLang="es-PE" dirty="0" smtClean="0"/>
              <a:t>2,5 </a:t>
            </a:r>
            <a:r>
              <a:rPr lang="en-US" altLang="es-PE" dirty="0" err="1"/>
              <a:t>gramos</a:t>
            </a:r>
            <a:r>
              <a:rPr lang="en-US" altLang="es-PE" dirty="0"/>
              <a:t> de masa </a:t>
            </a:r>
            <a:r>
              <a:rPr lang="en-US" altLang="es-PE" dirty="0" err="1"/>
              <a:t>que</a:t>
            </a:r>
            <a:r>
              <a:rPr lang="en-US" altLang="es-PE" dirty="0"/>
              <a:t> </a:t>
            </a:r>
            <a:r>
              <a:rPr lang="en-US" altLang="es-PE" dirty="0" err="1"/>
              <a:t>tiene</a:t>
            </a:r>
            <a:r>
              <a:rPr lang="en-US" altLang="es-PE" dirty="0"/>
              <a:t> </a:t>
            </a:r>
            <a:r>
              <a:rPr lang="en-US" altLang="es-PE" dirty="0" err="1"/>
              <a:t>una</a:t>
            </a:r>
            <a:r>
              <a:rPr lang="en-US" altLang="es-PE" dirty="0"/>
              <a:t> </a:t>
            </a:r>
            <a:r>
              <a:rPr lang="en-US" altLang="es-PE" dirty="0" err="1"/>
              <a:t>velocidad</a:t>
            </a:r>
            <a:r>
              <a:rPr lang="en-US" altLang="es-PE" dirty="0"/>
              <a:t> </a:t>
            </a:r>
            <a:r>
              <a:rPr lang="en-US" altLang="es-PE" dirty="0" err="1"/>
              <a:t>constante</a:t>
            </a:r>
            <a:r>
              <a:rPr lang="en-US" altLang="es-PE" dirty="0"/>
              <a:t> de </a:t>
            </a:r>
            <a:r>
              <a:rPr lang="en-US" altLang="es-PE" dirty="0" smtClean="0"/>
              <a:t>15,6 </a:t>
            </a:r>
            <a:r>
              <a:rPr lang="en-US" altLang="es-PE" dirty="0"/>
              <a:t>m/s?</a:t>
            </a:r>
            <a:endParaRPr lang="es-ES_tradnl" altLang="es-PE" dirty="0"/>
          </a:p>
        </p:txBody>
      </p:sp>
      <p:grpSp>
        <p:nvGrpSpPr>
          <p:cNvPr id="3" name="2 Grupo"/>
          <p:cNvGrpSpPr/>
          <p:nvPr/>
        </p:nvGrpSpPr>
        <p:grpSpPr>
          <a:xfrm>
            <a:off x="1187152" y="3065666"/>
            <a:ext cx="6553200" cy="2595582"/>
            <a:chOff x="765175" y="2205038"/>
            <a:chExt cx="6553200" cy="2595582"/>
          </a:xfrm>
        </p:grpSpPr>
        <p:sp>
          <p:nvSpPr>
            <p:cNvPr id="4" name="Text Box 17"/>
            <p:cNvSpPr txBox="1">
              <a:spLocks noChangeArrowheads="1"/>
            </p:cNvSpPr>
            <p:nvPr/>
          </p:nvSpPr>
          <p:spPr bwMode="auto">
            <a:xfrm>
              <a:off x="771525" y="2205038"/>
              <a:ext cx="15287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altLang="es-PE" sz="2800">
                  <a:latin typeface="Symbol" pitchFamily="18" charset="2"/>
                </a:rPr>
                <a:t>l</a:t>
              </a:r>
              <a:r>
                <a:rPr lang="en-US" altLang="es-PE" sz="2800">
                  <a:latin typeface="Times New Roman" pitchFamily="18" charset="0"/>
                </a:rPr>
                <a:t> = </a:t>
              </a:r>
              <a:r>
                <a:rPr lang="en-US" altLang="es-PE" sz="2800"/>
                <a:t>h/mv</a:t>
              </a:r>
            </a:p>
          </p:txBody>
        </p:sp>
        <p:sp>
          <p:nvSpPr>
            <p:cNvPr id="5" name="Text Box 18"/>
            <p:cNvSpPr txBox="1">
              <a:spLocks noChangeArrowheads="1"/>
            </p:cNvSpPr>
            <p:nvPr/>
          </p:nvSpPr>
          <p:spPr bwMode="auto">
            <a:xfrm>
              <a:off x="765175" y="3062288"/>
              <a:ext cx="5657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altLang="es-PE" sz="2800" dirty="0">
                  <a:latin typeface="Symbol" pitchFamily="18" charset="2"/>
                </a:rPr>
                <a:t>l</a:t>
              </a:r>
              <a:r>
                <a:rPr lang="en-US" altLang="es-PE" sz="2800" dirty="0">
                  <a:latin typeface="Times New Roman" pitchFamily="18" charset="0"/>
                </a:rPr>
                <a:t> = </a:t>
              </a:r>
              <a:r>
                <a:rPr lang="en-US" altLang="es-PE" sz="2800" dirty="0" smtClean="0"/>
                <a:t>6,63 </a:t>
              </a:r>
              <a:r>
                <a:rPr lang="en-US" altLang="es-PE" sz="2800" dirty="0"/>
                <a:t>x 10</a:t>
              </a:r>
              <a:r>
                <a:rPr lang="en-US" altLang="es-PE" sz="2800" baseline="30000" dirty="0"/>
                <a:t>-34</a:t>
              </a:r>
              <a:r>
                <a:rPr lang="en-US" altLang="es-PE" sz="2800" dirty="0"/>
                <a:t> / (</a:t>
              </a:r>
              <a:r>
                <a:rPr lang="en-US" altLang="es-PE" sz="2800" dirty="0" smtClean="0"/>
                <a:t>2,5 </a:t>
              </a:r>
              <a:r>
                <a:rPr lang="en-US" altLang="es-PE" sz="2800" dirty="0"/>
                <a:t>x 10</a:t>
              </a:r>
              <a:r>
                <a:rPr lang="en-US" altLang="es-PE" sz="2800" baseline="30000" dirty="0"/>
                <a:t>-3</a:t>
              </a:r>
              <a:r>
                <a:rPr lang="en-US" altLang="es-PE" sz="2800" dirty="0"/>
                <a:t> x </a:t>
              </a:r>
              <a:r>
                <a:rPr lang="en-US" altLang="es-PE" sz="2800" dirty="0" smtClean="0"/>
                <a:t>15,6</a:t>
              </a:r>
              <a:r>
                <a:rPr lang="en-US" altLang="es-PE" sz="2800" dirty="0"/>
                <a:t>)</a:t>
              </a:r>
            </a:p>
          </p:txBody>
        </p:sp>
        <p:sp>
          <p:nvSpPr>
            <p:cNvPr id="6" name="Text Box 19"/>
            <p:cNvSpPr txBox="1">
              <a:spLocks noChangeArrowheads="1"/>
            </p:cNvSpPr>
            <p:nvPr/>
          </p:nvSpPr>
          <p:spPr bwMode="auto">
            <a:xfrm>
              <a:off x="1940575" y="3846513"/>
              <a:ext cx="32800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marL="457200" indent="-457200" algn="ctr">
                <a:buFont typeface="Symbol"/>
                <a:buChar char="l"/>
              </a:pPr>
              <a:r>
                <a:rPr lang="en-US" altLang="es-PE" sz="2800" dirty="0" smtClean="0">
                  <a:latin typeface="Times New Roman" pitchFamily="18" charset="0"/>
                </a:rPr>
                <a:t>= </a:t>
              </a:r>
              <a:r>
                <a:rPr lang="en-US" altLang="es-PE" sz="2800" dirty="0" smtClean="0"/>
                <a:t>1,7 </a:t>
              </a:r>
              <a:r>
                <a:rPr lang="en-US" altLang="es-PE" sz="2800" dirty="0"/>
                <a:t>x 10</a:t>
              </a:r>
              <a:r>
                <a:rPr lang="en-US" altLang="es-PE" sz="2800" baseline="30000" dirty="0"/>
                <a:t>-32</a:t>
              </a:r>
              <a:r>
                <a:rPr lang="en-US" altLang="es-PE" sz="2800" dirty="0"/>
                <a:t> m  </a:t>
              </a:r>
              <a:endParaRPr lang="en-US" altLang="es-PE" sz="2800" dirty="0" smtClean="0"/>
            </a:p>
            <a:p>
              <a:pPr marL="457200" indent="-457200" algn="ctr">
                <a:buFont typeface="Symbol"/>
                <a:buChar char="l"/>
              </a:pPr>
              <a:r>
                <a:rPr lang="en-US" altLang="es-PE" sz="2800" dirty="0" smtClean="0"/>
                <a:t>=  1,7 </a:t>
              </a:r>
              <a:r>
                <a:rPr lang="en-US" altLang="es-PE" sz="2800" dirty="0"/>
                <a:t>x 10</a:t>
              </a:r>
              <a:r>
                <a:rPr lang="en-US" altLang="es-PE" sz="2800" baseline="30000" dirty="0"/>
                <a:t>-23</a:t>
              </a:r>
              <a:r>
                <a:rPr lang="en-US" altLang="es-PE" sz="2800" dirty="0"/>
                <a:t> nm</a:t>
              </a:r>
            </a:p>
          </p:txBody>
        </p:sp>
        <p:sp>
          <p:nvSpPr>
            <p:cNvPr id="7" name="Text Box 20"/>
            <p:cNvSpPr txBox="1">
              <a:spLocks noChangeArrowheads="1"/>
            </p:cNvSpPr>
            <p:nvPr/>
          </p:nvSpPr>
          <p:spPr bwMode="auto">
            <a:xfrm>
              <a:off x="4251325" y="2255838"/>
              <a:ext cx="1268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r>
                <a:rPr lang="en-US" altLang="es-PE"/>
                <a:t>m en kg</a:t>
              </a:r>
            </a:p>
          </p:txBody>
        </p:sp>
        <p:sp>
          <p:nvSpPr>
            <p:cNvPr id="8" name="Text Box 21"/>
            <p:cNvSpPr txBox="1">
              <a:spLocks noChangeArrowheads="1"/>
            </p:cNvSpPr>
            <p:nvPr/>
          </p:nvSpPr>
          <p:spPr bwMode="auto">
            <a:xfrm>
              <a:off x="2835275" y="2255838"/>
              <a:ext cx="1273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altLang="es-PE" dirty="0"/>
                <a:t>h en J</a:t>
              </a:r>
              <a:r>
                <a:rPr lang="en-US" altLang="es-PE" dirty="0">
                  <a:cs typeface="Arial" pitchFamily="34" charset="0"/>
                </a:rPr>
                <a:t>•</a:t>
              </a:r>
              <a:r>
                <a:rPr lang="en-US" altLang="es-PE" dirty="0"/>
                <a:t>s</a:t>
              </a:r>
            </a:p>
          </p:txBody>
        </p:sp>
        <p:sp>
          <p:nvSpPr>
            <p:cNvPr id="9" name="Text Box 22"/>
            <p:cNvSpPr txBox="1">
              <a:spLocks noChangeArrowheads="1"/>
            </p:cNvSpPr>
            <p:nvPr/>
          </p:nvSpPr>
          <p:spPr bwMode="auto">
            <a:xfrm>
              <a:off x="5780088" y="2255838"/>
              <a:ext cx="153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ctr"/>
              <a:r>
                <a:rPr lang="en-US" altLang="es-PE" dirty="0"/>
                <a:t>v en (m/s)</a:t>
              </a:r>
            </a:p>
          </p:txBody>
        </p:sp>
      </p:grpSp>
    </p:spTree>
    <p:extLst>
      <p:ext uri="{BB962C8B-B14F-4D97-AF65-F5344CB8AC3E}">
        <p14:creationId xmlns:p14="http://schemas.microsoft.com/office/powerpoint/2010/main" val="30745617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Text Box 5"/>
          <p:cNvSpPr txBox="1">
            <a:spLocks noChangeArrowheads="1"/>
          </p:cNvSpPr>
          <p:nvPr/>
        </p:nvSpPr>
        <p:spPr bwMode="auto">
          <a:xfrm>
            <a:off x="876672" y="679360"/>
            <a:ext cx="7943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s-ES" altLang="es-PE" sz="2400" b="1" dirty="0" smtClean="0">
                <a:solidFill>
                  <a:srgbClr val="FFFF00"/>
                </a:solidFill>
              </a:rPr>
              <a:t>PROBLEMA.</a:t>
            </a:r>
            <a:r>
              <a:rPr lang="es-ES" altLang="es-PE" sz="2400" dirty="0" smtClean="0"/>
              <a:t> Estimar </a:t>
            </a:r>
            <a:r>
              <a:rPr lang="es-ES" altLang="es-PE" sz="2400" dirty="0"/>
              <a:t>el número de átomos presentes luego de 60 días, si inicialmente había 10</a:t>
            </a:r>
            <a:r>
              <a:rPr lang="es-ES" altLang="es-PE" sz="2400" baseline="30000" dirty="0"/>
              <a:t>8</a:t>
            </a:r>
            <a:r>
              <a:rPr lang="es-ES" altLang="es-PE" sz="2400" dirty="0"/>
              <a:t> átomos de Au–198 en la fuente.</a:t>
            </a:r>
          </a:p>
        </p:txBody>
      </p:sp>
      <p:sp>
        <p:nvSpPr>
          <p:cNvPr id="7175" name="Text Box 6"/>
          <p:cNvSpPr txBox="1">
            <a:spLocks noChangeArrowheads="1"/>
          </p:cNvSpPr>
          <p:nvPr/>
        </p:nvSpPr>
        <p:spPr bwMode="auto">
          <a:xfrm>
            <a:off x="1260156" y="2253734"/>
            <a:ext cx="2819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s-ES" altLang="es-PE" dirty="0" smtClean="0"/>
              <a:t> </a:t>
            </a:r>
            <a:r>
              <a:rPr lang="es-ES" altLang="es-PE" dirty="0"/>
              <a:t>t</a:t>
            </a:r>
            <a:r>
              <a:rPr lang="es-ES" altLang="es-PE" baseline="-25000" dirty="0"/>
              <a:t>1/2</a:t>
            </a:r>
            <a:r>
              <a:rPr lang="es-ES" altLang="es-PE" dirty="0" smtClean="0">
                <a:sym typeface="Symbol" pitchFamily="18" charset="2"/>
              </a:rPr>
              <a:t> </a:t>
            </a:r>
            <a:r>
              <a:rPr lang="es-ES" altLang="es-PE" dirty="0">
                <a:sym typeface="Symbol" pitchFamily="18" charset="2"/>
              </a:rPr>
              <a:t>= 2,7 días (Au-198)</a:t>
            </a:r>
          </a:p>
        </p:txBody>
      </p:sp>
      <p:sp>
        <p:nvSpPr>
          <p:cNvPr id="7176" name="Text Box 7"/>
          <p:cNvSpPr txBox="1">
            <a:spLocks noChangeArrowheads="1"/>
          </p:cNvSpPr>
          <p:nvPr/>
        </p:nvSpPr>
        <p:spPr bwMode="auto">
          <a:xfrm>
            <a:off x="1447800" y="28956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s-ES" altLang="es-PE"/>
              <a:t>N</a:t>
            </a:r>
            <a:r>
              <a:rPr lang="es-ES" altLang="es-PE" baseline="-25000"/>
              <a:t>0</a:t>
            </a:r>
            <a:r>
              <a:rPr lang="es-ES" altLang="es-PE"/>
              <a:t> = 10</a:t>
            </a:r>
            <a:r>
              <a:rPr lang="es-ES" altLang="es-PE" baseline="30000"/>
              <a:t>8</a:t>
            </a:r>
            <a:r>
              <a:rPr lang="es-ES" altLang="es-PE"/>
              <a:t> átomos </a:t>
            </a:r>
          </a:p>
        </p:txBody>
      </p:sp>
      <p:sp>
        <p:nvSpPr>
          <p:cNvPr id="7177" name="Text Box 8"/>
          <p:cNvSpPr txBox="1">
            <a:spLocks noChangeArrowheads="1"/>
          </p:cNvSpPr>
          <p:nvPr/>
        </p:nvSpPr>
        <p:spPr bwMode="auto">
          <a:xfrm>
            <a:off x="1447800" y="3409949"/>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s-ES" altLang="es-PE" dirty="0"/>
              <a:t>t = 60 días</a:t>
            </a:r>
          </a:p>
        </p:txBody>
      </p:sp>
      <p:graphicFrame>
        <p:nvGraphicFramePr>
          <p:cNvPr id="7170" name="Object 9"/>
          <p:cNvGraphicFramePr>
            <a:graphicFrameLocks noChangeAspect="1"/>
          </p:cNvGraphicFramePr>
          <p:nvPr>
            <p:extLst>
              <p:ext uri="{D42A27DB-BD31-4B8C-83A1-F6EECF244321}">
                <p14:modId xmlns:p14="http://schemas.microsoft.com/office/powerpoint/2010/main" val="2517464621"/>
              </p:ext>
            </p:extLst>
          </p:nvPr>
        </p:nvGraphicFramePr>
        <p:xfrm>
          <a:off x="4743450" y="2832100"/>
          <a:ext cx="2095500" cy="723900"/>
        </p:xfrm>
        <a:graphic>
          <a:graphicData uri="http://schemas.openxmlformats.org/presentationml/2006/ole">
            <mc:AlternateContent xmlns:mc="http://schemas.openxmlformats.org/markup-compatibility/2006">
              <mc:Choice xmlns:v="urn:schemas-microsoft-com:vml" Requires="v">
                <p:oleObj spid="_x0000_s23998" name="Ecuación" r:id="rId3" imgW="698400" imgH="241200" progId="Equation.3">
                  <p:embed/>
                </p:oleObj>
              </mc:Choice>
              <mc:Fallback>
                <p:oleObj name="Ecuación" r:id="rId3" imgW="698400" imgH="241200" progId="Equation.3">
                  <p:embed/>
                  <p:pic>
                    <p:nvPicPr>
                      <p:cNvPr id="0" name=""/>
                      <p:cNvPicPr>
                        <a:picLocks noChangeAspect="1" noChangeArrowheads="1"/>
                      </p:cNvPicPr>
                      <p:nvPr/>
                    </p:nvPicPr>
                    <p:blipFill>
                      <a:blip r:embed="rId4"/>
                      <a:srcRect/>
                      <a:stretch>
                        <a:fillRect/>
                      </a:stretch>
                    </p:blipFill>
                    <p:spPr bwMode="auto">
                      <a:xfrm>
                        <a:off x="4743450" y="2832100"/>
                        <a:ext cx="2095500" cy="723900"/>
                      </a:xfrm>
                      <a:prstGeom prst="rect">
                        <a:avLst/>
                      </a:prstGeom>
                      <a:solidFill>
                        <a:srgbClr val="FFCCFF"/>
                      </a:solidFill>
                      <a:ln>
                        <a:noFill/>
                      </a:ln>
                      <a:effectLst/>
                      <a:extLst/>
                    </p:spPr>
                  </p:pic>
                </p:oleObj>
              </mc:Fallback>
            </mc:AlternateContent>
          </a:graphicData>
        </a:graphic>
      </p:graphicFrame>
      <p:sp>
        <p:nvSpPr>
          <p:cNvPr id="7178" name="Text Box 11"/>
          <p:cNvSpPr txBox="1">
            <a:spLocks noChangeArrowheads="1"/>
          </p:cNvSpPr>
          <p:nvPr/>
        </p:nvSpPr>
        <p:spPr bwMode="auto">
          <a:xfrm>
            <a:off x="5364088" y="4203699"/>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s-ES" altLang="es-PE" dirty="0" smtClean="0">
                <a:sym typeface="Symbol" pitchFamily="18" charset="2"/>
              </a:rPr>
              <a:t>k= 0,2567 /días </a:t>
            </a:r>
            <a:endParaRPr lang="es-ES" altLang="es-PE" dirty="0">
              <a:sym typeface="Symbol" pitchFamily="18" charset="2"/>
            </a:endParaRPr>
          </a:p>
        </p:txBody>
      </p:sp>
      <p:graphicFrame>
        <p:nvGraphicFramePr>
          <p:cNvPr id="7171" name="Object 12"/>
          <p:cNvGraphicFramePr>
            <a:graphicFrameLocks noChangeAspect="1"/>
          </p:cNvGraphicFramePr>
          <p:nvPr>
            <p:extLst>
              <p:ext uri="{D42A27DB-BD31-4B8C-83A1-F6EECF244321}">
                <p14:modId xmlns:p14="http://schemas.microsoft.com/office/powerpoint/2010/main" val="2553549012"/>
              </p:ext>
            </p:extLst>
          </p:nvPr>
        </p:nvGraphicFramePr>
        <p:xfrm>
          <a:off x="1619672" y="3933056"/>
          <a:ext cx="1366838" cy="865188"/>
        </p:xfrm>
        <a:graphic>
          <a:graphicData uri="http://schemas.openxmlformats.org/presentationml/2006/ole">
            <mc:AlternateContent xmlns:mc="http://schemas.openxmlformats.org/markup-compatibility/2006">
              <mc:Choice xmlns:v="urn:schemas-microsoft-com:vml" Requires="v">
                <p:oleObj spid="_x0000_s23999" name="Ecuación" r:id="rId5" imgW="622080" imgH="393480" progId="Equation.3">
                  <p:embed/>
                </p:oleObj>
              </mc:Choice>
              <mc:Fallback>
                <p:oleObj name="Ecuación" r:id="rId5" imgW="622080" imgH="393480" progId="Equation.3">
                  <p:embed/>
                  <p:pic>
                    <p:nvPicPr>
                      <p:cNvPr id="0" name=""/>
                      <p:cNvPicPr>
                        <a:picLocks noChangeAspect="1" noChangeArrowheads="1"/>
                      </p:cNvPicPr>
                      <p:nvPr/>
                    </p:nvPicPr>
                    <p:blipFill>
                      <a:blip r:embed="rId6"/>
                      <a:srcRect/>
                      <a:stretch>
                        <a:fillRect/>
                      </a:stretch>
                    </p:blipFill>
                    <p:spPr bwMode="auto">
                      <a:xfrm>
                        <a:off x="1619672" y="3933056"/>
                        <a:ext cx="1366838" cy="865188"/>
                      </a:xfrm>
                      <a:prstGeom prst="rect">
                        <a:avLst/>
                      </a:prstGeom>
                      <a:solidFill>
                        <a:srgbClr val="FFCCFF"/>
                      </a:solidFill>
                      <a:ln>
                        <a:noFill/>
                      </a:ln>
                      <a:effectLst/>
                      <a:extLst/>
                    </p:spPr>
                  </p:pic>
                </p:oleObj>
              </mc:Fallback>
            </mc:AlternateContent>
          </a:graphicData>
        </a:graphic>
      </p:graphicFrame>
      <p:sp>
        <p:nvSpPr>
          <p:cNvPr id="7179" name="AutoShape 13"/>
          <p:cNvSpPr>
            <a:spLocks noChangeArrowheads="1"/>
          </p:cNvSpPr>
          <p:nvPr/>
        </p:nvSpPr>
        <p:spPr bwMode="auto">
          <a:xfrm>
            <a:off x="3660456" y="4203699"/>
            <a:ext cx="838200" cy="533400"/>
          </a:xfrm>
          <a:prstGeom prst="rightArrow">
            <a:avLst>
              <a:gd name="adj1" fmla="val 50000"/>
              <a:gd name="adj2" fmla="val 39286"/>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s-PE" altLang="es-PE"/>
          </a:p>
        </p:txBody>
      </p:sp>
      <p:graphicFrame>
        <p:nvGraphicFramePr>
          <p:cNvPr id="7172" name="Object 14"/>
          <p:cNvGraphicFramePr>
            <a:graphicFrameLocks noChangeAspect="1"/>
          </p:cNvGraphicFramePr>
          <p:nvPr>
            <p:extLst>
              <p:ext uri="{D42A27DB-BD31-4B8C-83A1-F6EECF244321}">
                <p14:modId xmlns:p14="http://schemas.microsoft.com/office/powerpoint/2010/main" val="3764833653"/>
              </p:ext>
            </p:extLst>
          </p:nvPr>
        </p:nvGraphicFramePr>
        <p:xfrm>
          <a:off x="1400175" y="4932363"/>
          <a:ext cx="5354638" cy="893762"/>
        </p:xfrm>
        <a:graphic>
          <a:graphicData uri="http://schemas.openxmlformats.org/presentationml/2006/ole">
            <mc:AlternateContent xmlns:mc="http://schemas.openxmlformats.org/markup-compatibility/2006">
              <mc:Choice xmlns:v="urn:schemas-microsoft-com:vml" Requires="v">
                <p:oleObj spid="_x0000_s24000" name="Ecuación" r:id="rId7" imgW="1981080" imgH="330120" progId="Equation.3">
                  <p:embed/>
                </p:oleObj>
              </mc:Choice>
              <mc:Fallback>
                <p:oleObj name="Ecuación" r:id="rId7" imgW="1981080" imgH="330120" progId="Equation.3">
                  <p:embed/>
                  <p:pic>
                    <p:nvPicPr>
                      <p:cNvPr id="0" name=""/>
                      <p:cNvPicPr>
                        <a:picLocks noChangeAspect="1" noChangeArrowheads="1"/>
                      </p:cNvPicPr>
                      <p:nvPr/>
                    </p:nvPicPr>
                    <p:blipFill>
                      <a:blip r:embed="rId8"/>
                      <a:srcRect/>
                      <a:stretch>
                        <a:fillRect/>
                      </a:stretch>
                    </p:blipFill>
                    <p:spPr bwMode="auto">
                      <a:xfrm>
                        <a:off x="1400175" y="4932363"/>
                        <a:ext cx="5354638" cy="893762"/>
                      </a:xfrm>
                      <a:prstGeom prst="rect">
                        <a:avLst/>
                      </a:prstGeom>
                      <a:solidFill>
                        <a:srgbClr val="FFCCFF"/>
                      </a:solidFill>
                      <a:ln>
                        <a:noFill/>
                      </a:ln>
                      <a:effectLst/>
                      <a:extLst/>
                    </p:spPr>
                  </p:pic>
                </p:oleObj>
              </mc:Fallback>
            </mc:AlternateContent>
          </a:graphicData>
        </a:graphic>
      </p:graphicFrame>
      <p:sp>
        <p:nvSpPr>
          <p:cNvPr id="7180" name="Text Box 15"/>
          <p:cNvSpPr txBox="1">
            <a:spLocks noChangeArrowheads="1"/>
          </p:cNvSpPr>
          <p:nvPr/>
        </p:nvSpPr>
        <p:spPr bwMode="auto">
          <a:xfrm>
            <a:off x="6934200" y="5372463"/>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s-ES" altLang="es-PE" dirty="0"/>
              <a:t>átomos</a:t>
            </a:r>
          </a:p>
        </p:txBody>
      </p:sp>
    </p:spTree>
    <p:extLst>
      <p:ext uri="{BB962C8B-B14F-4D97-AF65-F5344CB8AC3E}">
        <p14:creationId xmlns:p14="http://schemas.microsoft.com/office/powerpoint/2010/main" val="53219189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2 Marcador de contenido"/>
          <p:cNvSpPr>
            <a:spLocks noGrp="1"/>
          </p:cNvSpPr>
          <p:nvPr>
            <p:ph sz="quarter" idx="1"/>
          </p:nvPr>
        </p:nvSpPr>
        <p:spPr>
          <a:xfrm>
            <a:off x="445604" y="2564904"/>
            <a:ext cx="8229600" cy="3773016"/>
          </a:xfrm>
        </p:spPr>
        <p:txBody>
          <a:bodyPr/>
          <a:lstStyle/>
          <a:p>
            <a:pPr marL="0" indent="0" eaLnBrk="1" hangingPunct="1">
              <a:buNone/>
            </a:pPr>
            <a:r>
              <a:rPr lang="es-ES" altLang="es-PE" dirty="0" smtClean="0"/>
              <a:t>               </a:t>
            </a:r>
            <a:r>
              <a:rPr lang="es-ES" altLang="es-PE" dirty="0" err="1" smtClean="0"/>
              <a:t>ln</a:t>
            </a:r>
            <a:r>
              <a:rPr lang="es-ES" altLang="es-PE" dirty="0" smtClean="0"/>
              <a:t> N/N</a:t>
            </a:r>
            <a:r>
              <a:rPr lang="es-ES" altLang="es-PE" baseline="-25000" dirty="0" smtClean="0"/>
              <a:t>0</a:t>
            </a:r>
            <a:r>
              <a:rPr lang="es-ES" altLang="es-PE" dirty="0" smtClean="0"/>
              <a:t> = -</a:t>
            </a:r>
            <a:r>
              <a:rPr lang="es-ES" altLang="es-PE" dirty="0" err="1" smtClean="0"/>
              <a:t>kt</a:t>
            </a:r>
            <a:endParaRPr lang="es-ES" altLang="es-PE" dirty="0" smtClean="0"/>
          </a:p>
          <a:p>
            <a:pPr marL="457200" lvl="1" indent="0" eaLnBrk="1" hangingPunct="1">
              <a:buNone/>
            </a:pPr>
            <a:r>
              <a:rPr lang="es-ES" altLang="es-PE" dirty="0" smtClean="0"/>
              <a:t>                       t</a:t>
            </a:r>
            <a:r>
              <a:rPr lang="es-ES" altLang="es-PE" baseline="-25000" dirty="0" smtClean="0"/>
              <a:t>1/2 </a:t>
            </a:r>
            <a:r>
              <a:rPr lang="es-ES" altLang="es-PE" dirty="0" smtClean="0"/>
              <a:t>= 0,693/ k</a:t>
            </a:r>
          </a:p>
          <a:p>
            <a:pPr marL="457200" lvl="1" indent="0" eaLnBrk="1" hangingPunct="1">
              <a:buNone/>
            </a:pPr>
            <a:r>
              <a:rPr lang="es-ES" altLang="es-PE" dirty="0" smtClean="0"/>
              <a:t>         Entonces : k = 0,693 / t</a:t>
            </a:r>
            <a:r>
              <a:rPr lang="es-ES" altLang="es-PE" baseline="-25000" dirty="0" smtClean="0"/>
              <a:t>1/2 </a:t>
            </a:r>
            <a:r>
              <a:rPr lang="es-ES" altLang="es-PE" dirty="0" smtClean="0"/>
              <a:t>  </a:t>
            </a:r>
          </a:p>
          <a:p>
            <a:pPr marL="457200" lvl="1" indent="0" eaLnBrk="1" hangingPunct="1">
              <a:buNone/>
            </a:pPr>
            <a:r>
              <a:rPr lang="es-ES" altLang="es-PE" dirty="0" smtClean="0"/>
              <a:t>                            k= 0,693 / 5,2 = 0,1333 años</a:t>
            </a:r>
            <a:r>
              <a:rPr lang="es-ES" altLang="es-PE" baseline="30000" dirty="0" smtClean="0"/>
              <a:t>-1</a:t>
            </a:r>
            <a:r>
              <a:rPr lang="es-ES" altLang="es-PE" dirty="0" smtClean="0"/>
              <a:t> </a:t>
            </a:r>
          </a:p>
          <a:p>
            <a:pPr marL="457200" lvl="1" indent="0" eaLnBrk="1" hangingPunct="1">
              <a:buNone/>
            </a:pPr>
            <a:r>
              <a:rPr lang="es-ES" altLang="es-PE" dirty="0" smtClean="0"/>
              <a:t>Luego         </a:t>
            </a:r>
            <a:r>
              <a:rPr lang="es-ES" altLang="es-PE" dirty="0" err="1" smtClean="0"/>
              <a:t>ln</a:t>
            </a:r>
            <a:r>
              <a:rPr lang="es-ES" altLang="es-PE" dirty="0" smtClean="0"/>
              <a:t>  N/1 000  = -0,1333años</a:t>
            </a:r>
            <a:r>
              <a:rPr lang="es-ES" altLang="es-PE" baseline="30000" dirty="0" smtClean="0"/>
              <a:t>-1</a:t>
            </a:r>
            <a:r>
              <a:rPr lang="es-ES" altLang="es-PE" dirty="0" smtClean="0"/>
              <a:t> * 15 años </a:t>
            </a:r>
          </a:p>
          <a:p>
            <a:pPr marL="457200" lvl="1" indent="0" eaLnBrk="1" hangingPunct="1">
              <a:buNone/>
            </a:pPr>
            <a:r>
              <a:rPr lang="es-ES" altLang="es-PE" dirty="0" smtClean="0"/>
              <a:t>N/ 1 000g = e</a:t>
            </a:r>
            <a:r>
              <a:rPr lang="es-ES" altLang="es-PE" baseline="30000" dirty="0" smtClean="0"/>
              <a:t>-1,9995 </a:t>
            </a:r>
            <a:endParaRPr lang="es-ES" altLang="es-PE" dirty="0" smtClean="0"/>
          </a:p>
          <a:p>
            <a:pPr lvl="1" eaLnBrk="1" hangingPunct="1"/>
            <a:r>
              <a:rPr lang="es-ES" altLang="es-PE" b="1" dirty="0" smtClean="0"/>
              <a:t>N = 135,403 g</a:t>
            </a:r>
          </a:p>
        </p:txBody>
      </p:sp>
      <p:sp>
        <p:nvSpPr>
          <p:cNvPr id="4" name="1 Título"/>
          <p:cNvSpPr txBox="1">
            <a:spLocks/>
          </p:cNvSpPr>
          <p:nvPr/>
        </p:nvSpPr>
        <p:spPr>
          <a:xfrm>
            <a:off x="827584" y="764704"/>
            <a:ext cx="7560840" cy="1656184"/>
          </a:xfrm>
          <a:prstGeom prst="rect">
            <a:avLst/>
          </a:prstGeom>
        </p:spPr>
        <p:txBody>
          <a:bodyPr bIns="91440" anchor="b"/>
          <a:lstStyle/>
          <a:p>
            <a:pPr algn="just" fontAlgn="auto">
              <a:spcAft>
                <a:spcPts val="0"/>
              </a:spcAft>
              <a:defRPr/>
            </a:pPr>
            <a:r>
              <a:rPr lang="es-ES" sz="2400" b="1" dirty="0" smtClean="0">
                <a:solidFill>
                  <a:srgbClr val="FFFF00"/>
                </a:solidFill>
                <a:latin typeface="Arial" panose="020B0604020202020204" pitchFamily="34" charset="0"/>
                <a:ea typeface="+mj-ea"/>
                <a:cs typeface="Arial" panose="020B0604020202020204" pitchFamily="34" charset="0"/>
              </a:rPr>
              <a:t>PROBLEMA.</a:t>
            </a:r>
            <a:r>
              <a:rPr lang="es-ES" sz="2400" b="1" dirty="0" smtClean="0">
                <a:solidFill>
                  <a:srgbClr val="FF6600"/>
                </a:solidFill>
                <a:latin typeface="Arial" panose="020B0604020202020204" pitchFamily="34" charset="0"/>
                <a:ea typeface="+mj-ea"/>
                <a:cs typeface="Arial" panose="020B0604020202020204" pitchFamily="34" charset="0"/>
              </a:rPr>
              <a:t> </a:t>
            </a:r>
            <a:r>
              <a:rPr lang="es-ES" sz="2400" dirty="0">
                <a:latin typeface="Arial" panose="020B0604020202020204" pitchFamily="34" charset="0"/>
                <a:ea typeface="+mj-ea"/>
                <a:cs typeface="Arial" panose="020B0604020202020204" pitchFamily="34" charset="0"/>
              </a:rPr>
              <a:t>La vida media del radioisótopo de cobalto – </a:t>
            </a:r>
            <a:r>
              <a:rPr lang="es-ES" sz="2400" dirty="0" smtClean="0">
                <a:latin typeface="Arial" panose="020B0604020202020204" pitchFamily="34" charset="0"/>
                <a:ea typeface="+mj-ea"/>
                <a:cs typeface="Arial" panose="020B0604020202020204" pitchFamily="34" charset="0"/>
              </a:rPr>
              <a:t>60, </a:t>
            </a:r>
            <a:r>
              <a:rPr lang="es-ES" sz="2400" dirty="0">
                <a:latin typeface="Arial" panose="020B0604020202020204" pitchFamily="34" charset="0"/>
                <a:ea typeface="+mj-ea"/>
                <a:cs typeface="Arial" panose="020B0604020202020204" pitchFamily="34" charset="0"/>
              </a:rPr>
              <a:t>es de 5,2 años. Si en un hospital se tiene </a:t>
            </a:r>
            <a:r>
              <a:rPr lang="es-ES" sz="2400" dirty="0" smtClean="0">
                <a:latin typeface="Arial" panose="020B0604020202020204" pitchFamily="34" charset="0"/>
                <a:ea typeface="+mj-ea"/>
                <a:cs typeface="Arial" panose="020B0604020202020204" pitchFamily="34" charset="0"/>
              </a:rPr>
              <a:t>1 000g </a:t>
            </a:r>
            <a:r>
              <a:rPr lang="es-ES" sz="2400" dirty="0">
                <a:latin typeface="Arial" panose="020B0604020202020204" pitchFamily="34" charset="0"/>
                <a:ea typeface="+mj-ea"/>
                <a:cs typeface="Arial" panose="020B0604020202020204" pitchFamily="34" charset="0"/>
              </a:rPr>
              <a:t>de este radioisótopo, ¿qué masa del isótopo quedará después de </a:t>
            </a:r>
            <a:r>
              <a:rPr lang="es-ES" sz="2400" dirty="0" smtClean="0">
                <a:latin typeface="Arial" panose="020B0604020202020204" pitchFamily="34" charset="0"/>
                <a:ea typeface="+mj-ea"/>
                <a:cs typeface="Arial" panose="020B0604020202020204" pitchFamily="34" charset="0"/>
              </a:rPr>
              <a:t>15 años?</a:t>
            </a:r>
            <a:endParaRPr lang="es-ES" sz="2400" dirty="0">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646045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idx="1"/>
          </p:nvPr>
        </p:nvSpPr>
        <p:spPr>
          <a:xfrm>
            <a:off x="323850" y="1772345"/>
            <a:ext cx="8229600" cy="1944687"/>
          </a:xfrm>
          <a:noFill/>
          <a:extLst>
            <a:ext uri="{909E8E84-426E-40DD-AFC4-6F175D3DCCD1}">
              <a14:hiddenFill xmlns:a14="http://schemas.microsoft.com/office/drawing/2010/main">
                <a:solidFill>
                  <a:srgbClr val="FFFFFF"/>
                </a:solidFill>
              </a14:hiddenFill>
            </a:ext>
          </a:extLst>
        </p:spPr>
        <p:txBody>
          <a:bodyPr/>
          <a:lstStyle/>
          <a:p>
            <a:pPr algn="just">
              <a:lnSpc>
                <a:spcPct val="90000"/>
              </a:lnSpc>
              <a:buFont typeface="Wingdings" pitchFamily="2" charset="2"/>
              <a:buNone/>
            </a:pPr>
            <a:r>
              <a:rPr lang="es-ES" altLang="es-PE" sz="2800" b="1" dirty="0" smtClean="0">
                <a:effectLst/>
              </a:rPr>
              <a:t>	</a:t>
            </a:r>
            <a:r>
              <a:rPr lang="es-ES" altLang="es-PE" sz="2800" b="1" dirty="0" smtClean="0">
                <a:solidFill>
                  <a:srgbClr val="FFC000"/>
                </a:solidFill>
                <a:effectLst/>
                <a:latin typeface="Arial" charset="0"/>
              </a:rPr>
              <a:t>-Fotones o cuantos</a:t>
            </a:r>
            <a:endParaRPr lang="es-ES" altLang="es-PE" sz="2800" dirty="0" smtClean="0">
              <a:solidFill>
                <a:srgbClr val="FFC000"/>
              </a:solidFill>
              <a:effectLst/>
              <a:latin typeface="Arial" charset="0"/>
            </a:endParaRPr>
          </a:p>
          <a:p>
            <a:pPr algn="just">
              <a:lnSpc>
                <a:spcPct val="90000"/>
              </a:lnSpc>
              <a:buFont typeface="Wingdings" pitchFamily="2" charset="2"/>
              <a:buNone/>
            </a:pPr>
            <a:r>
              <a:rPr lang="es-ES" altLang="es-PE" sz="2800" dirty="0" smtClean="0">
                <a:effectLst/>
                <a:latin typeface="Arial" charset="0"/>
              </a:rPr>
              <a:t>	Es estable  y, por lo tanto, no decae espont</a:t>
            </a:r>
            <a:r>
              <a:rPr lang="es-ES" altLang="es-PE" sz="2800" dirty="0">
                <a:effectLst/>
                <a:latin typeface="Arial" panose="020B0604020202020204" pitchFamily="34" charset="0"/>
                <a:cs typeface="Arial" panose="020B0604020202020204" pitchFamily="34" charset="0"/>
              </a:rPr>
              <a:t>á</a:t>
            </a:r>
            <a:r>
              <a:rPr lang="es-ES" altLang="es-PE" sz="2800" dirty="0" smtClean="0">
                <a:effectLst/>
                <a:latin typeface="Arial" charset="0"/>
              </a:rPr>
              <a:t>neamente en ninguna otra part</a:t>
            </a:r>
            <a:r>
              <a:rPr lang="es-ES" altLang="es-PE" sz="2800" dirty="0" smtClean="0">
                <a:effectLst/>
              </a:rPr>
              <a:t>í</a:t>
            </a:r>
            <a:r>
              <a:rPr lang="es-ES" altLang="es-PE" sz="2800" dirty="0" smtClean="0">
                <a:effectLst/>
                <a:latin typeface="Arial" charset="0"/>
              </a:rPr>
              <a:t>cula.</a:t>
            </a:r>
            <a:endParaRPr lang="es-ES" altLang="es-PE" sz="2800" b="1" dirty="0" smtClean="0">
              <a:effectLst/>
              <a:latin typeface="Arial" charset="0"/>
            </a:endParaRPr>
          </a:p>
          <a:p>
            <a:pPr algn="just">
              <a:lnSpc>
                <a:spcPct val="90000"/>
              </a:lnSpc>
              <a:buFont typeface="Wingdings" pitchFamily="2" charset="2"/>
              <a:buNone/>
            </a:pPr>
            <a:r>
              <a:rPr lang="es-ES" altLang="es-PE" sz="2800" b="1" dirty="0" smtClean="0">
                <a:effectLst/>
                <a:latin typeface="Arial" charset="0"/>
              </a:rPr>
              <a:t>	</a:t>
            </a:r>
            <a:endParaRPr lang="en-GB" altLang="es-PE" sz="2800" dirty="0" smtClean="0">
              <a:effectLst/>
              <a:latin typeface="Arial" charset="0"/>
            </a:endParaRPr>
          </a:p>
        </p:txBody>
      </p:sp>
      <p:pic>
        <p:nvPicPr>
          <p:cNvPr id="215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3262337"/>
            <a:ext cx="3548063"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8" name="Rectangle 2"/>
          <p:cNvSpPr>
            <a:spLocks noChangeArrowheads="1"/>
          </p:cNvSpPr>
          <p:nvPr/>
        </p:nvSpPr>
        <p:spPr bwMode="auto">
          <a:xfrm>
            <a:off x="611188" y="485800"/>
            <a:ext cx="7777162" cy="1143000"/>
          </a:xfrm>
          <a:prstGeom prst="rect">
            <a:avLst/>
          </a:prstGeom>
          <a:noFill/>
          <a:ln w="9525">
            <a:noFill/>
            <a:miter lim="800000"/>
            <a:headEnd/>
            <a:tailEnd/>
          </a:ln>
        </p:spPr>
        <p:txBody>
          <a:bodyPr anchor="ctr"/>
          <a:lstStyle/>
          <a:p>
            <a:pPr algn="just" fontAlgn="base">
              <a:spcBef>
                <a:spcPct val="0"/>
              </a:spcBef>
              <a:spcAft>
                <a:spcPct val="0"/>
              </a:spcAft>
              <a:defRPr/>
            </a:pPr>
            <a:r>
              <a:rPr lang="es-ES" sz="2800" b="1" dirty="0">
                <a:solidFill>
                  <a:srgbClr val="FF0000"/>
                </a:solidFill>
                <a:effectLst>
                  <a:outerShdw blurRad="38100" dist="38100" dir="2700000" algn="tl">
                    <a:srgbClr val="000000"/>
                  </a:outerShdw>
                </a:effectLst>
                <a:latin typeface="Arial" charset="0"/>
                <a:cs typeface="Times New Roman" pitchFamily="18" charset="0"/>
              </a:rPr>
              <a:t>CLASIFICACIÓN DE LAS PARTÍCULAS SUBATÓMICAS</a:t>
            </a:r>
            <a:endParaRPr lang="en-GB" sz="2800" b="1" dirty="0">
              <a:solidFill>
                <a:srgbClr val="FF0000"/>
              </a:solidFill>
              <a:effectLst>
                <a:outerShdw blurRad="38100" dist="38100" dir="2700000" algn="tl">
                  <a:srgbClr val="000000"/>
                </a:outerShdw>
              </a:effectLst>
              <a:latin typeface="Arial" charset="0"/>
              <a:cs typeface="Times New Roman" pitchFamily="18" charset="0"/>
            </a:endParaRPr>
          </a:p>
        </p:txBody>
      </p:sp>
    </p:spTree>
    <p:extLst>
      <p:ext uri="{BB962C8B-B14F-4D97-AF65-F5344CB8AC3E}">
        <p14:creationId xmlns:p14="http://schemas.microsoft.com/office/powerpoint/2010/main" val="3618408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idx="1"/>
          </p:nvPr>
        </p:nvSpPr>
        <p:spPr>
          <a:xfrm>
            <a:off x="323850" y="1052314"/>
            <a:ext cx="8229600" cy="5112990"/>
          </a:xfrm>
          <a:noFill/>
          <a:extLst>
            <a:ext uri="{909E8E84-426E-40DD-AFC4-6F175D3DCCD1}">
              <a14:hiddenFill xmlns:a14="http://schemas.microsoft.com/office/drawing/2010/main">
                <a:solidFill>
                  <a:srgbClr val="FFFFFF"/>
                </a:solidFill>
              </a14:hiddenFill>
            </a:ext>
          </a:extLst>
        </p:spPr>
        <p:txBody>
          <a:bodyPr/>
          <a:lstStyle/>
          <a:p>
            <a:pPr algn="just">
              <a:buFont typeface="Wingdings" pitchFamily="2" charset="2"/>
              <a:buNone/>
            </a:pPr>
            <a:r>
              <a:rPr lang="es-ES" altLang="es-PE" sz="2800" b="1" dirty="0" smtClean="0">
                <a:effectLst/>
              </a:rPr>
              <a:t>	</a:t>
            </a:r>
            <a:r>
              <a:rPr lang="es-ES" altLang="es-PE" sz="2800" b="1" dirty="0" smtClean="0">
                <a:solidFill>
                  <a:srgbClr val="FFC000"/>
                </a:solidFill>
                <a:effectLst/>
                <a:latin typeface="Arial" charset="0"/>
              </a:rPr>
              <a:t>-Leptones</a:t>
            </a:r>
          </a:p>
          <a:p>
            <a:pPr algn="just">
              <a:buFont typeface="Wingdings" pitchFamily="2" charset="2"/>
              <a:buNone/>
            </a:pPr>
            <a:r>
              <a:rPr lang="es-ES" altLang="es-PE" sz="2800" dirty="0" smtClean="0">
                <a:solidFill>
                  <a:schemeClr val="folHlink"/>
                </a:solidFill>
                <a:effectLst/>
                <a:latin typeface="Arial" charset="0"/>
              </a:rPr>
              <a:t>	</a:t>
            </a:r>
            <a:r>
              <a:rPr lang="es-ES" altLang="es-PE" sz="2800" dirty="0" smtClean="0">
                <a:effectLst/>
                <a:latin typeface="Arial" charset="0"/>
              </a:rPr>
              <a:t>Part</a:t>
            </a:r>
            <a:r>
              <a:rPr lang="es-ES" altLang="es-PE" sz="2800" dirty="0" smtClean="0">
                <a:effectLst/>
              </a:rPr>
              <a:t>í</a:t>
            </a:r>
            <a:r>
              <a:rPr lang="es-ES" altLang="es-PE" sz="2800" dirty="0" smtClean="0">
                <a:effectLst/>
                <a:latin typeface="Arial" charset="0"/>
              </a:rPr>
              <a:t>culas de masa ligera y de interacci</a:t>
            </a:r>
            <a:r>
              <a:rPr lang="es-ES" altLang="es-PE" sz="2800" dirty="0" smtClean="0">
                <a:effectLst/>
              </a:rPr>
              <a:t>ó</a:t>
            </a:r>
            <a:r>
              <a:rPr lang="es-ES" altLang="es-PE" sz="2800" dirty="0" smtClean="0">
                <a:effectLst/>
                <a:latin typeface="Arial" charset="0"/>
              </a:rPr>
              <a:t>n d</a:t>
            </a:r>
            <a:r>
              <a:rPr lang="es-ES" altLang="es-PE" sz="2800" dirty="0" smtClean="0">
                <a:effectLst/>
                <a:latin typeface="Arial" panose="020B0604020202020204" pitchFamily="34" charset="0"/>
                <a:cs typeface="Arial" panose="020B0604020202020204" pitchFamily="34" charset="0"/>
              </a:rPr>
              <a:t>é</a:t>
            </a:r>
            <a:r>
              <a:rPr lang="es-ES" altLang="es-PE" sz="2800" dirty="0" smtClean="0">
                <a:effectLst/>
                <a:latin typeface="Arial" charset="0"/>
              </a:rPr>
              <a:t>bil (</a:t>
            </a:r>
            <a:r>
              <a:rPr lang="es-PE" altLang="es-PE" sz="2800" dirty="0" smtClean="0">
                <a:effectLst/>
                <a:latin typeface="Arial Unicode MS" pitchFamily="34" charset="-128"/>
                <a:ea typeface="Arial Unicode MS" pitchFamily="34" charset="-128"/>
                <a:cs typeface="Arial Unicode MS" pitchFamily="34" charset="-128"/>
              </a:rPr>
              <a:t>no intervienen en las interacciones fuertes, como el electrón). </a:t>
            </a:r>
            <a:endParaRPr lang="es-ES" altLang="es-PE" sz="2800" dirty="0" smtClean="0">
              <a:effectLst/>
              <a:latin typeface="Arial Unicode MS" pitchFamily="34" charset="-128"/>
              <a:ea typeface="Arial Unicode MS" pitchFamily="34" charset="-128"/>
              <a:cs typeface="Arial Unicode MS" pitchFamily="34" charset="-128"/>
            </a:endParaRPr>
          </a:p>
          <a:p>
            <a:pPr algn="just">
              <a:buFont typeface="Wingdings" pitchFamily="2" charset="2"/>
              <a:buNone/>
            </a:pPr>
            <a:r>
              <a:rPr lang="es-ES" altLang="es-PE" sz="2800" dirty="0" smtClean="0">
                <a:effectLst/>
                <a:latin typeface="Arial" charset="0"/>
              </a:rPr>
              <a:t>	Incluye cuatro part</a:t>
            </a:r>
            <a:r>
              <a:rPr lang="es-ES" altLang="es-PE" sz="2800" dirty="0" smtClean="0">
                <a:effectLst/>
                <a:latin typeface="Arial" panose="020B0604020202020204" pitchFamily="34" charset="0"/>
                <a:cs typeface="Arial" panose="020B0604020202020204" pitchFamily="34" charset="0"/>
              </a:rPr>
              <a:t>í</a:t>
            </a:r>
            <a:r>
              <a:rPr lang="es-ES" altLang="es-PE" sz="2800" dirty="0" smtClean="0">
                <a:effectLst/>
                <a:latin typeface="Arial" charset="0"/>
              </a:rPr>
              <a:t>culas y cuatro antipart</a:t>
            </a:r>
            <a:r>
              <a:rPr lang="es-ES" altLang="es-PE" sz="2800" dirty="0" smtClean="0">
                <a:effectLst/>
                <a:latin typeface="Arial" panose="020B0604020202020204" pitchFamily="34" charset="0"/>
                <a:cs typeface="Arial" panose="020B0604020202020204" pitchFamily="34" charset="0"/>
              </a:rPr>
              <a:t>í</a:t>
            </a:r>
            <a:r>
              <a:rPr lang="es-ES" altLang="es-PE" sz="2800" dirty="0" smtClean="0">
                <a:effectLst/>
                <a:latin typeface="Arial" charset="0"/>
              </a:rPr>
              <a:t>culas.</a:t>
            </a:r>
          </a:p>
          <a:p>
            <a:pPr algn="just">
              <a:buFont typeface="Wingdings" pitchFamily="2" charset="2"/>
              <a:buNone/>
            </a:pPr>
            <a:r>
              <a:rPr lang="es-ES" altLang="es-PE" sz="2800" dirty="0" smtClean="0">
                <a:effectLst/>
                <a:latin typeface="Arial" charset="0"/>
              </a:rPr>
              <a:t>	</a:t>
            </a:r>
            <a:r>
              <a:rPr lang="es-ES" altLang="es-PE" sz="2800" b="1" dirty="0" smtClean="0">
                <a:solidFill>
                  <a:srgbClr val="FF3399"/>
                </a:solidFill>
                <a:effectLst/>
                <a:latin typeface="Arial" charset="0"/>
              </a:rPr>
              <a:t>Neutrinos.-</a:t>
            </a:r>
            <a:r>
              <a:rPr lang="es-ES" altLang="es-PE" sz="2800" dirty="0" smtClean="0">
                <a:effectLst/>
                <a:latin typeface="Arial" charset="0"/>
              </a:rPr>
              <a:t> La m</a:t>
            </a:r>
            <a:r>
              <a:rPr lang="es-ES" altLang="es-PE" sz="2800" dirty="0" smtClean="0">
                <a:effectLst/>
                <a:latin typeface="Arial" panose="020B0604020202020204" pitchFamily="34" charset="0"/>
                <a:cs typeface="Arial" panose="020B0604020202020204" pitchFamily="34" charset="0"/>
              </a:rPr>
              <a:t>á</a:t>
            </a:r>
            <a:r>
              <a:rPr lang="es-ES" altLang="es-PE" sz="2800" dirty="0" smtClean="0">
                <a:effectLst/>
                <a:latin typeface="Arial" charset="0"/>
              </a:rPr>
              <a:t>s ligera de las cuatro, con masa en reposo igual a cero. Las dos clases conocidas son: el </a:t>
            </a:r>
            <a:r>
              <a:rPr lang="es-ES" altLang="es-PE" sz="2800" dirty="0" smtClean="0">
                <a:solidFill>
                  <a:srgbClr val="FFFF00"/>
                </a:solidFill>
                <a:effectLst/>
                <a:latin typeface="Arial" charset="0"/>
              </a:rPr>
              <a:t>electr</a:t>
            </a:r>
            <a:r>
              <a:rPr lang="es-ES" altLang="es-PE" sz="2800" dirty="0" smtClean="0">
                <a:solidFill>
                  <a:srgbClr val="FFFF00"/>
                </a:solidFill>
                <a:effectLst/>
                <a:latin typeface="Arial" panose="020B0604020202020204" pitchFamily="34" charset="0"/>
                <a:cs typeface="Arial" panose="020B0604020202020204" pitchFamily="34" charset="0"/>
              </a:rPr>
              <a:t>ó</a:t>
            </a:r>
            <a:r>
              <a:rPr lang="es-ES" altLang="es-PE" sz="2800" dirty="0" smtClean="0">
                <a:solidFill>
                  <a:srgbClr val="FFFF00"/>
                </a:solidFill>
                <a:effectLst/>
                <a:latin typeface="Arial" charset="0"/>
              </a:rPr>
              <a:t>n- neutrino</a:t>
            </a:r>
            <a:r>
              <a:rPr lang="es-ES" altLang="es-PE" sz="2800" dirty="0" smtClean="0">
                <a:effectLst/>
                <a:latin typeface="Arial" charset="0"/>
              </a:rPr>
              <a:t> (</a:t>
            </a:r>
            <a:r>
              <a:rPr lang="he-IL" altLang="es-PE" dirty="0" smtClean="0">
                <a:effectLst/>
                <a:latin typeface="Arial" charset="0"/>
                <a:cs typeface="Arial" charset="0"/>
              </a:rPr>
              <a:t>ע</a:t>
            </a:r>
            <a:r>
              <a:rPr lang="es-ES" altLang="es-PE" baseline="-25000" dirty="0" smtClean="0">
                <a:effectLst/>
                <a:latin typeface="Arial" charset="0"/>
              </a:rPr>
              <a:t>e</a:t>
            </a:r>
            <a:r>
              <a:rPr lang="es-ES" altLang="es-PE" sz="2800" dirty="0" smtClean="0">
                <a:effectLst/>
                <a:latin typeface="Arial" charset="0"/>
              </a:rPr>
              <a:t>) y el </a:t>
            </a:r>
            <a:r>
              <a:rPr lang="es-ES" altLang="es-PE" sz="2800" dirty="0" err="1" smtClean="0">
                <a:solidFill>
                  <a:srgbClr val="FFFF00"/>
                </a:solidFill>
                <a:effectLst/>
                <a:latin typeface="Arial" charset="0"/>
              </a:rPr>
              <a:t>mu</a:t>
            </a:r>
            <a:r>
              <a:rPr lang="es-ES" altLang="es-PE" sz="2800" dirty="0" err="1" smtClean="0">
                <a:solidFill>
                  <a:srgbClr val="FFFF00"/>
                </a:solidFill>
                <a:effectLst/>
                <a:latin typeface="Arial" panose="020B0604020202020204" pitchFamily="34" charset="0"/>
                <a:cs typeface="Arial" panose="020B0604020202020204" pitchFamily="34" charset="0"/>
              </a:rPr>
              <a:t>ó</a:t>
            </a:r>
            <a:r>
              <a:rPr lang="es-ES" altLang="es-PE" sz="2800" dirty="0" err="1" smtClean="0">
                <a:solidFill>
                  <a:srgbClr val="FFFF00"/>
                </a:solidFill>
                <a:effectLst/>
                <a:latin typeface="Arial" charset="0"/>
              </a:rPr>
              <a:t>n</a:t>
            </a:r>
            <a:r>
              <a:rPr lang="es-ES" altLang="es-PE" sz="2800" dirty="0" smtClean="0">
                <a:solidFill>
                  <a:srgbClr val="FFFF00"/>
                </a:solidFill>
                <a:effectLst/>
                <a:latin typeface="Arial" charset="0"/>
              </a:rPr>
              <a:t>-neutrino</a:t>
            </a:r>
            <a:r>
              <a:rPr lang="es-ES" altLang="es-PE" sz="2800" dirty="0" smtClean="0">
                <a:effectLst/>
                <a:latin typeface="Arial" charset="0"/>
              </a:rPr>
              <a:t> (</a:t>
            </a:r>
            <a:r>
              <a:rPr lang="he-IL" altLang="es-PE" dirty="0" smtClean="0">
                <a:effectLst/>
                <a:latin typeface="Arial" charset="0"/>
                <a:cs typeface="Arial" charset="0"/>
              </a:rPr>
              <a:t>ע</a:t>
            </a:r>
            <a:r>
              <a:rPr lang="en-US" altLang="es-PE" baseline="-25000" dirty="0" smtClean="0">
                <a:effectLst/>
                <a:cs typeface="Arial" charset="0"/>
              </a:rPr>
              <a:t>µ</a:t>
            </a:r>
            <a:r>
              <a:rPr lang="es-ES" altLang="es-PE" sz="2800" dirty="0" smtClean="0">
                <a:effectLst/>
                <a:latin typeface="Arial" charset="0"/>
              </a:rPr>
              <a:t>), cada uno asociado con su antipart</a:t>
            </a:r>
            <a:r>
              <a:rPr lang="es-ES" altLang="es-PE" sz="2800" dirty="0" smtClean="0">
                <a:effectLst/>
                <a:latin typeface="Arial" panose="020B0604020202020204" pitchFamily="34" charset="0"/>
                <a:cs typeface="Arial" panose="020B0604020202020204" pitchFamily="34" charset="0"/>
              </a:rPr>
              <a:t>í</a:t>
            </a:r>
            <a:r>
              <a:rPr lang="es-ES" altLang="es-PE" sz="2800" dirty="0" smtClean="0">
                <a:effectLst/>
                <a:latin typeface="Arial" charset="0"/>
              </a:rPr>
              <a:t>cula correspondiente. Ambos tienen </a:t>
            </a:r>
            <a:r>
              <a:rPr lang="es-ES" altLang="es-PE" sz="2800" dirty="0" err="1" smtClean="0">
                <a:effectLst/>
                <a:latin typeface="Arial" charset="0"/>
              </a:rPr>
              <a:t>spín</a:t>
            </a:r>
            <a:r>
              <a:rPr lang="es-ES" altLang="es-PE" sz="2800" dirty="0" smtClean="0">
                <a:effectLst/>
                <a:latin typeface="Arial" charset="0"/>
              </a:rPr>
              <a:t> ½.</a:t>
            </a:r>
          </a:p>
          <a:p>
            <a:pPr algn="just">
              <a:buFont typeface="Wingdings" pitchFamily="2" charset="2"/>
              <a:buNone/>
            </a:pPr>
            <a:r>
              <a:rPr lang="es-ES" altLang="es-PE" sz="2800" dirty="0" smtClean="0">
                <a:effectLst/>
                <a:latin typeface="Arial" charset="0"/>
              </a:rPr>
              <a:t>	</a:t>
            </a:r>
            <a:endParaRPr lang="en-GB" altLang="es-PE" sz="2800" dirty="0" smtClean="0">
              <a:effectLst/>
              <a:latin typeface="Arial" charset="0"/>
            </a:endParaRPr>
          </a:p>
        </p:txBody>
      </p:sp>
    </p:spTree>
    <p:extLst>
      <p:ext uri="{BB962C8B-B14F-4D97-AF65-F5344CB8AC3E}">
        <p14:creationId xmlns:p14="http://schemas.microsoft.com/office/powerpoint/2010/main" val="2434121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idx="1"/>
          </p:nvPr>
        </p:nvSpPr>
        <p:spPr>
          <a:xfrm>
            <a:off x="395536" y="1556792"/>
            <a:ext cx="8229600" cy="3960440"/>
          </a:xfrm>
          <a:noFill/>
          <a:extLst>
            <a:ext uri="{909E8E84-426E-40DD-AFC4-6F175D3DCCD1}">
              <a14:hiddenFill xmlns:a14="http://schemas.microsoft.com/office/drawing/2010/main">
                <a:solidFill>
                  <a:srgbClr val="FFFFFF"/>
                </a:solidFill>
              </a14:hiddenFill>
            </a:ext>
          </a:extLst>
        </p:spPr>
        <p:txBody>
          <a:bodyPr/>
          <a:lstStyle/>
          <a:p>
            <a:pPr algn="just">
              <a:buNone/>
            </a:pPr>
            <a:r>
              <a:rPr lang="es-ES" altLang="es-PE" sz="2800" b="1" dirty="0" smtClean="0">
                <a:effectLst/>
              </a:rPr>
              <a:t>	</a:t>
            </a:r>
            <a:r>
              <a:rPr lang="es-ES" altLang="es-PE" sz="2800" b="1" dirty="0" smtClean="0">
                <a:solidFill>
                  <a:srgbClr val="FF3399"/>
                </a:solidFill>
                <a:effectLst/>
                <a:latin typeface="Arial" charset="0"/>
              </a:rPr>
              <a:t>Electrones y muones</a:t>
            </a:r>
            <a:r>
              <a:rPr lang="es-ES" altLang="es-PE" sz="2800" dirty="0" smtClean="0">
                <a:solidFill>
                  <a:srgbClr val="FF3399"/>
                </a:solidFill>
                <a:effectLst/>
                <a:latin typeface="Arial" charset="0"/>
              </a:rPr>
              <a:t>.-</a:t>
            </a:r>
            <a:r>
              <a:rPr lang="es-ES" altLang="es-PE" sz="2800" dirty="0" smtClean="0">
                <a:effectLst/>
                <a:latin typeface="Arial" charset="0"/>
              </a:rPr>
              <a:t> Los dos miembros cargados de la familia de leptones son el electrón </a:t>
            </a:r>
            <a:r>
              <a:rPr lang="es-ES" altLang="es-PE" sz="2800" b="1" dirty="0" smtClean="0">
                <a:effectLst/>
                <a:latin typeface="Arial" charset="0"/>
              </a:rPr>
              <a:t>e</a:t>
            </a:r>
            <a:r>
              <a:rPr lang="es-ES" altLang="es-PE" sz="2800" dirty="0" smtClean="0">
                <a:effectLst/>
                <a:latin typeface="Arial" charset="0"/>
              </a:rPr>
              <a:t> y el </a:t>
            </a:r>
            <a:r>
              <a:rPr lang="es-ES" altLang="es-PE" sz="2800" dirty="0" err="1" smtClean="0">
                <a:effectLst/>
                <a:latin typeface="Arial" charset="0"/>
              </a:rPr>
              <a:t>muón</a:t>
            </a:r>
            <a:r>
              <a:rPr lang="es-ES" altLang="es-PE" sz="2800" dirty="0" smtClean="0">
                <a:effectLst/>
                <a:latin typeface="Arial" charset="0"/>
              </a:rPr>
              <a:t> </a:t>
            </a:r>
            <a:r>
              <a:rPr lang="he-IL" altLang="es-PE" sz="2800" b="1" dirty="0">
                <a:effectLst/>
                <a:latin typeface="Arial" charset="0"/>
                <a:cs typeface="Arial" charset="0"/>
              </a:rPr>
              <a:t>ע</a:t>
            </a:r>
            <a:r>
              <a:rPr lang="he-IL" altLang="es-PE" sz="2800" dirty="0">
                <a:effectLst/>
                <a:latin typeface="Arial" charset="0"/>
                <a:cs typeface="Arial" charset="0"/>
              </a:rPr>
              <a:t> </a:t>
            </a:r>
            <a:r>
              <a:rPr lang="es-PE" altLang="es-PE" sz="2800" dirty="0" smtClean="0">
                <a:effectLst/>
                <a:latin typeface="Arial" charset="0"/>
              </a:rPr>
              <a:t>. </a:t>
            </a:r>
            <a:r>
              <a:rPr lang="es-ES" altLang="es-PE" sz="2800" dirty="0" smtClean="0">
                <a:effectLst/>
                <a:latin typeface="Arial" charset="0"/>
              </a:rPr>
              <a:t>El </a:t>
            </a:r>
            <a:r>
              <a:rPr lang="es-ES" altLang="es-PE" sz="2800" dirty="0" err="1" smtClean="0">
                <a:effectLst/>
                <a:latin typeface="Arial" charset="0"/>
              </a:rPr>
              <a:t>mu</a:t>
            </a:r>
            <a:r>
              <a:rPr lang="es-ES" altLang="es-PE" sz="2800" dirty="0" err="1" smtClean="0">
                <a:effectLst/>
                <a:latin typeface="Arial" panose="020B0604020202020204" pitchFamily="34" charset="0"/>
                <a:cs typeface="Arial" panose="020B0604020202020204" pitchFamily="34" charset="0"/>
              </a:rPr>
              <a:t>ó</a:t>
            </a:r>
            <a:r>
              <a:rPr lang="es-ES" altLang="es-PE" sz="2800" dirty="0" err="1" smtClean="0">
                <a:effectLst/>
                <a:latin typeface="Arial" charset="0"/>
              </a:rPr>
              <a:t>n</a:t>
            </a:r>
            <a:r>
              <a:rPr lang="es-ES" altLang="es-PE" sz="2800" dirty="0" smtClean="0">
                <a:effectLst/>
                <a:latin typeface="Arial" charset="0"/>
              </a:rPr>
              <a:t> tienen una masa en reposo de 200 veces mayor que el del electr</a:t>
            </a:r>
            <a:r>
              <a:rPr lang="es-ES" altLang="es-PE" sz="2800" dirty="0" smtClean="0">
                <a:effectLst/>
                <a:latin typeface="Arial" panose="020B0604020202020204" pitchFamily="34" charset="0"/>
                <a:cs typeface="Arial" panose="020B0604020202020204" pitchFamily="34" charset="0"/>
              </a:rPr>
              <a:t>ó</a:t>
            </a:r>
            <a:r>
              <a:rPr lang="es-ES" altLang="es-PE" sz="2800" dirty="0" smtClean="0">
                <a:effectLst/>
                <a:latin typeface="Arial" charset="0"/>
              </a:rPr>
              <a:t>n.</a:t>
            </a:r>
          </a:p>
          <a:p>
            <a:pPr algn="just">
              <a:buNone/>
            </a:pPr>
            <a:r>
              <a:rPr lang="es-ES" altLang="es-PE" sz="2800" dirty="0">
                <a:effectLst/>
                <a:latin typeface="Arial" charset="0"/>
              </a:rPr>
              <a:t> </a:t>
            </a:r>
            <a:r>
              <a:rPr lang="es-ES" altLang="es-PE" sz="2800" dirty="0" smtClean="0">
                <a:effectLst/>
                <a:latin typeface="Arial" charset="0"/>
              </a:rPr>
              <a:t>  El electrón es estable contra el decaimiento en otras partículas, mientras que el </a:t>
            </a:r>
            <a:r>
              <a:rPr lang="es-ES" altLang="es-PE" sz="2800" dirty="0" err="1" smtClean="0">
                <a:effectLst/>
                <a:latin typeface="Arial" charset="0"/>
              </a:rPr>
              <a:t>muón</a:t>
            </a:r>
            <a:r>
              <a:rPr lang="es-ES" altLang="es-PE" sz="2800" dirty="0" smtClean="0">
                <a:effectLst/>
                <a:latin typeface="Arial" charset="0"/>
              </a:rPr>
              <a:t> decae en un electrón y dos neutrinos.</a:t>
            </a:r>
          </a:p>
          <a:p>
            <a:pPr algn="just">
              <a:buNone/>
            </a:pPr>
            <a:r>
              <a:rPr lang="es-ES" altLang="es-PE" sz="2800" dirty="0">
                <a:effectLst/>
                <a:latin typeface="Arial" charset="0"/>
              </a:rPr>
              <a:t> </a:t>
            </a:r>
            <a:r>
              <a:rPr lang="es-ES" altLang="es-PE" sz="2800" dirty="0" smtClean="0">
                <a:effectLst/>
                <a:latin typeface="Arial" charset="0"/>
              </a:rPr>
              <a:t>   Ambos tienen </a:t>
            </a:r>
            <a:r>
              <a:rPr lang="es-ES" altLang="es-PE" sz="2800" dirty="0" err="1" smtClean="0">
                <a:effectLst/>
                <a:latin typeface="Arial" charset="0"/>
              </a:rPr>
              <a:t>spín</a:t>
            </a:r>
            <a:r>
              <a:rPr lang="es-ES" altLang="es-PE" sz="2800" dirty="0" smtClean="0">
                <a:effectLst/>
                <a:latin typeface="Arial" charset="0"/>
              </a:rPr>
              <a:t> ½.</a:t>
            </a:r>
          </a:p>
          <a:p>
            <a:pPr algn="just">
              <a:buNone/>
            </a:pPr>
            <a:endParaRPr lang="en-GB" altLang="es-PE" sz="2800" dirty="0" smtClean="0">
              <a:effectLst/>
              <a:latin typeface="Arial" charset="0"/>
            </a:endParaRPr>
          </a:p>
        </p:txBody>
      </p:sp>
    </p:spTree>
    <p:extLst>
      <p:ext uri="{BB962C8B-B14F-4D97-AF65-F5344CB8AC3E}">
        <p14:creationId xmlns:p14="http://schemas.microsoft.com/office/powerpoint/2010/main" val="40426781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idx="1"/>
          </p:nvPr>
        </p:nvSpPr>
        <p:spPr>
          <a:xfrm>
            <a:off x="457200" y="1124744"/>
            <a:ext cx="8229600" cy="4968552"/>
          </a:xfrm>
          <a:noFill/>
          <a:extLst>
            <a:ext uri="{909E8E84-426E-40DD-AFC4-6F175D3DCCD1}">
              <a14:hiddenFill xmlns:a14="http://schemas.microsoft.com/office/drawing/2010/main">
                <a:solidFill>
                  <a:srgbClr val="FFFFFF"/>
                </a:solidFill>
              </a14:hiddenFill>
            </a:ext>
          </a:extLst>
        </p:spPr>
        <p:txBody>
          <a:bodyPr/>
          <a:lstStyle/>
          <a:p>
            <a:pPr algn="just">
              <a:buFont typeface="Wingdings" pitchFamily="2" charset="2"/>
              <a:buNone/>
            </a:pPr>
            <a:r>
              <a:rPr lang="es-ES" altLang="es-PE" b="1" dirty="0" smtClean="0">
                <a:effectLst/>
              </a:rPr>
              <a:t>	</a:t>
            </a:r>
            <a:r>
              <a:rPr lang="es-ES" altLang="es-PE" sz="2800" b="1" dirty="0" smtClean="0">
                <a:solidFill>
                  <a:srgbClr val="FFC000"/>
                </a:solidFill>
                <a:effectLst/>
                <a:latin typeface="Arial" charset="0"/>
              </a:rPr>
              <a:t>-Hadrones</a:t>
            </a:r>
          </a:p>
          <a:p>
            <a:pPr algn="just">
              <a:buFont typeface="Wingdings" pitchFamily="2" charset="2"/>
              <a:buNone/>
            </a:pPr>
            <a:r>
              <a:rPr lang="es-ES" altLang="es-PE" sz="2800" b="1" dirty="0" smtClean="0">
                <a:solidFill>
                  <a:schemeClr val="folHlink"/>
                </a:solidFill>
                <a:effectLst/>
                <a:latin typeface="Arial" charset="0"/>
              </a:rPr>
              <a:t>	</a:t>
            </a:r>
            <a:r>
              <a:rPr lang="es-ES" altLang="es-PE" sz="2800" dirty="0" smtClean="0">
                <a:effectLst/>
                <a:latin typeface="Arial" charset="0"/>
              </a:rPr>
              <a:t>Part</a:t>
            </a:r>
            <a:r>
              <a:rPr lang="es-ES" altLang="es-PE" sz="2800" dirty="0" smtClean="0">
                <a:effectLst/>
                <a:latin typeface="Arial" panose="020B0604020202020204" pitchFamily="34" charset="0"/>
                <a:cs typeface="Arial" panose="020B0604020202020204" pitchFamily="34" charset="0"/>
              </a:rPr>
              <a:t>í</a:t>
            </a:r>
            <a:r>
              <a:rPr lang="es-ES" altLang="es-PE" sz="2800" dirty="0" smtClean="0">
                <a:effectLst/>
                <a:latin typeface="Arial" charset="0"/>
              </a:rPr>
              <a:t>culas pesadas y de interacci</a:t>
            </a:r>
            <a:r>
              <a:rPr lang="es-ES" altLang="es-PE" sz="2800" dirty="0" smtClean="0">
                <a:effectLst/>
              </a:rPr>
              <a:t>ó</a:t>
            </a:r>
            <a:r>
              <a:rPr lang="es-ES" altLang="es-PE" sz="2800" dirty="0" smtClean="0">
                <a:effectLst/>
                <a:latin typeface="Arial" charset="0"/>
              </a:rPr>
              <a:t>n fuerte, como los protones y los neutrones</a:t>
            </a:r>
            <a:r>
              <a:rPr lang="es-ES" altLang="es-PE" sz="2800" b="1" dirty="0" smtClean="0">
                <a:effectLst/>
                <a:latin typeface="Arial" charset="0"/>
              </a:rPr>
              <a:t>.</a:t>
            </a:r>
          </a:p>
          <a:p>
            <a:pPr algn="just">
              <a:buNone/>
            </a:pPr>
            <a:r>
              <a:rPr lang="es-ES" altLang="es-PE" sz="2800" dirty="0" smtClean="0">
                <a:effectLst/>
                <a:latin typeface="Arial" charset="0"/>
              </a:rPr>
              <a:t>   </a:t>
            </a:r>
            <a:r>
              <a:rPr lang="es-ES" altLang="es-PE" sz="2800" b="1" dirty="0" smtClean="0">
                <a:effectLst/>
                <a:latin typeface="Arial" charset="0"/>
              </a:rPr>
              <a:t>Quarks</a:t>
            </a:r>
            <a:r>
              <a:rPr lang="es-ES" altLang="es-PE" sz="2800" dirty="0" smtClean="0">
                <a:effectLst/>
                <a:latin typeface="Arial" charset="0"/>
              </a:rPr>
              <a:t>: part</a:t>
            </a:r>
            <a:r>
              <a:rPr lang="es-ES" altLang="es-PE" sz="2800" dirty="0" smtClean="0">
                <a:effectLst/>
                <a:latin typeface="Arial" panose="020B0604020202020204" pitchFamily="34" charset="0"/>
                <a:cs typeface="Arial" panose="020B0604020202020204" pitchFamily="34" charset="0"/>
              </a:rPr>
              <a:t>í</a:t>
            </a:r>
            <a:r>
              <a:rPr lang="es-ES" altLang="es-PE" sz="2800" dirty="0" smtClean="0">
                <a:effectLst/>
                <a:latin typeface="Arial" charset="0"/>
              </a:rPr>
              <a:t>culas </a:t>
            </a:r>
            <a:r>
              <a:rPr lang="es-ES" altLang="es-PE" sz="2800" dirty="0">
                <a:effectLst/>
                <a:latin typeface="Arial" charset="0"/>
              </a:rPr>
              <a:t>m</a:t>
            </a:r>
            <a:r>
              <a:rPr lang="es-ES" altLang="es-PE" sz="2800" dirty="0">
                <a:effectLst/>
                <a:latin typeface="Arial" panose="020B0604020202020204" pitchFamily="34" charset="0"/>
                <a:cs typeface="Arial" panose="020B0604020202020204" pitchFamily="34" charset="0"/>
              </a:rPr>
              <a:t>á</a:t>
            </a:r>
            <a:r>
              <a:rPr lang="es-ES" altLang="es-PE" sz="2800" dirty="0">
                <a:effectLst/>
                <a:latin typeface="Arial" charset="0"/>
              </a:rPr>
              <a:t>s peque</a:t>
            </a:r>
            <a:r>
              <a:rPr lang="es-ES" altLang="es-PE" sz="2800" dirty="0">
                <a:effectLst/>
                <a:latin typeface="Arial" panose="020B0604020202020204" pitchFamily="34" charset="0"/>
                <a:cs typeface="Arial" panose="020B0604020202020204" pitchFamily="34" charset="0"/>
              </a:rPr>
              <a:t>ñ</a:t>
            </a:r>
            <a:r>
              <a:rPr lang="es-ES" altLang="es-PE" sz="2800" dirty="0">
                <a:effectLst/>
                <a:latin typeface="Arial" charset="0"/>
              </a:rPr>
              <a:t>as que constituyen la </a:t>
            </a:r>
            <a:r>
              <a:rPr lang="es-ES" altLang="es-PE" sz="2800" dirty="0" smtClean="0">
                <a:effectLst/>
                <a:latin typeface="Arial" charset="0"/>
              </a:rPr>
              <a:t>materia.</a:t>
            </a:r>
          </a:p>
          <a:p>
            <a:pPr algn="just">
              <a:buFont typeface="Wingdings" pitchFamily="2" charset="2"/>
              <a:buNone/>
            </a:pPr>
            <a:r>
              <a:rPr lang="es-ES" altLang="es-PE" sz="2800" dirty="0" smtClean="0">
                <a:effectLst/>
                <a:latin typeface="Arial" charset="0"/>
              </a:rPr>
              <a:t>	Pueden ser agrupados en dos familias.</a:t>
            </a:r>
          </a:p>
          <a:p>
            <a:pPr algn="just">
              <a:buFont typeface="Wingdings" pitchFamily="2" charset="2"/>
              <a:buNone/>
            </a:pPr>
            <a:r>
              <a:rPr lang="es-ES" altLang="es-PE" sz="2800" dirty="0" smtClean="0">
                <a:effectLst/>
                <a:latin typeface="Arial" charset="0"/>
              </a:rPr>
              <a:t>	</a:t>
            </a:r>
            <a:r>
              <a:rPr lang="es-ES" altLang="es-PE" sz="2800" b="1" dirty="0" smtClean="0">
                <a:solidFill>
                  <a:srgbClr val="FF66FF"/>
                </a:solidFill>
                <a:effectLst/>
                <a:latin typeface="Arial" charset="0"/>
              </a:rPr>
              <a:t>Mesones.-</a:t>
            </a:r>
            <a:r>
              <a:rPr lang="es-ES" altLang="es-PE" sz="2800" b="1" dirty="0" smtClean="0">
                <a:effectLst/>
                <a:latin typeface="Arial" charset="0"/>
              </a:rPr>
              <a:t> </a:t>
            </a:r>
            <a:r>
              <a:rPr lang="es-ES" altLang="es-PE" sz="2800" dirty="0" smtClean="0">
                <a:effectLst/>
                <a:latin typeface="Arial" charset="0"/>
              </a:rPr>
              <a:t>La m</a:t>
            </a:r>
            <a:r>
              <a:rPr lang="es-ES" altLang="es-PE" sz="2800" dirty="0" smtClean="0">
                <a:effectLst/>
                <a:latin typeface="Arial" panose="020B0604020202020204" pitchFamily="34" charset="0"/>
                <a:cs typeface="Arial" panose="020B0604020202020204" pitchFamily="34" charset="0"/>
              </a:rPr>
              <a:t>á</a:t>
            </a:r>
            <a:r>
              <a:rPr lang="es-ES" altLang="es-PE" sz="2800" dirty="0" smtClean="0">
                <a:effectLst/>
                <a:latin typeface="Arial" charset="0"/>
              </a:rPr>
              <a:t>s ligera de las dos familias. Tienen </a:t>
            </a:r>
            <a:r>
              <a:rPr lang="es-ES" altLang="es-PE" sz="2800" dirty="0" err="1" smtClean="0">
                <a:effectLst/>
                <a:latin typeface="Arial" charset="0"/>
              </a:rPr>
              <a:t>spín</a:t>
            </a:r>
            <a:r>
              <a:rPr lang="es-ES" altLang="es-PE" sz="2800" dirty="0" smtClean="0">
                <a:effectLst/>
                <a:latin typeface="Arial" charset="0"/>
              </a:rPr>
              <a:t> cero o entero. </a:t>
            </a:r>
          </a:p>
          <a:p>
            <a:pPr algn="just">
              <a:buFont typeface="Wingdings" pitchFamily="2" charset="2"/>
              <a:buNone/>
            </a:pPr>
            <a:r>
              <a:rPr lang="es-ES" altLang="es-PE" sz="2800" dirty="0" smtClean="0">
                <a:effectLst/>
                <a:latin typeface="Arial" charset="0"/>
              </a:rPr>
              <a:t>	</a:t>
            </a:r>
            <a:r>
              <a:rPr lang="es-ES" altLang="es-PE" sz="2800" b="1" dirty="0" err="1" smtClean="0">
                <a:solidFill>
                  <a:srgbClr val="FF66FF"/>
                </a:solidFill>
                <a:effectLst/>
                <a:latin typeface="Arial" charset="0"/>
              </a:rPr>
              <a:t>Bariones</a:t>
            </a:r>
            <a:r>
              <a:rPr lang="es-ES" altLang="es-PE" sz="2800" b="1" dirty="0" smtClean="0">
                <a:solidFill>
                  <a:srgbClr val="FF66FF"/>
                </a:solidFill>
                <a:effectLst/>
                <a:latin typeface="Arial" charset="0"/>
              </a:rPr>
              <a:t>.-</a:t>
            </a:r>
            <a:r>
              <a:rPr lang="es-ES" altLang="es-PE" sz="2800" b="1" dirty="0" smtClean="0">
                <a:effectLst/>
                <a:latin typeface="Arial" charset="0"/>
              </a:rPr>
              <a:t> </a:t>
            </a:r>
            <a:r>
              <a:rPr lang="es-ES" altLang="es-PE" sz="2800" dirty="0" smtClean="0">
                <a:effectLst/>
                <a:latin typeface="Arial" charset="0"/>
              </a:rPr>
              <a:t>Son las part</a:t>
            </a:r>
            <a:r>
              <a:rPr lang="es-ES" altLang="es-PE" sz="2800" dirty="0" smtClean="0">
                <a:effectLst/>
              </a:rPr>
              <a:t>í</a:t>
            </a:r>
            <a:r>
              <a:rPr lang="es-ES" altLang="es-PE" sz="2800" dirty="0" smtClean="0">
                <a:effectLst/>
                <a:latin typeface="Arial" charset="0"/>
              </a:rPr>
              <a:t>culas </a:t>
            </a:r>
            <a:r>
              <a:rPr lang="es-ES" altLang="es-PE" sz="2800" dirty="0" smtClean="0">
                <a:effectLst/>
              </a:rPr>
              <a:t>“</a:t>
            </a:r>
            <a:r>
              <a:rPr lang="es-ES" altLang="es-PE" sz="2800" dirty="0" smtClean="0">
                <a:effectLst/>
                <a:latin typeface="Arial" charset="0"/>
              </a:rPr>
              <a:t>duras</a:t>
            </a:r>
            <a:r>
              <a:rPr lang="es-ES" altLang="es-PE" sz="2800" dirty="0" smtClean="0">
                <a:effectLst/>
              </a:rPr>
              <a:t>”</a:t>
            </a:r>
            <a:r>
              <a:rPr lang="es-ES" altLang="es-PE" sz="2800" dirty="0" smtClean="0">
                <a:effectLst/>
                <a:latin typeface="Arial" charset="0"/>
              </a:rPr>
              <a:t> pesadas de la naturaleza. Tienen </a:t>
            </a:r>
            <a:r>
              <a:rPr lang="es-ES" altLang="es-PE" sz="2800" dirty="0" err="1" smtClean="0">
                <a:effectLst/>
                <a:latin typeface="Arial" charset="0"/>
              </a:rPr>
              <a:t>spín</a:t>
            </a:r>
            <a:r>
              <a:rPr lang="es-ES" altLang="es-PE" sz="2800" dirty="0" smtClean="0">
                <a:effectLst/>
                <a:latin typeface="Arial" charset="0"/>
              </a:rPr>
              <a:t> </a:t>
            </a:r>
            <a:r>
              <a:rPr lang="es-ES" altLang="es-PE" sz="2800" dirty="0" smtClean="0">
                <a:effectLst/>
              </a:rPr>
              <a:t>½</a:t>
            </a:r>
            <a:r>
              <a:rPr lang="es-ES" altLang="es-PE" sz="2800" dirty="0" smtClean="0">
                <a:effectLst/>
                <a:latin typeface="Arial" charset="0"/>
              </a:rPr>
              <a:t>.</a:t>
            </a:r>
            <a:endParaRPr lang="en-GB" altLang="es-PE" sz="2800" dirty="0" smtClean="0">
              <a:effectLst/>
              <a:latin typeface="Arial" charset="0"/>
            </a:endParaRPr>
          </a:p>
        </p:txBody>
      </p:sp>
    </p:spTree>
    <p:extLst>
      <p:ext uri="{BB962C8B-B14F-4D97-AF65-F5344CB8AC3E}">
        <p14:creationId xmlns:p14="http://schemas.microsoft.com/office/powerpoint/2010/main" val="3860062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388" y="836613"/>
            <a:ext cx="8424862" cy="5761037"/>
          </a:xfrm>
        </p:spPr>
        <p:txBody>
          <a:bodyPr/>
          <a:lstStyle/>
          <a:p>
            <a:pPr algn="just">
              <a:buFont typeface="Wingdings" pitchFamily="2" charset="2"/>
              <a:buNone/>
              <a:defRPr/>
            </a:pPr>
            <a:r>
              <a:rPr lang="es-PE" sz="2800" dirty="0" smtClean="0">
                <a:latin typeface="Arial" pitchFamily="34" charset="0"/>
                <a:cs typeface="Arial" pitchFamily="34" charset="0"/>
              </a:rPr>
              <a:t>    </a:t>
            </a:r>
            <a:r>
              <a:rPr lang="es-PE" sz="2800" b="1" dirty="0" smtClean="0">
                <a:solidFill>
                  <a:srgbClr val="FFC000"/>
                </a:solidFill>
                <a:latin typeface="Arial" pitchFamily="34" charset="0"/>
                <a:cs typeface="Arial" pitchFamily="34" charset="0"/>
              </a:rPr>
              <a:t>TEORÍA DE LOS QUARKS</a:t>
            </a:r>
          </a:p>
          <a:p>
            <a:pPr algn="just">
              <a:buFont typeface="Wingdings" pitchFamily="2" charset="2"/>
              <a:buNone/>
              <a:defRPr/>
            </a:pPr>
            <a:r>
              <a:rPr lang="es-PE" sz="2800" dirty="0" smtClean="0">
                <a:latin typeface="Arial" pitchFamily="34" charset="0"/>
                <a:cs typeface="Arial" pitchFamily="34" charset="0"/>
              </a:rPr>
              <a:t>    En 1964 </a:t>
            </a:r>
            <a:r>
              <a:rPr lang="es-PE" sz="2800" b="1" dirty="0" smtClean="0">
                <a:latin typeface="Arial" pitchFamily="34" charset="0"/>
                <a:cs typeface="Arial" pitchFamily="34" charset="0"/>
              </a:rPr>
              <a:t>Murray </a:t>
            </a:r>
            <a:r>
              <a:rPr lang="es-PE" sz="2800" b="1" dirty="0" err="1" smtClean="0">
                <a:latin typeface="Arial" pitchFamily="34" charset="0"/>
                <a:cs typeface="Arial" pitchFamily="34" charset="0"/>
              </a:rPr>
              <a:t>Gell</a:t>
            </a:r>
            <a:r>
              <a:rPr lang="es-PE" sz="2800" b="1" dirty="0" smtClean="0">
                <a:latin typeface="Arial" pitchFamily="34" charset="0"/>
                <a:cs typeface="Arial" pitchFamily="34" charset="0"/>
              </a:rPr>
              <a:t>-Mann</a:t>
            </a:r>
            <a:r>
              <a:rPr lang="es-PE" sz="2800" dirty="0" smtClean="0">
                <a:latin typeface="Arial" pitchFamily="34" charset="0"/>
                <a:cs typeface="Arial" pitchFamily="34" charset="0"/>
              </a:rPr>
              <a:t> y </a:t>
            </a:r>
            <a:r>
              <a:rPr lang="es-PE" sz="2800" b="1" dirty="0" smtClean="0">
                <a:latin typeface="Arial" pitchFamily="34" charset="0"/>
                <a:cs typeface="Arial" pitchFamily="34" charset="0"/>
              </a:rPr>
              <a:t>Georges </a:t>
            </a:r>
            <a:r>
              <a:rPr lang="es-PE" sz="2800" b="1" dirty="0" err="1" smtClean="0">
                <a:latin typeface="Arial" pitchFamily="34" charset="0"/>
                <a:cs typeface="Arial" pitchFamily="34" charset="0"/>
              </a:rPr>
              <a:t>Zweig</a:t>
            </a:r>
            <a:r>
              <a:rPr lang="es-PE" sz="2800" dirty="0" smtClean="0">
                <a:latin typeface="Arial" pitchFamily="34" charset="0"/>
                <a:cs typeface="Arial" pitchFamily="34" charset="0"/>
              </a:rPr>
              <a:t> propusieron una teoría para explicar la constitución interna de los </a:t>
            </a:r>
            <a:r>
              <a:rPr lang="es-PE" sz="2800" dirty="0" err="1" smtClean="0">
                <a:latin typeface="Arial" pitchFamily="34" charset="0"/>
                <a:cs typeface="Arial" pitchFamily="34" charset="0"/>
              </a:rPr>
              <a:t>hadrones</a:t>
            </a:r>
            <a:r>
              <a:rPr lang="es-PE" sz="2800" dirty="0" smtClean="0">
                <a:latin typeface="Arial" pitchFamily="34" charset="0"/>
                <a:cs typeface="Arial" pitchFamily="34" charset="0"/>
              </a:rPr>
              <a:t>: la </a:t>
            </a:r>
            <a:r>
              <a:rPr lang="es-PE" sz="2800" b="1" dirty="0" smtClean="0">
                <a:latin typeface="Arial" pitchFamily="34" charset="0"/>
                <a:cs typeface="Arial" pitchFamily="34" charset="0"/>
              </a:rPr>
              <a:t>teoría de los quarks</a:t>
            </a:r>
            <a:r>
              <a:rPr lang="es-PE" sz="2800" dirty="0" smtClean="0">
                <a:latin typeface="Arial" pitchFamily="34" charset="0"/>
                <a:cs typeface="Arial" pitchFamily="34" charset="0"/>
              </a:rPr>
              <a:t>. Según esta teoría los </a:t>
            </a:r>
            <a:r>
              <a:rPr lang="es-PE" sz="2800" dirty="0" err="1" smtClean="0">
                <a:latin typeface="Arial" pitchFamily="34" charset="0"/>
                <a:cs typeface="Arial" pitchFamily="34" charset="0"/>
              </a:rPr>
              <a:t>hadrones</a:t>
            </a:r>
            <a:r>
              <a:rPr lang="es-PE" sz="2800" dirty="0" smtClean="0">
                <a:latin typeface="Arial" pitchFamily="34" charset="0"/>
                <a:cs typeface="Arial" pitchFamily="34" charset="0"/>
              </a:rPr>
              <a:t> están compuestos de otras partículas elementales, que denominaron </a:t>
            </a:r>
            <a:r>
              <a:rPr lang="es-PE" sz="2800" b="1" dirty="0" smtClean="0">
                <a:latin typeface="Arial" pitchFamily="34" charset="0"/>
                <a:cs typeface="Arial" pitchFamily="34" charset="0"/>
              </a:rPr>
              <a:t>quarks.</a:t>
            </a:r>
            <a:r>
              <a:rPr lang="es-PE" sz="2800" dirty="0" smtClean="0">
                <a:latin typeface="Arial" pitchFamily="34" charset="0"/>
                <a:cs typeface="Arial" pitchFamily="34" charset="0"/>
              </a:rPr>
              <a:t> </a:t>
            </a:r>
          </a:p>
          <a:p>
            <a:pPr algn="just">
              <a:buFont typeface="Wingdings" pitchFamily="2" charset="2"/>
              <a:buNone/>
              <a:defRPr/>
            </a:pPr>
            <a:r>
              <a:rPr lang="es-PE" sz="2800" dirty="0" smtClean="0"/>
              <a:t>    </a:t>
            </a:r>
            <a:r>
              <a:rPr lang="es-PE" sz="2800" dirty="0" smtClean="0">
                <a:latin typeface="Arial" pitchFamily="34" charset="0"/>
                <a:cs typeface="Arial" pitchFamily="34" charset="0"/>
              </a:rPr>
              <a:t>Los quarks propuestos presentan propiedades peculiares; en especial, con relación a la carga del protón, tienen carga fraccionaria. Según la simetría partícula/antipartícula se encontró que a cada quark le correspondía su </a:t>
            </a:r>
            <a:r>
              <a:rPr lang="es-PE" sz="2800" dirty="0" err="1" smtClean="0">
                <a:latin typeface="Arial" pitchFamily="34" charset="0"/>
                <a:cs typeface="Arial" pitchFamily="34" charset="0"/>
              </a:rPr>
              <a:t>antiquark</a:t>
            </a:r>
            <a:r>
              <a:rPr lang="es-PE" sz="2800" dirty="0" smtClean="0">
                <a:latin typeface="Arial" pitchFamily="34" charset="0"/>
                <a:cs typeface="Arial" pitchFamily="34" charset="0"/>
              </a:rPr>
              <a:t>. </a:t>
            </a:r>
          </a:p>
          <a:p>
            <a:pPr algn="just">
              <a:buFont typeface="Wingdings" pitchFamily="2" charset="2"/>
              <a:buNone/>
              <a:defRPr/>
            </a:pPr>
            <a:endParaRPr lang="es-PE" sz="2800" dirty="0">
              <a:latin typeface="Arial" pitchFamily="34" charset="0"/>
              <a:cs typeface="Arial" pitchFamily="34" charset="0"/>
            </a:endParaRPr>
          </a:p>
        </p:txBody>
      </p:sp>
    </p:spTree>
    <p:extLst>
      <p:ext uri="{BB962C8B-B14F-4D97-AF65-F5344CB8AC3E}">
        <p14:creationId xmlns:p14="http://schemas.microsoft.com/office/powerpoint/2010/main" val="372195375"/>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42938" y="2286000"/>
            <a:ext cx="7772400" cy="1828800"/>
          </a:xfrm>
        </p:spPr>
        <p:txBody>
          <a:bodyPr/>
          <a:lstStyle/>
          <a:p>
            <a:pPr eaLnBrk="1" hangingPunct="1">
              <a:defRPr/>
            </a:pPr>
            <a:r>
              <a:rPr lang="es-ES" b="1" dirty="0" smtClean="0">
                <a:solidFill>
                  <a:srgbClr val="FFFF00"/>
                </a:solidFill>
              </a:rPr>
              <a:t>CAPÍTULO I</a:t>
            </a:r>
            <a:br>
              <a:rPr lang="es-ES" b="1" dirty="0" smtClean="0">
                <a:solidFill>
                  <a:srgbClr val="FFFF00"/>
                </a:solidFill>
              </a:rPr>
            </a:br>
            <a:r>
              <a:rPr lang="es-ES" b="1" dirty="0" smtClean="0">
                <a:solidFill>
                  <a:srgbClr val="FFFF00"/>
                </a:solidFill>
              </a:rPr>
              <a:t>ESTRUCTURA ATÓMICA Y REACCIONES NUCLEARES</a:t>
            </a:r>
            <a:endParaRPr lang="en-GB" b="1" dirty="0" smtClean="0">
              <a:solidFill>
                <a:srgbClr val="FFFF00"/>
              </a:solidFill>
            </a:endParaRPr>
          </a:p>
        </p:txBody>
      </p:sp>
    </p:spTree>
    <p:extLst>
      <p:ext uri="{BB962C8B-B14F-4D97-AF65-F5344CB8AC3E}">
        <p14:creationId xmlns:p14="http://schemas.microsoft.com/office/powerpoint/2010/main" val="147012699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532180052"/>
              </p:ext>
            </p:extLst>
          </p:nvPr>
        </p:nvGraphicFramePr>
        <p:xfrm>
          <a:off x="468313" y="1157288"/>
          <a:ext cx="8172448" cy="4756147"/>
        </p:xfrm>
        <a:graphic>
          <a:graphicData uri="http://schemas.openxmlformats.org/drawingml/2006/table">
            <a:tbl>
              <a:tblPr/>
              <a:tblGrid>
                <a:gridCol w="1021555"/>
                <a:gridCol w="1021555"/>
                <a:gridCol w="909233"/>
                <a:gridCol w="936109"/>
                <a:gridCol w="792092"/>
                <a:gridCol w="792092"/>
                <a:gridCol w="936109"/>
                <a:gridCol w="1763703"/>
              </a:tblGrid>
              <a:tr h="477807">
                <a:tc gridSpan="8">
                  <a:txBody>
                    <a:bodyPr/>
                    <a:lstStyle/>
                    <a:p>
                      <a:pPr algn="ctr">
                        <a:lnSpc>
                          <a:spcPct val="115000"/>
                        </a:lnSpc>
                        <a:spcAft>
                          <a:spcPts val="1000"/>
                        </a:spcAft>
                      </a:pPr>
                      <a:r>
                        <a:rPr lang="es-PE" sz="2400" b="1" dirty="0">
                          <a:solidFill>
                            <a:srgbClr val="008000"/>
                          </a:solidFill>
                          <a:latin typeface="Arial" pitchFamily="34" charset="0"/>
                          <a:ea typeface="Calibri"/>
                          <a:cs typeface="Arial" pitchFamily="34" charset="0"/>
                        </a:rPr>
                        <a:t>CARACTERÍSTICAS DE LOS QUARKS</a:t>
                      </a:r>
                      <a:endParaRPr lang="es-PE" sz="2400" dirty="0">
                        <a:latin typeface="Arial" pitchFamily="34" charset="0"/>
                        <a:ea typeface="Calibri"/>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DFFFDF"/>
                    </a:solidFill>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c hMerge="1">
                  <a:txBody>
                    <a:bodyPr/>
                    <a:lstStyle/>
                    <a:p>
                      <a:endParaRPr lang="es-PE"/>
                    </a:p>
                  </a:txBody>
                  <a:tcPr/>
                </a:tc>
              </a:tr>
              <a:tr h="570196">
                <a:tc>
                  <a:txBody>
                    <a:bodyPr/>
                    <a:lstStyle/>
                    <a:p>
                      <a:pPr algn="ctr">
                        <a:lnSpc>
                          <a:spcPct val="115000"/>
                        </a:lnSpc>
                        <a:spcAft>
                          <a:spcPts val="1000"/>
                        </a:spcAft>
                      </a:pPr>
                      <a:r>
                        <a:rPr lang="es-PE" sz="1600" b="1" dirty="0">
                          <a:solidFill>
                            <a:srgbClr val="C40000"/>
                          </a:solidFill>
                          <a:latin typeface="Arial" pitchFamily="34" charset="0"/>
                          <a:ea typeface="Calibri"/>
                          <a:cs typeface="Arial" pitchFamily="34" charset="0"/>
                        </a:rPr>
                        <a:t>NOMBRE</a:t>
                      </a:r>
                      <a:endParaRPr lang="es-PE" sz="1600" dirty="0">
                        <a:latin typeface="Arial" pitchFamily="34" charset="0"/>
                        <a:ea typeface="Calibri"/>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E8E8"/>
                    </a:solidFill>
                  </a:tcPr>
                </a:tc>
                <a:tc>
                  <a:txBody>
                    <a:bodyPr/>
                    <a:lstStyle/>
                    <a:p>
                      <a:pPr algn="ctr">
                        <a:lnSpc>
                          <a:spcPct val="115000"/>
                        </a:lnSpc>
                        <a:spcAft>
                          <a:spcPts val="1000"/>
                        </a:spcAft>
                      </a:pPr>
                      <a:r>
                        <a:rPr lang="es-PE" sz="1600" b="1" dirty="0">
                          <a:solidFill>
                            <a:srgbClr val="C40000"/>
                          </a:solidFill>
                          <a:latin typeface="Arial" pitchFamily="34" charset="0"/>
                          <a:ea typeface="Calibri"/>
                          <a:cs typeface="Arial" pitchFamily="34" charset="0"/>
                        </a:rPr>
                        <a:t>SÍMBOLO</a:t>
                      </a:r>
                      <a:endParaRPr lang="es-PE" sz="1600" dirty="0">
                        <a:latin typeface="Arial" pitchFamily="34" charset="0"/>
                        <a:ea typeface="Calibri"/>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E8E8"/>
                    </a:solidFill>
                  </a:tcPr>
                </a:tc>
                <a:tc>
                  <a:txBody>
                    <a:bodyPr/>
                    <a:lstStyle/>
                    <a:p>
                      <a:pPr algn="ctr">
                        <a:lnSpc>
                          <a:spcPct val="115000"/>
                        </a:lnSpc>
                        <a:spcAft>
                          <a:spcPts val="1000"/>
                        </a:spcAft>
                      </a:pPr>
                      <a:r>
                        <a:rPr lang="es-PE" sz="1600" b="1">
                          <a:solidFill>
                            <a:srgbClr val="C40000"/>
                          </a:solidFill>
                          <a:latin typeface="Arial" pitchFamily="34" charset="0"/>
                          <a:ea typeface="Calibri"/>
                          <a:cs typeface="Arial" pitchFamily="34" charset="0"/>
                        </a:rPr>
                        <a:t>MASA</a:t>
                      </a:r>
                      <a:endParaRPr lang="es-PE" sz="1600">
                        <a:latin typeface="Arial" pitchFamily="34" charset="0"/>
                        <a:ea typeface="Calibri"/>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E8E8"/>
                    </a:solidFill>
                  </a:tcPr>
                </a:tc>
                <a:tc>
                  <a:txBody>
                    <a:bodyPr/>
                    <a:lstStyle/>
                    <a:p>
                      <a:pPr algn="ctr">
                        <a:lnSpc>
                          <a:spcPct val="115000"/>
                        </a:lnSpc>
                        <a:spcAft>
                          <a:spcPts val="1000"/>
                        </a:spcAft>
                      </a:pPr>
                      <a:r>
                        <a:rPr lang="es-PE" sz="1600" b="1" dirty="0">
                          <a:solidFill>
                            <a:srgbClr val="C40000"/>
                          </a:solidFill>
                          <a:latin typeface="Arial" pitchFamily="34" charset="0"/>
                          <a:ea typeface="Calibri"/>
                          <a:cs typeface="Arial" pitchFamily="34" charset="0"/>
                        </a:rPr>
                        <a:t>CARGA</a:t>
                      </a:r>
                      <a:endParaRPr lang="es-PE" sz="1600" dirty="0">
                        <a:latin typeface="Arial" pitchFamily="34" charset="0"/>
                        <a:ea typeface="Calibri"/>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E8E8"/>
                    </a:solidFill>
                  </a:tcPr>
                </a:tc>
                <a:tc>
                  <a:txBody>
                    <a:bodyPr/>
                    <a:lstStyle/>
                    <a:p>
                      <a:pPr algn="ctr">
                        <a:lnSpc>
                          <a:spcPct val="115000"/>
                        </a:lnSpc>
                        <a:spcAft>
                          <a:spcPts val="1000"/>
                        </a:spcAft>
                      </a:pPr>
                      <a:r>
                        <a:rPr lang="es-PE" sz="1600" b="1" dirty="0">
                          <a:solidFill>
                            <a:srgbClr val="C40000"/>
                          </a:solidFill>
                          <a:latin typeface="Arial" pitchFamily="34" charset="0"/>
                          <a:ea typeface="Calibri"/>
                          <a:cs typeface="Arial" pitchFamily="34" charset="0"/>
                        </a:rPr>
                        <a:t>SPIN</a:t>
                      </a:r>
                      <a:endParaRPr lang="es-PE" sz="1600" dirty="0">
                        <a:latin typeface="Arial" pitchFamily="34" charset="0"/>
                        <a:ea typeface="Calibri"/>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E8E8"/>
                    </a:solidFill>
                  </a:tcPr>
                </a:tc>
                <a:tc>
                  <a:txBody>
                    <a:bodyPr/>
                    <a:lstStyle/>
                    <a:p>
                      <a:pPr algn="ctr">
                        <a:lnSpc>
                          <a:spcPct val="115000"/>
                        </a:lnSpc>
                        <a:spcAft>
                          <a:spcPts val="1000"/>
                        </a:spcAft>
                      </a:pPr>
                      <a:r>
                        <a:rPr lang="es-PE" sz="1600" b="1">
                          <a:solidFill>
                            <a:srgbClr val="C40000"/>
                          </a:solidFill>
                          <a:latin typeface="Arial" pitchFamily="34" charset="0"/>
                          <a:ea typeface="Calibri"/>
                          <a:cs typeface="Arial" pitchFamily="34" charset="0"/>
                        </a:rPr>
                        <a:t>L</a:t>
                      </a:r>
                      <a:endParaRPr lang="es-PE" sz="1600">
                        <a:latin typeface="Arial" pitchFamily="34" charset="0"/>
                        <a:ea typeface="Calibri"/>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E8E8"/>
                    </a:solidFill>
                  </a:tcPr>
                </a:tc>
                <a:tc>
                  <a:txBody>
                    <a:bodyPr/>
                    <a:lstStyle/>
                    <a:p>
                      <a:pPr algn="ctr">
                        <a:lnSpc>
                          <a:spcPct val="115000"/>
                        </a:lnSpc>
                        <a:spcAft>
                          <a:spcPts val="1000"/>
                        </a:spcAft>
                      </a:pPr>
                      <a:r>
                        <a:rPr lang="es-PE" sz="1600" b="1">
                          <a:solidFill>
                            <a:srgbClr val="C40000"/>
                          </a:solidFill>
                          <a:latin typeface="Arial" pitchFamily="34" charset="0"/>
                          <a:ea typeface="Calibri"/>
                          <a:cs typeface="Arial" pitchFamily="34" charset="0"/>
                        </a:rPr>
                        <a:t>B</a:t>
                      </a:r>
                      <a:endParaRPr lang="es-PE" sz="1600">
                        <a:latin typeface="Arial" pitchFamily="34" charset="0"/>
                        <a:ea typeface="Calibri"/>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E8E8"/>
                    </a:solidFill>
                  </a:tcPr>
                </a:tc>
                <a:tc>
                  <a:txBody>
                    <a:bodyPr/>
                    <a:lstStyle/>
                    <a:p>
                      <a:pPr algn="ctr">
                        <a:lnSpc>
                          <a:spcPct val="115000"/>
                        </a:lnSpc>
                        <a:spcAft>
                          <a:spcPts val="1000"/>
                        </a:spcAft>
                      </a:pPr>
                      <a:r>
                        <a:rPr lang="es-PE" sz="1600" b="1">
                          <a:solidFill>
                            <a:srgbClr val="C40000"/>
                          </a:solidFill>
                          <a:latin typeface="Arial" pitchFamily="34" charset="0"/>
                          <a:ea typeface="Calibri"/>
                          <a:cs typeface="Arial" pitchFamily="34" charset="0"/>
                        </a:rPr>
                        <a:t>ANTIPARTÍCULA</a:t>
                      </a:r>
                      <a:endParaRPr lang="es-PE" sz="1600">
                        <a:latin typeface="Arial" pitchFamily="34" charset="0"/>
                        <a:ea typeface="Calibri"/>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rgbClr val="FFE8E8"/>
                    </a:solidFill>
                  </a:tcPr>
                </a:tc>
              </a:tr>
              <a:tr h="618024">
                <a:tc>
                  <a:txBody>
                    <a:bodyPr/>
                    <a:lstStyle/>
                    <a:p>
                      <a:pPr>
                        <a:lnSpc>
                          <a:spcPct val="115000"/>
                        </a:lnSpc>
                      </a:pPr>
                      <a:r>
                        <a:rPr lang="es-PE" sz="1600" b="1" dirty="0">
                          <a:solidFill>
                            <a:srgbClr val="000000"/>
                          </a:solidFill>
                          <a:latin typeface="Arial" pitchFamily="34" charset="0"/>
                          <a:ea typeface="Times New Roman"/>
                          <a:cs typeface="Arial" pitchFamily="34" charset="0"/>
                        </a:rPr>
                        <a:t>Up (arriba)</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u</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3</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+ 2/3</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1/2</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0</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1/3</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endParaRPr lang="es-PE" sz="1600" dirty="0">
                        <a:solidFill>
                          <a:srgbClr val="000000"/>
                        </a:solidFill>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r>
              <a:tr h="618024">
                <a:tc>
                  <a:txBody>
                    <a:bodyPr/>
                    <a:lstStyle/>
                    <a:p>
                      <a:pPr>
                        <a:lnSpc>
                          <a:spcPct val="115000"/>
                        </a:lnSpc>
                      </a:pPr>
                      <a:r>
                        <a:rPr lang="es-PE" sz="1600" b="1">
                          <a:solidFill>
                            <a:srgbClr val="000000"/>
                          </a:solidFill>
                          <a:latin typeface="Arial" pitchFamily="34" charset="0"/>
                          <a:ea typeface="Times New Roman"/>
                          <a:cs typeface="Arial" pitchFamily="34" charset="0"/>
                        </a:rPr>
                        <a:t>Down (abajo)</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d</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7</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- 1/3</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1/2</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0</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1/3</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endParaRPr lang="es-PE" sz="1600" dirty="0">
                        <a:solidFill>
                          <a:srgbClr val="000000"/>
                        </a:solidFill>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r>
              <a:tr h="618024">
                <a:tc>
                  <a:txBody>
                    <a:bodyPr/>
                    <a:lstStyle/>
                    <a:p>
                      <a:pPr>
                        <a:lnSpc>
                          <a:spcPct val="115000"/>
                        </a:lnSpc>
                      </a:pPr>
                      <a:r>
                        <a:rPr lang="es-PE" sz="1600" b="1">
                          <a:solidFill>
                            <a:srgbClr val="000000"/>
                          </a:solidFill>
                          <a:latin typeface="Arial" pitchFamily="34" charset="0"/>
                          <a:ea typeface="Times New Roman"/>
                          <a:cs typeface="Arial" pitchFamily="34" charset="0"/>
                        </a:rPr>
                        <a:t>Strange (extraño)</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s</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120</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- 1/3</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1/2</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0</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1/3</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endParaRPr lang="es-PE" sz="1600" dirty="0">
                        <a:solidFill>
                          <a:srgbClr val="000000"/>
                        </a:solidFill>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r>
              <a:tr h="618024">
                <a:tc>
                  <a:txBody>
                    <a:bodyPr/>
                    <a:lstStyle/>
                    <a:p>
                      <a:pPr>
                        <a:lnSpc>
                          <a:spcPct val="115000"/>
                        </a:lnSpc>
                      </a:pPr>
                      <a:r>
                        <a:rPr lang="es-PE" sz="1600" b="1">
                          <a:solidFill>
                            <a:srgbClr val="000000"/>
                          </a:solidFill>
                          <a:latin typeface="Arial" pitchFamily="34" charset="0"/>
                          <a:ea typeface="Times New Roman"/>
                          <a:cs typeface="Arial" pitchFamily="34" charset="0"/>
                        </a:rPr>
                        <a:t>Charm (encanto)</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c</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1200</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+ 2/3</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1/2</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0</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1/3</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endParaRPr lang="es-PE" sz="1600" dirty="0">
                        <a:solidFill>
                          <a:srgbClr val="000000"/>
                        </a:solidFill>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r>
              <a:tr h="618024">
                <a:tc>
                  <a:txBody>
                    <a:bodyPr/>
                    <a:lstStyle/>
                    <a:p>
                      <a:pPr>
                        <a:lnSpc>
                          <a:spcPct val="115000"/>
                        </a:lnSpc>
                      </a:pPr>
                      <a:r>
                        <a:rPr lang="es-PE" sz="1600" b="1">
                          <a:solidFill>
                            <a:srgbClr val="000000"/>
                          </a:solidFill>
                          <a:latin typeface="Arial" pitchFamily="34" charset="0"/>
                          <a:ea typeface="Times New Roman"/>
                          <a:cs typeface="Arial" pitchFamily="34" charset="0"/>
                        </a:rPr>
                        <a:t>Bottom (fondo)</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b</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4200</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- 1/3</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1/2</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0</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dirty="0">
                          <a:solidFill>
                            <a:srgbClr val="000000"/>
                          </a:solidFill>
                          <a:latin typeface="Arial" pitchFamily="34" charset="0"/>
                          <a:ea typeface="Times New Roman"/>
                          <a:cs typeface="Arial" pitchFamily="34" charset="0"/>
                        </a:rPr>
                        <a:t>1/3</a:t>
                      </a:r>
                      <a:endParaRPr lang="es-PE" sz="1600" dirty="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endParaRPr lang="es-PE" sz="1600" dirty="0">
                        <a:solidFill>
                          <a:srgbClr val="000000"/>
                        </a:solidFill>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r>
              <a:tr h="618024">
                <a:tc>
                  <a:txBody>
                    <a:bodyPr/>
                    <a:lstStyle/>
                    <a:p>
                      <a:pPr>
                        <a:lnSpc>
                          <a:spcPct val="115000"/>
                        </a:lnSpc>
                      </a:pPr>
                      <a:r>
                        <a:rPr lang="es-PE" sz="1600" b="1">
                          <a:solidFill>
                            <a:srgbClr val="000000"/>
                          </a:solidFill>
                          <a:latin typeface="Arial" pitchFamily="34" charset="0"/>
                          <a:ea typeface="Times New Roman"/>
                          <a:cs typeface="Arial" pitchFamily="34" charset="0"/>
                        </a:rPr>
                        <a:t>Top (cima)</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t</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175.000</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+ 2/3</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1/2</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0</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r>
                        <a:rPr lang="es-PE" sz="1600" b="1">
                          <a:solidFill>
                            <a:srgbClr val="000000"/>
                          </a:solidFill>
                          <a:latin typeface="Arial" pitchFamily="34" charset="0"/>
                          <a:ea typeface="Times New Roman"/>
                          <a:cs typeface="Arial" pitchFamily="34" charset="0"/>
                        </a:rPr>
                        <a:t>1/3</a:t>
                      </a:r>
                      <a:endParaRPr lang="es-PE" sz="1600">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c>
                  <a:txBody>
                    <a:bodyPr/>
                    <a:lstStyle/>
                    <a:p>
                      <a:pPr algn="ctr">
                        <a:lnSpc>
                          <a:spcPct val="115000"/>
                        </a:lnSpc>
                      </a:pPr>
                      <a:endParaRPr lang="es-PE" sz="1600" dirty="0">
                        <a:solidFill>
                          <a:srgbClr val="000000"/>
                        </a:solidFill>
                        <a:latin typeface="Arial" pitchFamily="34" charset="0"/>
                        <a:ea typeface="Times New Roman"/>
                        <a:cs typeface="Arial" pitchFamily="34" charset="0"/>
                      </a:endParaRPr>
                    </a:p>
                  </a:txBody>
                  <a:tcPr marL="28575" marR="28575" marT="28577" marB="28577" anchor="ctr">
                    <a:lnL w="12700" cap="flat" cmpd="sng" algn="ctr">
                      <a:solidFill>
                        <a:srgbClr val="800000"/>
                      </a:solidFill>
                      <a:prstDash val="solid"/>
                      <a:round/>
                      <a:headEnd type="none" w="med" len="med"/>
                      <a:tailEnd type="none" w="med" len="med"/>
                    </a:lnL>
                    <a:lnR w="12700" cap="flat" cmpd="sng" algn="ctr">
                      <a:solidFill>
                        <a:srgbClr val="800000"/>
                      </a:solidFill>
                      <a:prstDash val="solid"/>
                      <a:round/>
                      <a:headEnd type="none" w="med" len="med"/>
                      <a:tailEnd type="none" w="med" len="med"/>
                    </a:lnR>
                    <a:lnT w="12700" cap="flat" cmpd="sng" algn="ctr">
                      <a:solidFill>
                        <a:srgbClr val="800000"/>
                      </a:solidFill>
                      <a:prstDash val="solid"/>
                      <a:round/>
                      <a:headEnd type="none" w="med" len="med"/>
                      <a:tailEnd type="none" w="med" len="med"/>
                    </a:lnT>
                    <a:lnB w="12700" cap="flat" cmpd="sng" algn="ctr">
                      <a:solidFill>
                        <a:srgbClr val="800000"/>
                      </a:solidFill>
                      <a:prstDash val="solid"/>
                      <a:round/>
                      <a:headEnd type="none" w="med" len="med"/>
                      <a:tailEnd type="none" w="med" len="med"/>
                    </a:lnB>
                    <a:solidFill>
                      <a:schemeClr val="accent3">
                        <a:lumMod val="20000"/>
                        <a:lumOff val="80000"/>
                      </a:schemeClr>
                    </a:solidFill>
                  </a:tcPr>
                </a:tc>
              </a:tr>
            </a:tbl>
          </a:graphicData>
        </a:graphic>
      </p:graphicFrame>
      <p:pic>
        <p:nvPicPr>
          <p:cNvPr id="25678" name="4 Imagen" descr="http://www.juntadeandalucia.es/averroes/iesarroyo/fisica/anti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188" y="2349500"/>
            <a:ext cx="2889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9" name="5 Imagen" descr="http://www.juntadeandalucia.es/averroes/iesarroyo/fisica/ant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2997200"/>
            <a:ext cx="2889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0" name="6 Imagen" descr="http://www.juntadeandalucia.es/averroes/iesarroyo/fisica/ant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188" y="3573463"/>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1" name="7 Imagen" descr="http://www.juntadeandalucia.es/averroes/iesarroyo/fisica/anti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188" y="4149725"/>
            <a:ext cx="2889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2" name="8 Imagen" descr="http://www.juntadeandalucia.es/averroes/iesarroyo/fisica/anti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6188" y="4797425"/>
            <a:ext cx="2889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3" name="9 Imagen" descr="http://www.juntadeandalucia.es/averroes/iesarroyo/fisica/anti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6188" y="5445125"/>
            <a:ext cx="2889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4" name="Rectangle 2"/>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endParaRPr lang="es-PE" altLang="es-PE" sz="1800" smtClean="0">
              <a:solidFill>
                <a:srgbClr val="FFFFFF"/>
              </a:solidFill>
              <a:latin typeface="Arial" charset="0"/>
            </a:endParaRPr>
          </a:p>
        </p:txBody>
      </p:sp>
      <p:sp>
        <p:nvSpPr>
          <p:cNvPr id="25685" name="Rectangle 3"/>
          <p:cNvSpPr>
            <a:spLocks noChangeArrowheads="1"/>
          </p:cNvSpPr>
          <p:nvPr/>
        </p:nvSpPr>
        <p:spPr bwMode="auto">
          <a:xfrm>
            <a:off x="0" y="809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endParaRPr lang="es-PE" altLang="es-PE" sz="1800" smtClean="0">
              <a:solidFill>
                <a:srgbClr val="FFFFFF"/>
              </a:solidFill>
              <a:latin typeface="Arial" charset="0"/>
            </a:endParaRPr>
          </a:p>
        </p:txBody>
      </p:sp>
    </p:spTree>
    <p:extLst>
      <p:ext uri="{BB962C8B-B14F-4D97-AF65-F5344CB8AC3E}">
        <p14:creationId xmlns:p14="http://schemas.microsoft.com/office/powerpoint/2010/main" val="214848648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1 Imagen" descr="esquema partículas atómica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04813"/>
            <a:ext cx="7704137"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2751334"/>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sultado de imagen para quark particula">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980728"/>
            <a:ext cx="5112568"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0147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90872" y="485800"/>
            <a:ext cx="8229600" cy="1143000"/>
          </a:xfrm>
        </p:spPr>
        <p:txBody>
          <a:bodyPr/>
          <a:lstStyle/>
          <a:p>
            <a:pPr algn="l"/>
            <a:r>
              <a:rPr lang="es-ES" altLang="es-PE" sz="2800" dirty="0" smtClean="0">
                <a:solidFill>
                  <a:srgbClr val="FF0000"/>
                </a:solidFill>
                <a:effectLst/>
                <a:latin typeface="Arial" charset="0"/>
              </a:rPr>
              <a:t>DESARROLLO DE LOS MODELOS ATÓMICOS</a:t>
            </a:r>
            <a:endParaRPr lang="en-GB" altLang="es-PE" sz="2800" dirty="0" smtClean="0">
              <a:solidFill>
                <a:srgbClr val="FF0000"/>
              </a:solidFill>
              <a:effectLst/>
              <a:latin typeface="Arial" charset="0"/>
            </a:endParaRPr>
          </a:p>
        </p:txBody>
      </p:sp>
      <p:sp>
        <p:nvSpPr>
          <p:cNvPr id="27651" name="Rectangle 3"/>
          <p:cNvSpPr>
            <a:spLocks noGrp="1" noChangeArrowheads="1"/>
          </p:cNvSpPr>
          <p:nvPr>
            <p:ph sz="half" idx="1"/>
          </p:nvPr>
        </p:nvSpPr>
        <p:spPr>
          <a:xfrm>
            <a:off x="313184" y="1816224"/>
            <a:ext cx="7715200" cy="1468760"/>
          </a:xfrm>
        </p:spPr>
        <p:txBody>
          <a:bodyPr/>
          <a:lstStyle/>
          <a:p>
            <a:pPr algn="just">
              <a:buFont typeface="Wingdings" pitchFamily="2" charset="2"/>
              <a:buNone/>
            </a:pPr>
            <a:r>
              <a:rPr lang="es-ES" altLang="es-PE" dirty="0">
                <a:effectLst/>
                <a:latin typeface="Arial" charset="0"/>
              </a:rPr>
              <a:t> </a:t>
            </a:r>
            <a:r>
              <a:rPr lang="es-ES" altLang="es-PE" dirty="0" smtClean="0">
                <a:effectLst/>
                <a:latin typeface="Arial" charset="0"/>
              </a:rPr>
              <a:t>  </a:t>
            </a:r>
            <a:r>
              <a:rPr lang="es-ES" altLang="es-PE" b="1" dirty="0" smtClean="0">
                <a:solidFill>
                  <a:srgbClr val="FFC000"/>
                </a:solidFill>
                <a:effectLst/>
                <a:latin typeface="Arial" charset="0"/>
              </a:rPr>
              <a:t>MODELO ATÓMICO DE THOMSON </a:t>
            </a:r>
            <a:r>
              <a:rPr lang="es-ES" altLang="es-PE" dirty="0" smtClean="0">
                <a:effectLst/>
                <a:latin typeface="Arial" charset="0"/>
              </a:rPr>
              <a:t>(1904)</a:t>
            </a:r>
          </a:p>
          <a:p>
            <a:pPr algn="just">
              <a:buFont typeface="Wingdings" pitchFamily="2" charset="2"/>
              <a:buNone/>
            </a:pPr>
            <a:r>
              <a:rPr lang="es-ES" altLang="es-PE" dirty="0" smtClean="0">
                <a:effectLst/>
                <a:latin typeface="Arial" charset="0"/>
              </a:rPr>
              <a:t>   “ Pudín de pasas</a:t>
            </a:r>
            <a:r>
              <a:rPr lang="es-ES" altLang="es-PE" sz="2400" dirty="0" smtClean="0">
                <a:effectLst/>
                <a:latin typeface="Arial" charset="0"/>
              </a:rPr>
              <a:t>”.</a:t>
            </a:r>
          </a:p>
          <a:p>
            <a:pPr algn="just">
              <a:buFont typeface="Wingdings" pitchFamily="2" charset="2"/>
              <a:buNone/>
            </a:pPr>
            <a:endParaRPr lang="es-ES" altLang="es-PE" sz="2400" dirty="0" smtClean="0">
              <a:effectLst/>
              <a:latin typeface="Arial" charset="0"/>
            </a:endParaRPr>
          </a:p>
          <a:p>
            <a:pPr>
              <a:buFont typeface="Wingdings" pitchFamily="2" charset="2"/>
              <a:buNone/>
            </a:pPr>
            <a:endParaRPr lang="es-ES" altLang="es-PE" sz="2400" dirty="0" smtClean="0">
              <a:effectLst/>
              <a:latin typeface="Arial" charset="0"/>
            </a:endParaRPr>
          </a:p>
        </p:txBody>
      </p:sp>
      <p:pic>
        <p:nvPicPr>
          <p:cNvPr id="27653" name="Picture 6" descr="os%20mod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3125928"/>
            <a:ext cx="2880320" cy="28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344788"/>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txBox="1">
            <a:spLocks noChangeArrowheads="1"/>
          </p:cNvSpPr>
          <p:nvPr/>
        </p:nvSpPr>
        <p:spPr>
          <a:xfrm>
            <a:off x="323528" y="980728"/>
            <a:ext cx="8075240" cy="2044824"/>
          </a:xfrm>
          <a:prstGeom prst="rect">
            <a:avLst/>
          </a:prstGeom>
        </p:spPr>
        <p:txBody>
          <a:bodyPr/>
          <a:lst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just">
              <a:buFont typeface="Wingdings" pitchFamily="2" charset="2"/>
              <a:buNone/>
              <a:defRPr/>
            </a:pPr>
            <a:r>
              <a:rPr lang="es-ES" kern="0" dirty="0" smtClean="0">
                <a:solidFill>
                  <a:srgbClr val="FFC000"/>
                </a:solidFill>
                <a:effectLst/>
                <a:latin typeface="Arial" charset="0"/>
              </a:rPr>
              <a:t>   </a:t>
            </a:r>
            <a:r>
              <a:rPr lang="es-ES" b="1" kern="0" dirty="0" smtClean="0">
                <a:solidFill>
                  <a:srgbClr val="FFC000"/>
                </a:solidFill>
                <a:effectLst/>
                <a:latin typeface="Arial" charset="0"/>
              </a:rPr>
              <a:t>MODELO ATÓMICO DE RUTHERFORD O MODELO NUCLEAR DEL ÁTOMO</a:t>
            </a:r>
            <a:r>
              <a:rPr lang="es-ES" b="1" kern="0" dirty="0" smtClean="0">
                <a:effectLst/>
                <a:latin typeface="Arial" charset="0"/>
              </a:rPr>
              <a:t> </a:t>
            </a:r>
            <a:r>
              <a:rPr lang="es-ES" kern="0" dirty="0" smtClean="0">
                <a:effectLst>
                  <a:outerShdw blurRad="38100" dist="38100" dir="2700000" algn="tl">
                    <a:srgbClr val="000000">
                      <a:alpha val="43137"/>
                    </a:srgbClr>
                  </a:outerShdw>
                </a:effectLst>
                <a:latin typeface="Arial" charset="0"/>
              </a:rPr>
              <a:t>(1911) “Sistema planetario en miniatura”.</a:t>
            </a:r>
            <a:endParaRPr lang="en-GB" kern="0" dirty="0" smtClean="0">
              <a:effectLst>
                <a:outerShdw blurRad="38100" dist="38100" dir="2700000" algn="tl">
                  <a:srgbClr val="000000">
                    <a:alpha val="43137"/>
                  </a:srgbClr>
                </a:outerShdw>
              </a:effectLst>
              <a:latin typeface="Arial" charset="0"/>
            </a:endParaRPr>
          </a:p>
          <a:p>
            <a:pPr>
              <a:defRPr/>
            </a:pPr>
            <a:endParaRPr lang="en-GB" kern="0" dirty="0" smtClean="0"/>
          </a:p>
        </p:txBody>
      </p:sp>
      <p:pic>
        <p:nvPicPr>
          <p:cNvPr id="3" name="Picture 8" descr="a12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780928"/>
            <a:ext cx="3034106" cy="332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56585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11560" y="1133872"/>
            <a:ext cx="8229600" cy="1143000"/>
          </a:xfrm>
          <a:prstGeom prst="rect">
            <a:avLst/>
          </a:prstGeom>
        </p:spPr>
        <p:txBody>
          <a:bodyPr/>
          <a:lst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a:lstStyle>
          <a:p>
            <a:pPr algn="l">
              <a:defRPr/>
            </a:pPr>
            <a:r>
              <a:rPr lang="es-ES" sz="2800" kern="0" dirty="0" smtClean="0">
                <a:solidFill>
                  <a:srgbClr val="FF0000"/>
                </a:solidFill>
                <a:latin typeface="Arial" charset="0"/>
              </a:rPr>
              <a:t>LA NATURALEZA ONDULATORIA DE LA LUZ</a:t>
            </a:r>
            <a:endParaRPr lang="en-GB" sz="2800" kern="0" dirty="0" smtClean="0">
              <a:solidFill>
                <a:srgbClr val="FF0000"/>
              </a:solidFill>
              <a:latin typeface="Arial" charset="0"/>
            </a:endParaRPr>
          </a:p>
        </p:txBody>
      </p:sp>
      <p:sp>
        <p:nvSpPr>
          <p:cNvPr id="4" name="Rectangle 3"/>
          <p:cNvSpPr txBox="1">
            <a:spLocks noChangeArrowheads="1"/>
          </p:cNvSpPr>
          <p:nvPr/>
        </p:nvSpPr>
        <p:spPr>
          <a:xfrm>
            <a:off x="179512" y="1989634"/>
            <a:ext cx="8351837" cy="4463702"/>
          </a:xfrm>
          <a:prstGeom prst="rect">
            <a:avLst/>
          </a:prstGeom>
        </p:spPr>
        <p:txBody>
          <a:bodyPr/>
          <a:lst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just">
              <a:lnSpc>
                <a:spcPct val="90000"/>
              </a:lnSpc>
              <a:buFont typeface="Wingdings" pitchFamily="2" charset="2"/>
              <a:buNone/>
              <a:defRPr/>
            </a:pPr>
            <a:r>
              <a:rPr lang="es-ES" sz="2800" kern="0" dirty="0" smtClean="0">
                <a:latin typeface="Arial" charset="0"/>
              </a:rPr>
              <a:t>    Gran parte del conocimiento actual sobre la estructura electrónica de los átomos provino del análisis de la luz que emiten o absorben las sustancias.</a:t>
            </a:r>
          </a:p>
          <a:p>
            <a:pPr algn="just">
              <a:lnSpc>
                <a:spcPct val="90000"/>
              </a:lnSpc>
              <a:buFont typeface="Wingdings" pitchFamily="2" charset="2"/>
              <a:buNone/>
              <a:defRPr/>
            </a:pPr>
            <a:r>
              <a:rPr lang="es-ES" sz="2800" kern="0" dirty="0" smtClean="0">
                <a:latin typeface="Arial" charset="0"/>
              </a:rPr>
              <a:t>    Todos los tipos de radiación electromagnética se mueven a través del vacío (v </a:t>
            </a:r>
            <a:r>
              <a:rPr lang="es-ES" sz="2800" kern="0" baseline="-25000" dirty="0" smtClean="0">
                <a:latin typeface="Arial" charset="0"/>
              </a:rPr>
              <a:t>luz</a:t>
            </a:r>
            <a:r>
              <a:rPr lang="es-ES" sz="2800" kern="0" dirty="0" smtClean="0">
                <a:latin typeface="Arial" charset="0"/>
              </a:rPr>
              <a:t> = 3x10</a:t>
            </a:r>
            <a:r>
              <a:rPr lang="es-ES" sz="2800" kern="0" baseline="30000" dirty="0" smtClean="0">
                <a:latin typeface="Arial" charset="0"/>
              </a:rPr>
              <a:t>8</a:t>
            </a:r>
            <a:r>
              <a:rPr lang="es-ES" sz="2800" kern="0" dirty="0" smtClean="0">
                <a:latin typeface="Arial" charset="0"/>
              </a:rPr>
              <a:t> m/s). Todas tienen características ondulatorias parecidas a las ondas que se mueven en el agua.</a:t>
            </a:r>
            <a:endParaRPr lang="es-ES" sz="2400" kern="0" dirty="0" smtClean="0">
              <a:latin typeface="Arial" charset="0"/>
            </a:endParaRPr>
          </a:p>
          <a:p>
            <a:pPr>
              <a:lnSpc>
                <a:spcPct val="90000"/>
              </a:lnSpc>
              <a:buFont typeface="Wingdings" pitchFamily="2" charset="2"/>
              <a:buNone/>
              <a:defRPr/>
            </a:pPr>
            <a:r>
              <a:rPr lang="es-ES" sz="2400" kern="0" dirty="0" smtClean="0">
                <a:latin typeface="Arial" charset="0"/>
                <a:sym typeface="Symbol" pitchFamily="18" charset="2"/>
              </a:rPr>
              <a:t> </a:t>
            </a:r>
            <a:endParaRPr lang="es-ES" sz="2800" kern="0" dirty="0" smtClean="0">
              <a:latin typeface="Arial" charset="0"/>
              <a:sym typeface="Symbol" pitchFamily="18" charset="2"/>
            </a:endParaRPr>
          </a:p>
          <a:p>
            <a:pPr>
              <a:lnSpc>
                <a:spcPct val="90000"/>
              </a:lnSpc>
              <a:buFont typeface="Wingdings" pitchFamily="2" charset="2"/>
              <a:buNone/>
              <a:defRPr/>
            </a:pPr>
            <a:endParaRPr lang="en-GB" sz="2800" kern="0" dirty="0" smtClean="0">
              <a:latin typeface="Arial" charset="0"/>
            </a:endParaRPr>
          </a:p>
        </p:txBody>
      </p:sp>
    </p:spTree>
    <p:extLst>
      <p:ext uri="{BB962C8B-B14F-4D97-AF65-F5344CB8AC3E}">
        <p14:creationId xmlns:p14="http://schemas.microsoft.com/office/powerpoint/2010/main" val="22311688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msoDB0FE"/>
          <p:cNvPicPr>
            <a:picLocks noChangeAspect="1" noChangeArrowheads="1"/>
          </p:cNvPicPr>
          <p:nvPr/>
        </p:nvPicPr>
        <p:blipFill rotWithShape="1">
          <a:blip r:embed="rId2">
            <a:extLst>
              <a:ext uri="{28A0092B-C50C-407E-A947-70E740481C1C}">
                <a14:useLocalDpi xmlns:a14="http://schemas.microsoft.com/office/drawing/2010/main" val="0"/>
              </a:ext>
            </a:extLst>
          </a:blip>
          <a:srcRect t="53066" r="31184" b="22325"/>
          <a:stretch/>
        </p:blipFill>
        <p:spPr bwMode="auto">
          <a:xfrm>
            <a:off x="228809" y="2420888"/>
            <a:ext cx="8686381"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2 Rectángulo"/>
          <p:cNvSpPr/>
          <p:nvPr/>
        </p:nvSpPr>
        <p:spPr>
          <a:xfrm>
            <a:off x="755576" y="764704"/>
            <a:ext cx="7632848" cy="1446550"/>
          </a:xfrm>
          <a:prstGeom prst="rect">
            <a:avLst/>
          </a:prstGeom>
        </p:spPr>
        <p:txBody>
          <a:bodyPr wrap="square">
            <a:spAutoFit/>
          </a:bodyPr>
          <a:lstStyle/>
          <a:p>
            <a:pPr>
              <a:defRPr/>
            </a:pPr>
            <a:r>
              <a:rPr lang="es-ES_tradnl" altLang="es-PE" sz="2800" b="1" dirty="0" smtClean="0">
                <a:solidFill>
                  <a:srgbClr val="FF0000"/>
                </a:solidFill>
                <a:latin typeface="Arial" panose="020B0604020202020204" pitchFamily="34" charset="0"/>
                <a:cs typeface="Arial" panose="020B0604020202020204" pitchFamily="34" charset="0"/>
              </a:rPr>
              <a:t>ESPECTRO ELECTROMAGNÉTICO</a:t>
            </a:r>
          </a:p>
          <a:p>
            <a:pPr>
              <a:defRPr/>
            </a:pPr>
            <a:endParaRPr lang="es-ES_tradnl" altLang="es-PE" sz="1200" b="1" dirty="0" smtClean="0">
              <a:solidFill>
                <a:srgbClr val="FF0000"/>
              </a:solidFill>
              <a:latin typeface="Arial" panose="020B0604020202020204" pitchFamily="34" charset="0"/>
              <a:cs typeface="Arial" panose="020B0604020202020204" pitchFamily="34" charset="0"/>
            </a:endParaRPr>
          </a:p>
          <a:p>
            <a:pPr algn="just">
              <a:defRPr/>
            </a:pPr>
            <a:r>
              <a:rPr lang="es-ES_tradnl" altLang="es-PE" sz="2400" dirty="0" smtClean="0">
                <a:latin typeface="Arial" panose="020B0604020202020204" pitchFamily="34" charset="0"/>
                <a:cs typeface="Arial" panose="020B0604020202020204" pitchFamily="34" charset="0"/>
              </a:rPr>
              <a:t>Es </a:t>
            </a:r>
            <a:r>
              <a:rPr lang="es-ES_tradnl" altLang="es-PE" sz="2400" dirty="0">
                <a:latin typeface="Arial" panose="020B0604020202020204" pitchFamily="34" charset="0"/>
                <a:cs typeface="Arial" panose="020B0604020202020204" pitchFamily="34" charset="0"/>
              </a:rPr>
              <a:t>el conjunto de radiaciones electromagnéticas que emite o absorbe una sustancia o fuente de energía.</a:t>
            </a:r>
          </a:p>
        </p:txBody>
      </p:sp>
    </p:spTree>
    <p:extLst>
      <p:ext uri="{BB962C8B-B14F-4D97-AF65-F5344CB8AC3E}">
        <p14:creationId xmlns:p14="http://schemas.microsoft.com/office/powerpoint/2010/main" val="5993979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algn="l">
              <a:defRPr/>
            </a:pPr>
            <a:r>
              <a:rPr lang="es-ES" sz="2800" dirty="0" smtClean="0">
                <a:solidFill>
                  <a:srgbClr val="FF0000"/>
                </a:solidFill>
                <a:latin typeface="Arial" charset="0"/>
              </a:rPr>
              <a:t>TEORÍA CLÁSICA DE LA RADIACIÓN</a:t>
            </a:r>
            <a:endParaRPr lang="en-GB" sz="2800" dirty="0" smtClean="0">
              <a:solidFill>
                <a:srgbClr val="FF0000"/>
              </a:solidFill>
              <a:latin typeface="Arial" charset="0"/>
            </a:endParaRPr>
          </a:p>
        </p:txBody>
      </p:sp>
      <p:sp>
        <p:nvSpPr>
          <p:cNvPr id="82949" name="Rectangle 5"/>
          <p:cNvSpPr>
            <a:spLocks noGrp="1" noChangeArrowheads="1"/>
          </p:cNvSpPr>
          <p:nvPr>
            <p:ph sz="half" idx="1"/>
          </p:nvPr>
        </p:nvSpPr>
        <p:spPr>
          <a:xfrm>
            <a:off x="466303" y="1268413"/>
            <a:ext cx="2449513" cy="4862512"/>
          </a:xfrm>
        </p:spPr>
        <p:txBody>
          <a:bodyPr/>
          <a:lstStyle/>
          <a:p>
            <a:pPr>
              <a:lnSpc>
                <a:spcPct val="80000"/>
              </a:lnSpc>
              <a:buFont typeface="Wingdings" pitchFamily="2" charset="2"/>
              <a:buNone/>
              <a:defRPr/>
            </a:pPr>
            <a:endParaRPr lang="es-ES" sz="800" dirty="0" smtClean="0">
              <a:latin typeface="Arial" charset="0"/>
            </a:endParaRPr>
          </a:p>
          <a:p>
            <a:pPr>
              <a:lnSpc>
                <a:spcPct val="80000"/>
              </a:lnSpc>
              <a:buFont typeface="Wingdings" pitchFamily="2" charset="2"/>
              <a:buNone/>
              <a:defRPr/>
            </a:pPr>
            <a:r>
              <a:rPr lang="es-ES" dirty="0" smtClean="0">
                <a:effectLst/>
                <a:latin typeface="Arial" charset="0"/>
              </a:rPr>
              <a:t>En 1900, Max</a:t>
            </a:r>
          </a:p>
          <a:p>
            <a:pPr>
              <a:lnSpc>
                <a:spcPct val="80000"/>
              </a:lnSpc>
              <a:buFont typeface="Wingdings" pitchFamily="2" charset="2"/>
              <a:buNone/>
              <a:defRPr/>
            </a:pPr>
            <a:r>
              <a:rPr lang="es-ES" dirty="0" err="1" smtClean="0">
                <a:effectLst/>
                <a:latin typeface="Arial" charset="0"/>
              </a:rPr>
              <a:t>Planck</a:t>
            </a:r>
            <a:r>
              <a:rPr lang="es-ES" dirty="0" smtClean="0">
                <a:effectLst/>
                <a:latin typeface="Arial" charset="0"/>
              </a:rPr>
              <a:t> predijo</a:t>
            </a:r>
          </a:p>
          <a:p>
            <a:pPr>
              <a:lnSpc>
                <a:spcPct val="80000"/>
              </a:lnSpc>
              <a:buFont typeface="Wingdings" pitchFamily="2" charset="2"/>
              <a:buNone/>
              <a:defRPr/>
            </a:pPr>
            <a:r>
              <a:rPr lang="es-ES" dirty="0" smtClean="0">
                <a:effectLst/>
                <a:latin typeface="Arial" charset="0"/>
              </a:rPr>
              <a:t>con todo éxito</a:t>
            </a:r>
          </a:p>
          <a:p>
            <a:pPr>
              <a:lnSpc>
                <a:spcPct val="80000"/>
              </a:lnSpc>
              <a:buFont typeface="Wingdings" pitchFamily="2" charset="2"/>
              <a:buNone/>
              <a:defRPr/>
            </a:pPr>
            <a:r>
              <a:rPr lang="es-ES" dirty="0" smtClean="0">
                <a:effectLst/>
                <a:latin typeface="Arial" charset="0"/>
              </a:rPr>
              <a:t>la forma de la</a:t>
            </a:r>
          </a:p>
          <a:p>
            <a:pPr>
              <a:lnSpc>
                <a:spcPct val="80000"/>
              </a:lnSpc>
              <a:buFont typeface="Wingdings" pitchFamily="2" charset="2"/>
              <a:buNone/>
              <a:defRPr/>
            </a:pPr>
            <a:r>
              <a:rPr lang="es-ES" dirty="0" smtClean="0">
                <a:effectLst/>
                <a:latin typeface="Arial" charset="0"/>
              </a:rPr>
              <a:t>curva.                                                        </a:t>
            </a:r>
          </a:p>
          <a:p>
            <a:pPr>
              <a:lnSpc>
                <a:spcPct val="80000"/>
              </a:lnSpc>
              <a:buFont typeface="Wingdings" pitchFamily="2" charset="2"/>
              <a:buNone/>
              <a:defRPr/>
            </a:pPr>
            <a:r>
              <a:rPr lang="es-ES" dirty="0" smtClean="0">
                <a:latin typeface="Arial" charset="0"/>
              </a:rPr>
              <a:t>            </a:t>
            </a:r>
            <a:r>
              <a:rPr lang="es-ES" dirty="0" smtClean="0">
                <a:effectLst>
                  <a:outerShdw blurRad="38100" dist="38100" dir="2700000" algn="tl">
                    <a:srgbClr val="FFFFFF"/>
                  </a:outerShdw>
                </a:effectLst>
                <a:latin typeface="Arial" charset="0"/>
                <a:cs typeface="Times New Roman" pitchFamily="18" charset="0"/>
              </a:rPr>
              <a:t>E</a:t>
            </a:r>
            <a:r>
              <a:rPr lang="es-ES" baseline="-30000" dirty="0" smtClean="0">
                <a:effectLst>
                  <a:outerShdw blurRad="38100" dist="38100" dir="2700000" algn="tl">
                    <a:srgbClr val="FFFFFF"/>
                  </a:outerShdw>
                </a:effectLst>
                <a:latin typeface="Arial" charset="0"/>
                <a:cs typeface="Times New Roman" pitchFamily="18" charset="0"/>
              </a:rPr>
              <a:t>CUANTO</a:t>
            </a:r>
            <a:r>
              <a:rPr lang="es-ES" baseline="-30000" dirty="0" smtClean="0">
                <a:solidFill>
                  <a:srgbClr val="000000"/>
                </a:solidFill>
                <a:effectLst>
                  <a:outerShdw blurRad="38100" dist="38100" dir="2700000" algn="tl">
                    <a:srgbClr val="FFFFFF"/>
                  </a:outerShdw>
                </a:effectLst>
                <a:latin typeface="Arial" charset="0"/>
                <a:cs typeface="Times New Roman" pitchFamily="18" charset="0"/>
              </a:rPr>
              <a:t> </a:t>
            </a:r>
            <a:r>
              <a:rPr lang="es-ES" dirty="0" smtClean="0">
                <a:latin typeface="Arial" charset="0"/>
                <a:sym typeface="Symbol" pitchFamily="18" charset="2"/>
              </a:rPr>
              <a:t> </a:t>
            </a:r>
            <a:r>
              <a:rPr lang="es-ES" dirty="0" smtClean="0">
                <a:latin typeface="Arial" charset="0"/>
              </a:rPr>
              <a:t> </a:t>
            </a:r>
          </a:p>
          <a:p>
            <a:pPr>
              <a:lnSpc>
                <a:spcPct val="80000"/>
              </a:lnSpc>
              <a:buFont typeface="Wingdings" pitchFamily="2" charset="2"/>
              <a:buNone/>
              <a:defRPr/>
            </a:pPr>
            <a:r>
              <a:rPr lang="es-ES" dirty="0" smtClean="0">
                <a:latin typeface="Arial" charset="0"/>
              </a:rPr>
              <a:t>    </a:t>
            </a:r>
          </a:p>
          <a:p>
            <a:pPr>
              <a:lnSpc>
                <a:spcPct val="80000"/>
              </a:lnSpc>
              <a:buFont typeface="Wingdings" pitchFamily="2" charset="2"/>
              <a:buNone/>
              <a:defRPr/>
            </a:pPr>
            <a:r>
              <a:rPr lang="es-ES" dirty="0" smtClean="0">
                <a:solidFill>
                  <a:srgbClr val="000000"/>
                </a:solidFill>
                <a:effectLst>
                  <a:outerShdw blurRad="38100" dist="38100" dir="2700000" algn="tl">
                    <a:srgbClr val="FFFFFF"/>
                  </a:outerShdw>
                </a:effectLst>
                <a:latin typeface="Arial" charset="0"/>
                <a:cs typeface="Times New Roman" pitchFamily="18" charset="0"/>
              </a:rPr>
              <a:t> </a:t>
            </a:r>
            <a:endParaRPr lang="es-ES" dirty="0" smtClean="0">
              <a:latin typeface="Arial" charset="0"/>
            </a:endParaRPr>
          </a:p>
          <a:p>
            <a:pPr>
              <a:lnSpc>
                <a:spcPct val="80000"/>
              </a:lnSpc>
              <a:buFont typeface="Wingdings" pitchFamily="2" charset="2"/>
              <a:buNone/>
              <a:defRPr/>
            </a:pPr>
            <a:r>
              <a:rPr lang="es-ES" dirty="0" smtClean="0">
                <a:latin typeface="Arial" charset="0"/>
              </a:rPr>
              <a:t>     E = </a:t>
            </a:r>
            <a:r>
              <a:rPr lang="es-ES" dirty="0" err="1" smtClean="0">
                <a:latin typeface="Arial" charset="0"/>
              </a:rPr>
              <a:t>hc</a:t>
            </a:r>
            <a:r>
              <a:rPr lang="es-ES" dirty="0" smtClean="0">
                <a:latin typeface="Arial" charset="0"/>
              </a:rPr>
              <a:t> / </a:t>
            </a:r>
            <a:r>
              <a:rPr lang="es-ES" dirty="0" smtClean="0">
                <a:latin typeface="Arial" charset="0"/>
                <a:sym typeface="Symbol" pitchFamily="18" charset="2"/>
              </a:rPr>
              <a:t></a:t>
            </a:r>
          </a:p>
        </p:txBody>
      </p:sp>
      <p:pic>
        <p:nvPicPr>
          <p:cNvPr id="28676" name="Picture 12" descr="abril2"/>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 r="1893"/>
          <a:stretch/>
        </p:blipFill>
        <p:spPr>
          <a:xfrm>
            <a:off x="2880440" y="1628775"/>
            <a:ext cx="5652000" cy="3671888"/>
          </a:xfrm>
          <a:noFill/>
          <a:extLst>
            <a:ext uri="{909E8E84-426E-40DD-AFC4-6F175D3DCCD1}">
              <a14:hiddenFill xmlns:a14="http://schemas.microsoft.com/office/drawing/2010/main">
                <a:solidFill>
                  <a:srgbClr val="FFFFFF"/>
                </a:solidFill>
              </a14:hiddenFill>
            </a:ext>
          </a:extLst>
        </p:spPr>
      </p:pic>
      <p:sp>
        <p:nvSpPr>
          <p:cNvPr id="82958" name="Rectangle 14"/>
          <p:cNvSpPr>
            <a:spLocks noChangeArrowheads="1"/>
          </p:cNvSpPr>
          <p:nvPr/>
        </p:nvSpPr>
        <p:spPr bwMode="auto">
          <a:xfrm>
            <a:off x="6012160" y="5626520"/>
            <a:ext cx="1944687" cy="720725"/>
          </a:xfrm>
          <a:prstGeom prst="rect">
            <a:avLst/>
          </a:prstGeom>
          <a:solidFill>
            <a:srgbClr val="7030A0"/>
          </a:solidFill>
          <a:ln w="9525">
            <a:solidFill>
              <a:schemeClr val="tx1"/>
            </a:solidFill>
            <a:miter lim="800000"/>
            <a:headEnd/>
            <a:tailEnd/>
          </a:ln>
          <a:effectLst/>
        </p:spPr>
        <p:txBody>
          <a:bodyPr wrap="none" anchor="ctr"/>
          <a:lstStyle/>
          <a:p>
            <a:pPr algn="ctr" fontAlgn="base">
              <a:spcBef>
                <a:spcPct val="0"/>
              </a:spcBef>
              <a:spcAft>
                <a:spcPct val="0"/>
              </a:spcAft>
              <a:defRPr/>
            </a:pPr>
            <a:r>
              <a:rPr lang="es-ES" sz="2800" dirty="0">
                <a:solidFill>
                  <a:srgbClr val="FFFFFF"/>
                </a:solidFill>
                <a:effectLst>
                  <a:outerShdw blurRad="38100" dist="38100" dir="2700000" algn="tl">
                    <a:srgbClr val="000000"/>
                  </a:outerShdw>
                </a:effectLst>
                <a:latin typeface="Arial" charset="0"/>
              </a:rPr>
              <a:t>E  =  h </a:t>
            </a:r>
            <a:r>
              <a:rPr lang="es-ES" sz="2800" dirty="0">
                <a:solidFill>
                  <a:srgbClr val="FFFFFF"/>
                </a:solidFill>
                <a:effectLst>
                  <a:outerShdw blurRad="38100" dist="38100" dir="2700000" algn="tl">
                    <a:srgbClr val="000000"/>
                  </a:outerShdw>
                </a:effectLst>
                <a:latin typeface="Arial" charset="0"/>
                <a:sym typeface="Symbol" pitchFamily="18" charset="2"/>
              </a:rPr>
              <a:t></a:t>
            </a:r>
            <a:endParaRPr lang="en-GB" sz="2800" dirty="0">
              <a:solidFill>
                <a:srgbClr val="FFFFFF"/>
              </a:solidFill>
              <a:effectLst>
                <a:outerShdw blurRad="38100" dist="38100" dir="2700000" algn="tl">
                  <a:srgbClr val="000000"/>
                </a:outerShdw>
              </a:effectLst>
              <a:latin typeface="Arial" charset="0"/>
              <a:sym typeface="Symbol" pitchFamily="18" charset="2"/>
            </a:endParaRPr>
          </a:p>
        </p:txBody>
      </p:sp>
      <p:sp>
        <p:nvSpPr>
          <p:cNvPr id="2" name="1 Rectángulo"/>
          <p:cNvSpPr/>
          <p:nvPr/>
        </p:nvSpPr>
        <p:spPr>
          <a:xfrm>
            <a:off x="827584" y="5953493"/>
            <a:ext cx="2935419" cy="387798"/>
          </a:xfrm>
          <a:prstGeom prst="rect">
            <a:avLst/>
          </a:prstGeom>
        </p:spPr>
        <p:txBody>
          <a:bodyPr wrap="none">
            <a:spAutoFit/>
          </a:bodyPr>
          <a:lstStyle/>
          <a:p>
            <a:pPr>
              <a:lnSpc>
                <a:spcPct val="80000"/>
              </a:lnSpc>
              <a:buFont typeface="Wingdings" pitchFamily="2" charset="2"/>
              <a:buNone/>
              <a:defRPr/>
            </a:pPr>
            <a:r>
              <a:rPr lang="es-ES" sz="2400" dirty="0">
                <a:latin typeface="Arial" charset="0"/>
                <a:sym typeface="Symbol" pitchFamily="18" charset="2"/>
              </a:rPr>
              <a:t>h = 6,626 x 10</a:t>
            </a:r>
            <a:r>
              <a:rPr lang="es-ES" sz="2400" b="1" baseline="30000" dirty="0">
                <a:latin typeface="Arial" charset="0"/>
                <a:sym typeface="Symbol" pitchFamily="18" charset="2"/>
              </a:rPr>
              <a:t>-34</a:t>
            </a:r>
            <a:r>
              <a:rPr lang="es-ES" sz="2400" dirty="0">
                <a:latin typeface="Arial" charset="0"/>
                <a:sym typeface="Symbol" pitchFamily="18" charset="2"/>
              </a:rPr>
              <a:t> J-s</a:t>
            </a:r>
            <a:endParaRPr lang="en-GB" sz="2400" dirty="0">
              <a:latin typeface="Arial" charset="0"/>
            </a:endParaRPr>
          </a:p>
        </p:txBody>
      </p:sp>
    </p:spTree>
    <p:extLst>
      <p:ext uri="{BB962C8B-B14F-4D97-AF65-F5344CB8AC3E}">
        <p14:creationId xmlns:p14="http://schemas.microsoft.com/office/powerpoint/2010/main" val="1904573927"/>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algn="l">
              <a:defRPr/>
            </a:pPr>
            <a:r>
              <a:rPr lang="es-ES" sz="2800" dirty="0" smtClean="0">
                <a:solidFill>
                  <a:srgbClr val="FF0000"/>
                </a:solidFill>
                <a:latin typeface="Arial" charset="0"/>
              </a:rPr>
              <a:t>EFECTO FOTOELÉCTRICO</a:t>
            </a:r>
            <a:endParaRPr lang="en-GB" sz="2800" dirty="0" smtClean="0">
              <a:solidFill>
                <a:srgbClr val="FF0000"/>
              </a:solidFill>
              <a:latin typeface="Arial" charset="0"/>
            </a:endParaRPr>
          </a:p>
        </p:txBody>
      </p:sp>
      <p:sp>
        <p:nvSpPr>
          <p:cNvPr id="86019" name="Rectangle 3"/>
          <p:cNvSpPr>
            <a:spLocks noGrp="1" noChangeArrowheads="1"/>
          </p:cNvSpPr>
          <p:nvPr>
            <p:ph idx="1"/>
          </p:nvPr>
        </p:nvSpPr>
        <p:spPr>
          <a:xfrm>
            <a:off x="457200" y="1412776"/>
            <a:ext cx="8229600" cy="5257800"/>
          </a:xfrm>
        </p:spPr>
        <p:txBody>
          <a:bodyPr/>
          <a:lstStyle/>
          <a:p>
            <a:pPr>
              <a:buFont typeface="Wingdings" pitchFamily="2" charset="2"/>
              <a:buNone/>
              <a:defRPr/>
            </a:pPr>
            <a:endParaRPr lang="en-GB" dirty="0" smtClean="0"/>
          </a:p>
          <a:p>
            <a:pPr>
              <a:buFont typeface="Wingdings" pitchFamily="2" charset="2"/>
              <a:buNone/>
              <a:defRPr/>
            </a:pPr>
            <a:endParaRPr lang="en-GB" dirty="0" smtClean="0"/>
          </a:p>
          <a:p>
            <a:pPr>
              <a:buFont typeface="Wingdings" pitchFamily="2" charset="2"/>
              <a:buNone/>
              <a:defRPr/>
            </a:pPr>
            <a:endParaRPr lang="en-GB" dirty="0" smtClean="0"/>
          </a:p>
          <a:p>
            <a:pPr>
              <a:buFont typeface="Wingdings" pitchFamily="2" charset="2"/>
              <a:buNone/>
              <a:defRPr/>
            </a:pPr>
            <a:endParaRPr lang="en-GB" dirty="0" smtClean="0"/>
          </a:p>
          <a:p>
            <a:pPr>
              <a:buFont typeface="Wingdings" pitchFamily="2" charset="2"/>
              <a:buNone/>
              <a:defRPr/>
            </a:pPr>
            <a:r>
              <a:rPr lang="es-ES" dirty="0" smtClean="0"/>
              <a:t> </a:t>
            </a:r>
          </a:p>
          <a:p>
            <a:pPr>
              <a:buFont typeface="Wingdings" pitchFamily="2" charset="2"/>
              <a:buNone/>
              <a:defRPr/>
            </a:pPr>
            <a:r>
              <a:rPr lang="es-ES" sz="2800" b="1" dirty="0" smtClean="0">
                <a:latin typeface="Arial" charset="0"/>
              </a:rPr>
              <a:t>                    </a:t>
            </a:r>
          </a:p>
          <a:p>
            <a:pPr>
              <a:buFont typeface="Wingdings" pitchFamily="2" charset="2"/>
              <a:buNone/>
              <a:defRPr/>
            </a:pPr>
            <a:endParaRPr lang="es-ES" sz="2800" b="1" dirty="0" smtClean="0">
              <a:latin typeface="Arial" charset="0"/>
            </a:endParaRPr>
          </a:p>
          <a:p>
            <a:pPr>
              <a:buFont typeface="Wingdings" pitchFamily="2" charset="2"/>
              <a:buNone/>
              <a:defRPr/>
            </a:pPr>
            <a:r>
              <a:rPr lang="es-ES" sz="2800" b="1" dirty="0" smtClean="0">
                <a:latin typeface="Arial" charset="0"/>
              </a:rPr>
              <a:t>                    h </a:t>
            </a:r>
            <a:r>
              <a:rPr lang="es-ES" sz="2800" b="1" dirty="0" smtClean="0">
                <a:latin typeface="Arial" charset="0"/>
                <a:sym typeface="Symbol" pitchFamily="18" charset="2"/>
              </a:rPr>
              <a:t></a:t>
            </a:r>
            <a:r>
              <a:rPr lang="es-ES" sz="2800" b="1" dirty="0" smtClean="0">
                <a:latin typeface="Arial" charset="0"/>
              </a:rPr>
              <a:t>  =  p  +  </a:t>
            </a:r>
            <a:r>
              <a:rPr lang="en-US" sz="2800" b="1" dirty="0" smtClean="0">
                <a:latin typeface="Arial" charset="0"/>
                <a:cs typeface="Arial" charset="0"/>
              </a:rPr>
              <a:t>½(</a:t>
            </a:r>
            <a:r>
              <a:rPr lang="es-ES" sz="2800" b="1" dirty="0" err="1" smtClean="0">
                <a:latin typeface="Arial" charset="0"/>
              </a:rPr>
              <a:t>mv</a:t>
            </a:r>
            <a:r>
              <a:rPr lang="en-US" b="1" dirty="0" smtClean="0">
                <a:latin typeface="Arial" charset="0"/>
                <a:cs typeface="Arial" charset="0"/>
              </a:rPr>
              <a:t>²</a:t>
            </a:r>
            <a:r>
              <a:rPr lang="en-US" sz="2800" b="1" dirty="0" smtClean="0">
                <a:latin typeface="Arial" charset="0"/>
                <a:cs typeface="Arial" charset="0"/>
              </a:rPr>
              <a:t>)</a:t>
            </a:r>
          </a:p>
          <a:p>
            <a:pPr>
              <a:buFont typeface="Wingdings" pitchFamily="2" charset="2"/>
              <a:buNone/>
              <a:defRPr/>
            </a:pPr>
            <a:r>
              <a:rPr lang="es-ES" sz="2800" b="1" dirty="0" smtClean="0">
                <a:latin typeface="Arial" charset="0"/>
              </a:rPr>
              <a:t>                    h </a:t>
            </a:r>
            <a:r>
              <a:rPr lang="es-ES" sz="2800" b="1" dirty="0" smtClean="0">
                <a:latin typeface="Arial" charset="0"/>
                <a:sym typeface="Symbol" pitchFamily="18" charset="2"/>
              </a:rPr>
              <a:t></a:t>
            </a:r>
            <a:r>
              <a:rPr lang="es-ES" sz="2800" b="1" dirty="0" smtClean="0">
                <a:latin typeface="Arial" charset="0"/>
              </a:rPr>
              <a:t>  =  </a:t>
            </a:r>
            <a:r>
              <a:rPr lang="es-ES" sz="2800" b="1" dirty="0" err="1" smtClean="0">
                <a:latin typeface="Arial" charset="0"/>
              </a:rPr>
              <a:t>h</a:t>
            </a:r>
            <a:r>
              <a:rPr lang="es-ES" b="1" dirty="0" err="1" smtClean="0">
                <a:latin typeface="Arial" charset="0"/>
                <a:sym typeface="Symbol" pitchFamily="18" charset="2"/>
              </a:rPr>
              <a:t></a:t>
            </a:r>
            <a:r>
              <a:rPr lang="es-ES" sz="2000" b="1" dirty="0" err="1" smtClean="0">
                <a:latin typeface="Arial" charset="0"/>
              </a:rPr>
              <a:t>o</a:t>
            </a:r>
            <a:r>
              <a:rPr lang="es-ES" sz="2800" b="1" dirty="0" smtClean="0">
                <a:latin typeface="Arial" charset="0"/>
              </a:rPr>
              <a:t>  + </a:t>
            </a:r>
            <a:r>
              <a:rPr lang="en-US" sz="2800" b="1" dirty="0" smtClean="0">
                <a:latin typeface="Arial" charset="0"/>
                <a:cs typeface="Arial" charset="0"/>
              </a:rPr>
              <a:t>½(</a:t>
            </a:r>
            <a:r>
              <a:rPr lang="es-ES" sz="2800" b="1" dirty="0" err="1" smtClean="0">
                <a:latin typeface="Arial" charset="0"/>
              </a:rPr>
              <a:t>mv</a:t>
            </a:r>
            <a:r>
              <a:rPr lang="en-US" b="1" dirty="0" smtClean="0">
                <a:latin typeface="Arial" charset="0"/>
                <a:cs typeface="Arial" charset="0"/>
              </a:rPr>
              <a:t>²</a:t>
            </a:r>
            <a:r>
              <a:rPr lang="en-US" sz="2800" b="1" dirty="0" smtClean="0">
                <a:latin typeface="Arial" charset="0"/>
                <a:cs typeface="Arial" charset="0"/>
              </a:rPr>
              <a:t>)</a:t>
            </a:r>
            <a:r>
              <a:rPr lang="es-ES" sz="2800" b="1" dirty="0" smtClean="0">
                <a:latin typeface="Arial" charset="0"/>
              </a:rPr>
              <a:t> </a:t>
            </a:r>
            <a:endParaRPr lang="en-GB" sz="2800" b="1" dirty="0" smtClean="0">
              <a:latin typeface="Arial" charset="0"/>
            </a:endParaRPr>
          </a:p>
        </p:txBody>
      </p:sp>
      <p:pic>
        <p:nvPicPr>
          <p:cNvPr id="29700" name="Picture 6" descr="abril1"/>
          <p:cNvPicPr>
            <a:picLocks noChangeAspect="1" noChangeArrowheads="1"/>
          </p:cNvPicPr>
          <p:nvPr/>
        </p:nvPicPr>
        <p:blipFill rotWithShape="1">
          <a:blip r:embed="rId2">
            <a:extLst>
              <a:ext uri="{28A0092B-C50C-407E-A947-70E740481C1C}">
                <a14:useLocalDpi xmlns:a14="http://schemas.microsoft.com/office/drawing/2010/main" val="0"/>
              </a:ext>
            </a:extLst>
          </a:blip>
          <a:srcRect l="2518" t="5140" r="1796" b="-4062"/>
          <a:stretch/>
        </p:blipFill>
        <p:spPr bwMode="auto">
          <a:xfrm>
            <a:off x="3888456" y="1368000"/>
            <a:ext cx="4788000" cy="3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7"/>
          <p:cNvSpPr>
            <a:spLocks noChangeArrowheads="1"/>
          </p:cNvSpPr>
          <p:nvPr/>
        </p:nvSpPr>
        <p:spPr bwMode="auto">
          <a:xfrm>
            <a:off x="395288" y="4653136"/>
            <a:ext cx="8280400" cy="503238"/>
          </a:xfrm>
          <a:prstGeom prst="rect">
            <a:avLst/>
          </a:prstGeom>
          <a:solidFill>
            <a:srgbClr val="7030A0"/>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ctr" fontAlgn="base">
              <a:spcBef>
                <a:spcPct val="0"/>
              </a:spcBef>
              <a:spcAft>
                <a:spcPct val="0"/>
              </a:spcAft>
              <a:buClrTx/>
              <a:buSzTx/>
              <a:buFontTx/>
              <a:buNone/>
            </a:pPr>
            <a:r>
              <a:rPr lang="es-ES" altLang="es-PE" sz="1800" smtClean="0">
                <a:solidFill>
                  <a:srgbClr val="FFFFFF"/>
                </a:solidFill>
                <a:latin typeface="Tahoma" pitchFamily="34" charset="0"/>
              </a:rPr>
              <a:t> </a:t>
            </a:r>
            <a:r>
              <a:rPr lang="es-ES" altLang="es-PE" sz="2400" b="1" smtClean="0">
                <a:solidFill>
                  <a:srgbClr val="FFFFFF"/>
                </a:solidFill>
                <a:latin typeface="Tahoma" pitchFamily="34" charset="0"/>
              </a:rPr>
              <a:t>Energía fotón = Energía de escape + Energía cinética</a:t>
            </a:r>
            <a:endParaRPr lang="en-GB" altLang="es-PE" sz="2400" b="1" smtClean="0">
              <a:solidFill>
                <a:srgbClr val="FFFFFF"/>
              </a:solidFill>
              <a:latin typeface="Tahoma" pitchFamily="34" charset="0"/>
            </a:endParaRPr>
          </a:p>
        </p:txBody>
      </p:sp>
      <p:pic>
        <p:nvPicPr>
          <p:cNvPr id="14338" name="Picture 2" descr="Resultado de imagen para efecto fotoelectrico">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80" y="1772816"/>
            <a:ext cx="3426840" cy="2088232"/>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6660232" y="5589240"/>
            <a:ext cx="1584176" cy="461665"/>
          </a:xfrm>
          <a:prstGeom prst="rect">
            <a:avLst/>
          </a:prstGeom>
          <a:solidFill>
            <a:schemeClr val="accent2"/>
          </a:solidFill>
        </p:spPr>
        <p:txBody>
          <a:bodyPr wrap="square" rtlCol="0">
            <a:spAutoFit/>
          </a:bodyPr>
          <a:lstStyle/>
          <a:p>
            <a:pPr algn="ctr"/>
            <a:r>
              <a:rPr lang="es-PE" sz="2400" b="1" dirty="0" err="1" smtClean="0">
                <a:latin typeface="Arial" panose="020B0604020202020204" pitchFamily="34" charset="0"/>
                <a:cs typeface="Arial" panose="020B0604020202020204" pitchFamily="34" charset="0"/>
              </a:rPr>
              <a:t>Ec</a:t>
            </a:r>
            <a:r>
              <a:rPr lang="es-PE" sz="2400" b="1" dirty="0" smtClean="0">
                <a:latin typeface="Arial" panose="020B0604020202020204" pitchFamily="34" charset="0"/>
                <a:cs typeface="Arial" panose="020B0604020202020204" pitchFamily="34" charset="0"/>
              </a:rPr>
              <a:t>=</a:t>
            </a:r>
            <a:r>
              <a:rPr lang="es-PE" sz="2400" b="1" dirty="0" err="1" smtClean="0">
                <a:latin typeface="Arial" panose="020B0604020202020204" pitchFamily="34" charset="0"/>
                <a:cs typeface="Arial" panose="020B0604020202020204" pitchFamily="34" charset="0"/>
              </a:rPr>
              <a:t>q</a:t>
            </a:r>
            <a:r>
              <a:rPr lang="es-PE" sz="2400" b="1" baseline="-25000" dirty="0" err="1" smtClean="0">
                <a:latin typeface="Arial" panose="020B0604020202020204" pitchFamily="34" charset="0"/>
                <a:cs typeface="Arial" panose="020B0604020202020204" pitchFamily="34" charset="0"/>
              </a:rPr>
              <a:t>p</a:t>
            </a:r>
            <a:r>
              <a:rPr lang="el-GR" sz="2400" b="1" dirty="0" smtClean="0">
                <a:latin typeface="Arial" panose="020B0604020202020204" pitchFamily="34" charset="0"/>
                <a:cs typeface="Arial" panose="020B0604020202020204" pitchFamily="34" charset="0"/>
              </a:rPr>
              <a:t>Δ</a:t>
            </a:r>
            <a:r>
              <a:rPr lang="es-PE" sz="2400" b="1" dirty="0" smtClean="0">
                <a:latin typeface="Arial" panose="020B0604020202020204" pitchFamily="34" charset="0"/>
                <a:cs typeface="Arial" panose="020B0604020202020204" pitchFamily="34" charset="0"/>
              </a:rPr>
              <a:t>V</a:t>
            </a:r>
            <a:endParaRPr lang="es-PE" sz="2400" b="1" dirty="0">
              <a:latin typeface="Arial" panose="020B0604020202020204" pitchFamily="34" charset="0"/>
              <a:cs typeface="Arial" panose="020B0604020202020204" pitchFamily="34" charset="0"/>
            </a:endParaRPr>
          </a:p>
        </p:txBody>
      </p:sp>
      <p:sp>
        <p:nvSpPr>
          <p:cNvPr id="10" name="9 Conector"/>
          <p:cNvSpPr/>
          <p:nvPr/>
        </p:nvSpPr>
        <p:spPr>
          <a:xfrm>
            <a:off x="8055520" y="3286498"/>
            <a:ext cx="377776" cy="36004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solidFill>
                  <a:schemeClr val="bg2"/>
                </a:solidFill>
              </a:rPr>
              <a:t>e</a:t>
            </a:r>
            <a:endParaRPr lang="es-PE" b="1" dirty="0">
              <a:solidFill>
                <a:schemeClr val="bg2"/>
              </a:solidFill>
            </a:endParaRPr>
          </a:p>
        </p:txBody>
      </p:sp>
      <p:sp>
        <p:nvSpPr>
          <p:cNvPr id="11" name="10 Conector"/>
          <p:cNvSpPr/>
          <p:nvPr/>
        </p:nvSpPr>
        <p:spPr>
          <a:xfrm>
            <a:off x="7495208" y="3790557"/>
            <a:ext cx="377776" cy="36004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solidFill>
                  <a:schemeClr val="bg2"/>
                </a:solidFill>
              </a:rPr>
              <a:t>e</a:t>
            </a:r>
            <a:endParaRPr lang="es-PE" b="1" dirty="0">
              <a:solidFill>
                <a:schemeClr val="bg2"/>
              </a:solidFill>
            </a:endParaRPr>
          </a:p>
        </p:txBody>
      </p:sp>
      <p:sp>
        <p:nvSpPr>
          <p:cNvPr id="12" name="11 Conector"/>
          <p:cNvSpPr/>
          <p:nvPr/>
        </p:nvSpPr>
        <p:spPr>
          <a:xfrm>
            <a:off x="7117432" y="3244777"/>
            <a:ext cx="377776" cy="36004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solidFill>
                  <a:schemeClr val="bg2"/>
                </a:solidFill>
              </a:rPr>
              <a:t>e</a:t>
            </a:r>
            <a:endParaRPr lang="es-PE" b="1" dirty="0">
              <a:solidFill>
                <a:schemeClr val="bg2"/>
              </a:solidFill>
            </a:endParaRPr>
          </a:p>
        </p:txBody>
      </p:sp>
      <p:sp>
        <p:nvSpPr>
          <p:cNvPr id="13" name="12 Conector"/>
          <p:cNvSpPr/>
          <p:nvPr/>
        </p:nvSpPr>
        <p:spPr>
          <a:xfrm>
            <a:off x="5076056" y="3430833"/>
            <a:ext cx="377776" cy="36004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solidFill>
                  <a:schemeClr val="bg2"/>
                </a:solidFill>
              </a:rPr>
              <a:t>e</a:t>
            </a:r>
            <a:endParaRPr lang="es-PE" b="1" dirty="0">
              <a:solidFill>
                <a:schemeClr val="bg2"/>
              </a:solidFill>
            </a:endParaRPr>
          </a:p>
        </p:txBody>
      </p:sp>
      <p:sp>
        <p:nvSpPr>
          <p:cNvPr id="14" name="13 Conector"/>
          <p:cNvSpPr/>
          <p:nvPr/>
        </p:nvSpPr>
        <p:spPr>
          <a:xfrm>
            <a:off x="4531931" y="3861048"/>
            <a:ext cx="377776" cy="36004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solidFill>
                  <a:schemeClr val="bg2"/>
                </a:solidFill>
              </a:rPr>
              <a:t>e</a:t>
            </a:r>
            <a:endParaRPr lang="es-PE" b="1" dirty="0">
              <a:solidFill>
                <a:schemeClr val="bg2"/>
              </a:solidFill>
            </a:endParaRPr>
          </a:p>
        </p:txBody>
      </p:sp>
      <p:sp>
        <p:nvSpPr>
          <p:cNvPr id="15" name="14 Conector"/>
          <p:cNvSpPr/>
          <p:nvPr/>
        </p:nvSpPr>
        <p:spPr>
          <a:xfrm>
            <a:off x="3995936" y="3284984"/>
            <a:ext cx="377776" cy="36004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solidFill>
                  <a:schemeClr val="bg2"/>
                </a:solidFill>
              </a:rPr>
              <a:t>e</a:t>
            </a:r>
            <a:endParaRPr lang="es-PE" b="1" dirty="0">
              <a:solidFill>
                <a:schemeClr val="bg2"/>
              </a:solidFill>
            </a:endParaRPr>
          </a:p>
        </p:txBody>
      </p:sp>
    </p:spTree>
    <p:extLst>
      <p:ext uri="{BB962C8B-B14F-4D97-AF65-F5344CB8AC3E}">
        <p14:creationId xmlns:p14="http://schemas.microsoft.com/office/powerpoint/2010/main" val="1877133910"/>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95288" y="260350"/>
            <a:ext cx="8229600" cy="1143000"/>
          </a:xfrm>
        </p:spPr>
        <p:txBody>
          <a:bodyPr/>
          <a:lstStyle/>
          <a:p>
            <a:pPr algn="l">
              <a:defRPr/>
            </a:pPr>
            <a:r>
              <a:rPr lang="es-ES" sz="2800" dirty="0" smtClean="0">
                <a:solidFill>
                  <a:srgbClr val="FF0000"/>
                </a:solidFill>
                <a:latin typeface="Arial" charset="0"/>
              </a:rPr>
              <a:t>ESPECTROS ATÓMICOS</a:t>
            </a:r>
            <a:endParaRPr lang="en-GB" sz="2800" dirty="0" smtClean="0">
              <a:solidFill>
                <a:srgbClr val="FF0000"/>
              </a:solidFill>
              <a:latin typeface="Arial" charset="0"/>
            </a:endParaRPr>
          </a:p>
        </p:txBody>
      </p:sp>
      <p:sp>
        <p:nvSpPr>
          <p:cNvPr id="87043" name="Rectangle 3"/>
          <p:cNvSpPr>
            <a:spLocks noGrp="1" noChangeArrowheads="1"/>
          </p:cNvSpPr>
          <p:nvPr>
            <p:ph idx="1"/>
          </p:nvPr>
        </p:nvSpPr>
        <p:spPr>
          <a:xfrm>
            <a:off x="395288" y="1269132"/>
            <a:ext cx="8351837" cy="5256212"/>
          </a:xfrm>
        </p:spPr>
        <p:txBody>
          <a:bodyPr/>
          <a:lstStyle/>
          <a:p>
            <a:pPr algn="just">
              <a:lnSpc>
                <a:spcPct val="90000"/>
              </a:lnSpc>
              <a:buFont typeface="Wingdings" pitchFamily="2" charset="2"/>
              <a:buNone/>
              <a:defRPr/>
            </a:pPr>
            <a:r>
              <a:rPr lang="es-ES" sz="2800" dirty="0" smtClean="0">
                <a:latin typeface="Arial" charset="0"/>
              </a:rPr>
              <a:t>Cada elemento tiene un espectro de emisión único. </a:t>
            </a:r>
          </a:p>
          <a:p>
            <a:pPr algn="just">
              <a:lnSpc>
                <a:spcPct val="90000"/>
              </a:lnSpc>
              <a:buFont typeface="Wingdings" pitchFamily="2" charset="2"/>
              <a:buNone/>
              <a:defRPr/>
            </a:pPr>
            <a:r>
              <a:rPr lang="es-ES" sz="2800" dirty="0" smtClean="0">
                <a:latin typeface="Arial" charset="0"/>
              </a:rPr>
              <a:t>Johannes </a:t>
            </a:r>
            <a:r>
              <a:rPr lang="es-ES" sz="2800" dirty="0" err="1" smtClean="0">
                <a:latin typeface="Arial" charset="0"/>
              </a:rPr>
              <a:t>Rydberg</a:t>
            </a:r>
            <a:r>
              <a:rPr lang="es-ES" sz="2800" dirty="0" smtClean="0">
                <a:latin typeface="Arial" charset="0"/>
              </a:rPr>
              <a:t> (1890) sintetizó las relaciones espectrales en la siguiente ecuación.</a:t>
            </a:r>
          </a:p>
          <a:p>
            <a:pPr algn="just">
              <a:lnSpc>
                <a:spcPct val="90000"/>
              </a:lnSpc>
              <a:buFont typeface="Wingdings" pitchFamily="2" charset="2"/>
              <a:buNone/>
              <a:defRPr/>
            </a:pPr>
            <a:r>
              <a:rPr lang="es-ES" sz="2400" dirty="0" smtClean="0">
                <a:latin typeface="Arial" charset="0"/>
              </a:rPr>
              <a:t>                </a:t>
            </a:r>
          </a:p>
          <a:p>
            <a:pPr>
              <a:lnSpc>
                <a:spcPct val="90000"/>
              </a:lnSpc>
              <a:buFont typeface="Wingdings" pitchFamily="2" charset="2"/>
              <a:buNone/>
              <a:defRPr/>
            </a:pPr>
            <a:endParaRPr lang="es-ES" sz="2400" dirty="0" smtClean="0">
              <a:latin typeface="Arial" charset="0"/>
            </a:endParaRPr>
          </a:p>
          <a:p>
            <a:pPr>
              <a:lnSpc>
                <a:spcPct val="90000"/>
              </a:lnSpc>
              <a:buFont typeface="Wingdings" pitchFamily="2" charset="2"/>
              <a:buNone/>
              <a:defRPr/>
            </a:pPr>
            <a:r>
              <a:rPr lang="es-ES" sz="2400" dirty="0" smtClean="0">
                <a:latin typeface="Arial" charset="0"/>
                <a:sym typeface="Symbol" pitchFamily="18" charset="2"/>
              </a:rPr>
              <a:t> </a:t>
            </a:r>
            <a:r>
              <a:rPr lang="es-ES" sz="2800" dirty="0" smtClean="0">
                <a:latin typeface="Arial" charset="0"/>
              </a:rPr>
              <a:t>donde:     </a:t>
            </a:r>
            <a:endParaRPr lang="fr-FR" sz="2800" dirty="0" smtClean="0">
              <a:latin typeface="Arial" charset="0"/>
            </a:endParaRPr>
          </a:p>
          <a:p>
            <a:pPr algn="just">
              <a:lnSpc>
                <a:spcPct val="90000"/>
              </a:lnSpc>
              <a:buFont typeface="Wingdings" pitchFamily="2" charset="2"/>
              <a:buNone/>
              <a:defRPr/>
            </a:pPr>
            <a:r>
              <a:rPr lang="fr-FR" sz="2800" dirty="0" smtClean="0">
                <a:latin typeface="Arial" charset="0"/>
              </a:rPr>
              <a:t>            R = constante de Rydberg = 109 678 cm </a:t>
            </a:r>
            <a:r>
              <a:rPr lang="fr-FR" sz="2800" baseline="30000" dirty="0" smtClean="0">
                <a:latin typeface="Arial" charset="0"/>
              </a:rPr>
              <a:t>–1</a:t>
            </a:r>
            <a:endParaRPr lang="es-ES" sz="2800" baseline="30000" dirty="0" smtClean="0">
              <a:latin typeface="Arial" charset="0"/>
            </a:endParaRPr>
          </a:p>
          <a:p>
            <a:pPr algn="just">
              <a:lnSpc>
                <a:spcPct val="90000"/>
              </a:lnSpc>
              <a:buFont typeface="Wingdings" pitchFamily="2" charset="2"/>
              <a:buNone/>
              <a:defRPr/>
            </a:pPr>
            <a:r>
              <a:rPr lang="es-ES" sz="2800" dirty="0" smtClean="0">
                <a:latin typeface="Arial" charset="0"/>
              </a:rPr>
              <a:t> Para     iones     similares     al      de      hidrógeno</a:t>
            </a:r>
          </a:p>
          <a:p>
            <a:pPr algn="just">
              <a:lnSpc>
                <a:spcPct val="90000"/>
              </a:lnSpc>
              <a:buFont typeface="Wingdings" pitchFamily="2" charset="2"/>
              <a:buNone/>
              <a:defRPr/>
            </a:pPr>
            <a:r>
              <a:rPr lang="es-ES" sz="2800" dirty="0" smtClean="0">
                <a:latin typeface="Arial" charset="0"/>
              </a:rPr>
              <a:t> (</a:t>
            </a:r>
            <a:r>
              <a:rPr lang="es-ES" sz="2800" dirty="0" err="1" smtClean="0">
                <a:latin typeface="Arial" charset="0"/>
              </a:rPr>
              <a:t>isoelectrónicos</a:t>
            </a:r>
            <a:r>
              <a:rPr lang="es-ES" sz="2800" dirty="0" smtClean="0">
                <a:latin typeface="Arial" charset="0"/>
              </a:rPr>
              <a:t>) como el  He</a:t>
            </a:r>
            <a:r>
              <a:rPr lang="es-ES" sz="2800" baseline="30000" dirty="0" smtClean="0">
                <a:latin typeface="Arial" charset="0"/>
              </a:rPr>
              <a:t>1+</a:t>
            </a:r>
            <a:r>
              <a:rPr lang="es-ES" sz="2800" dirty="0" smtClean="0">
                <a:latin typeface="Arial" charset="0"/>
              </a:rPr>
              <a:t>,  Li</a:t>
            </a:r>
            <a:r>
              <a:rPr lang="es-ES" sz="2800" baseline="30000" dirty="0" smtClean="0">
                <a:latin typeface="Arial" charset="0"/>
              </a:rPr>
              <a:t>2+</a:t>
            </a:r>
            <a:r>
              <a:rPr lang="es-ES" sz="2800" dirty="0" smtClean="0">
                <a:latin typeface="Arial" charset="0"/>
              </a:rPr>
              <a:t>,  Be</a:t>
            </a:r>
            <a:r>
              <a:rPr lang="es-ES" sz="2800" baseline="30000" dirty="0" smtClean="0">
                <a:latin typeface="Arial" charset="0"/>
              </a:rPr>
              <a:t>3+</a:t>
            </a:r>
            <a:r>
              <a:rPr lang="es-ES" sz="2800" dirty="0" smtClean="0">
                <a:latin typeface="Arial" charset="0"/>
              </a:rPr>
              <a:t>  y otras</a:t>
            </a:r>
          </a:p>
          <a:p>
            <a:pPr algn="just">
              <a:lnSpc>
                <a:spcPct val="90000"/>
              </a:lnSpc>
              <a:buFont typeface="Wingdings" pitchFamily="2" charset="2"/>
              <a:buNone/>
              <a:defRPr/>
            </a:pPr>
            <a:r>
              <a:rPr lang="es-ES" sz="2800" dirty="0">
                <a:latin typeface="Arial" charset="0"/>
              </a:rPr>
              <a:t> </a:t>
            </a:r>
            <a:r>
              <a:rPr lang="es-ES" sz="2800" dirty="0" smtClean="0">
                <a:latin typeface="Arial" charset="0"/>
              </a:rPr>
              <a:t>partículas:</a:t>
            </a:r>
            <a:endParaRPr lang="es-ES" sz="2800" dirty="0" smtClean="0">
              <a:latin typeface="Arial" charset="0"/>
              <a:sym typeface="Symbol" pitchFamily="18" charset="2"/>
            </a:endParaRPr>
          </a:p>
          <a:p>
            <a:pPr>
              <a:lnSpc>
                <a:spcPct val="90000"/>
              </a:lnSpc>
              <a:buFont typeface="Wingdings" pitchFamily="2" charset="2"/>
              <a:buNone/>
              <a:defRPr/>
            </a:pPr>
            <a:endParaRPr lang="es-ES" sz="2800" dirty="0" smtClean="0">
              <a:latin typeface="Arial" charset="0"/>
              <a:sym typeface="Symbol" pitchFamily="18" charset="2"/>
            </a:endParaRPr>
          </a:p>
          <a:p>
            <a:pPr>
              <a:lnSpc>
                <a:spcPct val="90000"/>
              </a:lnSpc>
              <a:buFont typeface="Wingdings" pitchFamily="2" charset="2"/>
              <a:buNone/>
              <a:defRPr/>
            </a:pPr>
            <a:endParaRPr lang="en-GB" sz="2800" dirty="0" smtClean="0">
              <a:latin typeface="Arial" charset="0"/>
            </a:endParaRPr>
          </a:p>
        </p:txBody>
      </p:sp>
      <p:graphicFrame>
        <p:nvGraphicFramePr>
          <p:cNvPr id="2" name="1 Objeto"/>
          <p:cNvGraphicFramePr>
            <a:graphicFrameLocks noChangeAspect="1"/>
          </p:cNvGraphicFramePr>
          <p:nvPr>
            <p:extLst>
              <p:ext uri="{D42A27DB-BD31-4B8C-83A1-F6EECF244321}">
                <p14:modId xmlns:p14="http://schemas.microsoft.com/office/powerpoint/2010/main" val="1622003395"/>
              </p:ext>
            </p:extLst>
          </p:nvPr>
        </p:nvGraphicFramePr>
        <p:xfrm>
          <a:off x="3069139" y="2708920"/>
          <a:ext cx="3014663" cy="1003300"/>
        </p:xfrm>
        <a:graphic>
          <a:graphicData uri="http://schemas.openxmlformats.org/presentationml/2006/ole">
            <mc:AlternateContent xmlns:mc="http://schemas.openxmlformats.org/markup-compatibility/2006">
              <mc:Choice xmlns:v="urn:schemas-microsoft-com:vml" Requires="v">
                <p:oleObj spid="_x0000_s46168" name="Ecuación" r:id="rId3" imgW="1295400" imgH="431800" progId="Equation.3">
                  <p:embed/>
                </p:oleObj>
              </mc:Choice>
              <mc:Fallback>
                <p:oleObj name="Ecuación" r:id="rId3" imgW="1295400" imgH="431800" progId="Equation.3">
                  <p:embed/>
                  <p:pic>
                    <p:nvPicPr>
                      <p:cNvPr id="0" name="3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139" y="2708920"/>
                        <a:ext cx="3014663" cy="1003300"/>
                      </a:xfrm>
                      <a:prstGeom prst="rect">
                        <a:avLst/>
                      </a:prstGeom>
                      <a:solidFill>
                        <a:schemeClr val="tx1"/>
                      </a:solidFill>
                      <a:ln w="9525">
                        <a:solidFill>
                          <a:schemeClr val="tx1"/>
                        </a:solidFill>
                        <a:miter lim="800000"/>
                        <a:headEnd/>
                        <a:tailEnd/>
                      </a:ln>
                    </p:spPr>
                  </p:pic>
                </p:oleObj>
              </mc:Fallback>
            </mc:AlternateContent>
          </a:graphicData>
        </a:graphic>
      </p:graphicFrame>
      <p:graphicFrame>
        <p:nvGraphicFramePr>
          <p:cNvPr id="3" name="2 Objeto"/>
          <p:cNvGraphicFramePr>
            <a:graphicFrameLocks noChangeAspect="1"/>
          </p:cNvGraphicFramePr>
          <p:nvPr>
            <p:extLst>
              <p:ext uri="{D42A27DB-BD31-4B8C-83A1-F6EECF244321}">
                <p14:modId xmlns:p14="http://schemas.microsoft.com/office/powerpoint/2010/main" val="3694760727"/>
              </p:ext>
            </p:extLst>
          </p:nvPr>
        </p:nvGraphicFramePr>
        <p:xfrm>
          <a:off x="3203848" y="5517232"/>
          <a:ext cx="3368675" cy="1003300"/>
        </p:xfrm>
        <a:graphic>
          <a:graphicData uri="http://schemas.openxmlformats.org/presentationml/2006/ole">
            <mc:AlternateContent xmlns:mc="http://schemas.openxmlformats.org/markup-compatibility/2006">
              <mc:Choice xmlns:v="urn:schemas-microsoft-com:vml" Requires="v">
                <p:oleObj spid="_x0000_s46169" name="Ecuación" r:id="rId5" imgW="1447560" imgH="431640" progId="Equation.3">
                  <p:embed/>
                </p:oleObj>
              </mc:Choice>
              <mc:Fallback>
                <p:oleObj name="Ecuación" r:id="rId5" imgW="1447560" imgH="431640" progId="Equation.3">
                  <p:embed/>
                  <p:pic>
                    <p:nvPicPr>
                      <p:cNvPr id="0" name="4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5517232"/>
                        <a:ext cx="3368675" cy="1003300"/>
                      </a:xfrm>
                      <a:prstGeom prst="rect">
                        <a:avLst/>
                      </a:prstGeom>
                      <a:solidFill>
                        <a:schemeClr val="tx1"/>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1020465675"/>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38857" y="764730"/>
            <a:ext cx="7993583" cy="367238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chemeClr val="hlink"/>
              </a:buClr>
              <a:buSzPct val="70000"/>
              <a:buFont typeface="Wingdings" pitchFamily="2" charset="2"/>
              <a:buNone/>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just">
              <a:lnSpc>
                <a:spcPct val="80000"/>
              </a:lnSpc>
              <a:defRPr/>
            </a:pPr>
            <a:r>
              <a:rPr lang="es-ES" b="1" kern="0" dirty="0" smtClean="0">
                <a:solidFill>
                  <a:srgbClr val="FFFF00"/>
                </a:solidFill>
                <a:effectLst/>
                <a:latin typeface="Arial" charset="0"/>
              </a:rPr>
              <a:t>       IMPORTANCIA DE LA QUÍMICA</a:t>
            </a:r>
            <a:endParaRPr lang="es-PE" b="1" kern="0" dirty="0" smtClean="0">
              <a:solidFill>
                <a:srgbClr val="FFFF00"/>
              </a:solidFill>
              <a:effectLst/>
              <a:latin typeface="Arial Unicode MS" pitchFamily="34" charset="-128"/>
              <a:ea typeface="Arial Unicode MS" pitchFamily="34" charset="-128"/>
              <a:cs typeface="Arial Unicode MS" pitchFamily="34" charset="-128"/>
            </a:endParaRPr>
          </a:p>
          <a:p>
            <a:pPr algn="just">
              <a:lnSpc>
                <a:spcPct val="80000"/>
              </a:lnSpc>
              <a:defRPr/>
            </a:pPr>
            <a:r>
              <a:rPr lang="es-ES" sz="2000" kern="0" dirty="0" smtClean="0"/>
              <a:t>    </a:t>
            </a:r>
          </a:p>
          <a:p>
            <a:pPr algn="just">
              <a:lnSpc>
                <a:spcPct val="80000"/>
              </a:lnSpc>
              <a:defRPr/>
            </a:pPr>
            <a:r>
              <a:rPr lang="es-ES" sz="2800" kern="0" dirty="0" smtClean="0">
                <a:latin typeface="Arial" panose="020B0604020202020204" pitchFamily="34" charset="0"/>
                <a:ea typeface="Arial Unicode MS" pitchFamily="34" charset="-128"/>
                <a:cs typeface="Arial" panose="020B0604020202020204" pitchFamily="34" charset="0"/>
              </a:rPr>
              <a:t>La </a:t>
            </a:r>
            <a:r>
              <a:rPr lang="es-ES" sz="2800" b="1" kern="0" dirty="0" smtClean="0">
                <a:solidFill>
                  <a:srgbClr val="FF0000"/>
                </a:solidFill>
                <a:latin typeface="Arial" panose="020B0604020202020204" pitchFamily="34" charset="0"/>
                <a:ea typeface="Arial Unicode MS" pitchFamily="34" charset="-128"/>
                <a:cs typeface="Arial" panose="020B0604020202020204" pitchFamily="34" charset="0"/>
              </a:rPr>
              <a:t>QUÍMICA</a:t>
            </a:r>
            <a:r>
              <a:rPr lang="es-ES" sz="2800" kern="0" dirty="0" smtClean="0">
                <a:latin typeface="Arial" panose="020B0604020202020204" pitchFamily="34" charset="0"/>
                <a:ea typeface="Arial Unicode MS" pitchFamily="34" charset="-128"/>
                <a:cs typeface="Arial" panose="020B0604020202020204" pitchFamily="34" charset="0"/>
              </a:rPr>
              <a:t> estudia las propiedades y el comportamiento de la materia. La materia es el material físico del universo; es todo lo que tenga masa y ocupe espacio. Una propiedad es cualquier característica que nos permita reconocer un tipo particular de materia y distinguirla de otros tipos.</a:t>
            </a:r>
            <a:endParaRPr lang="es-ES" sz="2800" kern="0" dirty="0">
              <a:latin typeface="Arial" panose="020B0604020202020204" pitchFamily="34" charset="0"/>
              <a:ea typeface="Arial Unicode MS" pitchFamily="34" charset="-128"/>
              <a:cs typeface="Arial" panose="020B0604020202020204" pitchFamily="34" charset="0"/>
            </a:endParaRPr>
          </a:p>
          <a:p>
            <a:pPr>
              <a:lnSpc>
                <a:spcPct val="80000"/>
              </a:lnSpc>
              <a:defRPr/>
            </a:pPr>
            <a:endParaRPr lang="es-PE" sz="1800" kern="0" dirty="0" smtClean="0">
              <a:effectLst/>
              <a:latin typeface="Arial Unicode MS" pitchFamily="34" charset="-128"/>
              <a:ea typeface="Arial Unicode MS" pitchFamily="34" charset="-128"/>
              <a:cs typeface="Arial Unicode MS" pitchFamily="34" charset="-128"/>
            </a:endParaRPr>
          </a:p>
          <a:p>
            <a:pPr>
              <a:lnSpc>
                <a:spcPct val="80000"/>
              </a:lnSpc>
              <a:defRPr/>
            </a:pPr>
            <a:endParaRPr lang="es-ES" sz="1800" kern="0" dirty="0" smtClean="0">
              <a:effectLst/>
              <a:latin typeface="Arial Unicode MS" pitchFamily="34" charset="-128"/>
              <a:ea typeface="Arial Unicode MS" pitchFamily="34" charset="-128"/>
              <a:cs typeface="Arial Unicode MS" pitchFamily="34" charset="-128"/>
            </a:endParaRPr>
          </a:p>
        </p:txBody>
      </p:sp>
      <p:pic>
        <p:nvPicPr>
          <p:cNvPr id="12292" name="Picture 4" descr="Resultado de imagen para quimica general">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974" y="4149080"/>
            <a:ext cx="5686346"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855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2" name="Rectangle 8"/>
          <p:cNvSpPr>
            <a:spLocks noGrp="1" noChangeArrowheads="1"/>
          </p:cNvSpPr>
          <p:nvPr>
            <p:ph type="title"/>
          </p:nvPr>
        </p:nvSpPr>
        <p:spPr/>
        <p:txBody>
          <a:bodyPr/>
          <a:lstStyle/>
          <a:p>
            <a:pPr algn="l">
              <a:defRPr/>
            </a:pPr>
            <a:r>
              <a:rPr lang="es-ES" sz="2800" dirty="0" smtClean="0">
                <a:solidFill>
                  <a:srgbClr val="FF0000"/>
                </a:solidFill>
                <a:latin typeface="Arial" charset="0"/>
              </a:rPr>
              <a:t>MODELO ATÓMICO DE BOHR</a:t>
            </a:r>
            <a:endParaRPr lang="en-GB" sz="2800" dirty="0" smtClean="0">
              <a:solidFill>
                <a:srgbClr val="FF0000"/>
              </a:solidFill>
              <a:latin typeface="Arial" charset="0"/>
            </a:endParaRPr>
          </a:p>
        </p:txBody>
      </p:sp>
      <p:sp>
        <p:nvSpPr>
          <p:cNvPr id="88067" name="Rectangle 3"/>
          <p:cNvSpPr>
            <a:spLocks noGrp="1" noChangeArrowheads="1"/>
          </p:cNvSpPr>
          <p:nvPr>
            <p:ph sz="half" idx="1"/>
          </p:nvPr>
        </p:nvSpPr>
        <p:spPr/>
        <p:txBody>
          <a:bodyPr/>
          <a:lstStyle/>
          <a:p>
            <a:pPr>
              <a:buFont typeface="Wingdings" pitchFamily="2" charset="2"/>
              <a:buNone/>
              <a:defRPr/>
            </a:pPr>
            <a:r>
              <a:rPr lang="en-GB" sz="2400" smtClean="0"/>
              <a:t>     </a:t>
            </a:r>
          </a:p>
        </p:txBody>
      </p:sp>
      <p:sp>
        <p:nvSpPr>
          <p:cNvPr id="88081" name="Rectangle 17"/>
          <p:cNvSpPr>
            <a:spLocks noGrp="1" noChangeArrowheads="1"/>
          </p:cNvSpPr>
          <p:nvPr>
            <p:ph sz="half" idx="2"/>
          </p:nvPr>
        </p:nvSpPr>
        <p:spPr>
          <a:xfrm>
            <a:off x="0" y="1296938"/>
            <a:ext cx="8686800" cy="5732462"/>
          </a:xfrm>
        </p:spPr>
        <p:txBody>
          <a:bodyPr/>
          <a:lstStyle/>
          <a:p>
            <a:pPr algn="just">
              <a:buFont typeface="Wingdings" pitchFamily="2" charset="2"/>
              <a:buNone/>
              <a:defRPr/>
            </a:pPr>
            <a:r>
              <a:rPr lang="es-ES" b="1" dirty="0" smtClean="0">
                <a:latin typeface="Arial" charset="0"/>
              </a:rPr>
              <a:t>    </a:t>
            </a:r>
            <a:r>
              <a:rPr lang="es-ES" dirty="0" smtClean="0">
                <a:effectLst/>
                <a:latin typeface="Arial" charset="0"/>
              </a:rPr>
              <a:t>El trabajo de </a:t>
            </a:r>
            <a:r>
              <a:rPr lang="es-ES" dirty="0" err="1" smtClean="0">
                <a:effectLst/>
                <a:latin typeface="Arial" charset="0"/>
              </a:rPr>
              <a:t>Niels</a:t>
            </a:r>
            <a:r>
              <a:rPr lang="es-ES" dirty="0" smtClean="0">
                <a:effectLst/>
                <a:latin typeface="Arial" charset="0"/>
              </a:rPr>
              <a:t> </a:t>
            </a:r>
            <a:r>
              <a:rPr lang="es-ES" dirty="0" err="1" smtClean="0">
                <a:effectLst/>
                <a:latin typeface="Arial" charset="0"/>
              </a:rPr>
              <a:t>Bohr</a:t>
            </a:r>
            <a:r>
              <a:rPr lang="es-ES" dirty="0" smtClean="0">
                <a:effectLst/>
                <a:latin typeface="Arial" charset="0"/>
              </a:rPr>
              <a:t> (1913) fue la primera aplicación de la hipótesis cuántica a la estructura atómica que tuvo cierto éxito.</a:t>
            </a:r>
          </a:p>
          <a:p>
            <a:pPr>
              <a:buFont typeface="Wingdings" pitchFamily="2" charset="2"/>
              <a:buNone/>
              <a:defRPr/>
            </a:pPr>
            <a:r>
              <a:rPr lang="es-ES" b="1" dirty="0" smtClean="0">
                <a:latin typeface="Arial" charset="0"/>
              </a:rPr>
              <a:t>   </a:t>
            </a:r>
            <a:r>
              <a:rPr lang="es-ES" b="1" dirty="0" smtClean="0">
                <a:solidFill>
                  <a:srgbClr val="FFC000"/>
                </a:solidFill>
                <a:latin typeface="Arial" charset="0"/>
              </a:rPr>
              <a:t>1º POSTULADO</a:t>
            </a:r>
            <a:r>
              <a:rPr lang="es-ES" b="1" dirty="0" smtClean="0">
                <a:latin typeface="Arial" charset="0"/>
              </a:rPr>
              <a:t>: ESTABILIDAD DEL ELECTRÓN</a:t>
            </a:r>
            <a:r>
              <a:rPr lang="es-ES" dirty="0" smtClean="0">
                <a:latin typeface="Arial" charset="0"/>
              </a:rPr>
              <a:t>	</a:t>
            </a:r>
          </a:p>
          <a:p>
            <a:pPr>
              <a:buFont typeface="Wingdings" pitchFamily="2" charset="2"/>
              <a:buNone/>
              <a:defRPr/>
            </a:pPr>
            <a:endParaRPr lang="es-ES" dirty="0" smtClean="0">
              <a:latin typeface="Arial" charset="0"/>
            </a:endParaRPr>
          </a:p>
          <a:p>
            <a:pPr>
              <a:buFont typeface="Wingdings" pitchFamily="2" charset="2"/>
              <a:buNone/>
              <a:defRPr/>
            </a:pPr>
            <a:endParaRPr lang="es-ES" dirty="0" smtClean="0">
              <a:latin typeface="Arial" charset="0"/>
            </a:endParaRPr>
          </a:p>
          <a:p>
            <a:pPr>
              <a:buFont typeface="Wingdings" pitchFamily="2" charset="2"/>
              <a:buNone/>
              <a:defRPr/>
            </a:pPr>
            <a:endParaRPr lang="en-US" b="1" dirty="0" smtClean="0">
              <a:latin typeface="Arial" charset="0"/>
            </a:endParaRPr>
          </a:p>
          <a:p>
            <a:pPr>
              <a:buFont typeface="Wingdings" pitchFamily="2" charset="2"/>
              <a:buNone/>
              <a:defRPr/>
            </a:pPr>
            <a:r>
              <a:rPr lang="en-US" b="1" dirty="0" smtClean="0">
                <a:latin typeface="Arial" charset="0"/>
              </a:rPr>
              <a:t>		</a:t>
            </a:r>
            <a:endParaRPr lang="en-GB" b="1" dirty="0" smtClean="0">
              <a:latin typeface="Arial" charset="0"/>
            </a:endParaRPr>
          </a:p>
        </p:txBody>
      </p:sp>
      <p:sp>
        <p:nvSpPr>
          <p:cNvPr id="88082" name="Rectangle 18"/>
          <p:cNvSpPr>
            <a:spLocks noChangeArrowheads="1"/>
          </p:cNvSpPr>
          <p:nvPr/>
        </p:nvSpPr>
        <p:spPr bwMode="auto">
          <a:xfrm>
            <a:off x="5994290" y="4828537"/>
            <a:ext cx="2160588" cy="1152525"/>
          </a:xfrm>
          <a:prstGeom prst="rect">
            <a:avLst/>
          </a:prstGeom>
          <a:solidFill>
            <a:srgbClr val="7030A0"/>
          </a:solidFill>
          <a:ln w="9525">
            <a:solidFill>
              <a:schemeClr val="tx1"/>
            </a:solidFill>
            <a:miter lim="800000"/>
            <a:headEnd/>
            <a:tailEnd/>
          </a:ln>
          <a:effectLst/>
        </p:spPr>
        <p:txBody>
          <a:bodyPr wrap="none" anchor="ctr"/>
          <a:lstStyle/>
          <a:p>
            <a:pPr algn="ctr" fontAlgn="base">
              <a:spcBef>
                <a:spcPct val="0"/>
              </a:spcBef>
              <a:spcAft>
                <a:spcPct val="0"/>
              </a:spcAft>
              <a:defRPr/>
            </a:pPr>
            <a:r>
              <a:rPr lang="en-US" sz="2400" b="1" dirty="0">
                <a:solidFill>
                  <a:srgbClr val="FFFFFF"/>
                </a:solidFill>
                <a:effectLst>
                  <a:outerShdw blurRad="38100" dist="38100" dir="2700000" algn="tl">
                    <a:srgbClr val="000000"/>
                  </a:outerShdw>
                </a:effectLst>
                <a:latin typeface="Arial" charset="0"/>
              </a:rPr>
              <a:t>v</a:t>
            </a:r>
            <a:r>
              <a:rPr lang="en-US" sz="2400" b="1" baseline="30000" dirty="0">
                <a:solidFill>
                  <a:srgbClr val="FFFFFF"/>
                </a:solidFill>
                <a:effectLst>
                  <a:outerShdw blurRad="38100" dist="38100" dir="2700000" algn="tl">
                    <a:srgbClr val="000000"/>
                  </a:outerShdw>
                </a:effectLst>
                <a:latin typeface="Arial" charset="0"/>
              </a:rPr>
              <a:t>2</a:t>
            </a:r>
            <a:r>
              <a:rPr lang="en-US" sz="2400" b="1" dirty="0">
                <a:solidFill>
                  <a:srgbClr val="FFFFFF"/>
                </a:solidFill>
                <a:effectLst>
                  <a:outerShdw blurRad="38100" dist="38100" dir="2700000" algn="tl">
                    <a:srgbClr val="000000"/>
                  </a:outerShdw>
                </a:effectLst>
                <a:latin typeface="Arial" charset="0"/>
              </a:rPr>
              <a:t> = </a:t>
            </a:r>
            <a:r>
              <a:rPr lang="en-US" sz="2400" b="1" u="sng" dirty="0">
                <a:solidFill>
                  <a:srgbClr val="FFFFFF"/>
                </a:solidFill>
                <a:effectLst>
                  <a:outerShdw blurRad="38100" dist="38100" dir="2700000" algn="tl">
                    <a:srgbClr val="000000"/>
                  </a:outerShdw>
                </a:effectLst>
                <a:latin typeface="Arial" charset="0"/>
              </a:rPr>
              <a:t>Ze</a:t>
            </a:r>
            <a:r>
              <a:rPr lang="en-US" sz="2400" b="1" u="sng" baseline="30000" dirty="0">
                <a:solidFill>
                  <a:srgbClr val="FFFFFF"/>
                </a:solidFill>
                <a:effectLst>
                  <a:outerShdw blurRad="38100" dist="38100" dir="2700000" algn="tl">
                    <a:srgbClr val="000000"/>
                  </a:outerShdw>
                </a:effectLst>
                <a:latin typeface="Arial" charset="0"/>
              </a:rPr>
              <a:t>2</a:t>
            </a:r>
          </a:p>
          <a:p>
            <a:pPr algn="ctr" fontAlgn="base">
              <a:spcBef>
                <a:spcPct val="0"/>
              </a:spcBef>
              <a:spcAft>
                <a:spcPct val="0"/>
              </a:spcAft>
              <a:defRPr/>
            </a:pPr>
            <a:r>
              <a:rPr lang="es-ES" sz="2400" b="1" dirty="0">
                <a:solidFill>
                  <a:srgbClr val="FFFFFF"/>
                </a:solidFill>
                <a:effectLst>
                  <a:outerShdw blurRad="38100" dist="38100" dir="2700000" algn="tl">
                    <a:srgbClr val="000000"/>
                  </a:outerShdw>
                </a:effectLst>
                <a:latin typeface="Arial" charset="0"/>
              </a:rPr>
              <a:t>        </a:t>
            </a:r>
            <a:r>
              <a:rPr lang="es-ES" sz="2400" b="1" dirty="0" err="1">
                <a:solidFill>
                  <a:srgbClr val="FFFFFF"/>
                </a:solidFill>
                <a:effectLst>
                  <a:outerShdw blurRad="38100" dist="38100" dir="2700000" algn="tl">
                    <a:srgbClr val="000000"/>
                  </a:outerShdw>
                </a:effectLst>
                <a:latin typeface="Arial" charset="0"/>
              </a:rPr>
              <a:t>mr</a:t>
            </a:r>
            <a:endParaRPr lang="en-GB" sz="2400" b="1" dirty="0">
              <a:solidFill>
                <a:srgbClr val="FFFFFF"/>
              </a:solidFill>
              <a:effectLst>
                <a:outerShdw blurRad="38100" dist="38100" dir="2700000" algn="tl">
                  <a:srgbClr val="000000"/>
                </a:outerShdw>
              </a:effectLst>
              <a:latin typeface="Arial" charset="0"/>
            </a:endParaRPr>
          </a:p>
        </p:txBody>
      </p:sp>
      <p:sp>
        <p:nvSpPr>
          <p:cNvPr id="88083" name="Rectangle 19"/>
          <p:cNvSpPr>
            <a:spLocks noChangeArrowheads="1"/>
          </p:cNvSpPr>
          <p:nvPr/>
        </p:nvSpPr>
        <p:spPr bwMode="auto">
          <a:xfrm>
            <a:off x="5992729" y="3393312"/>
            <a:ext cx="2160587" cy="1152525"/>
          </a:xfrm>
          <a:prstGeom prst="rect">
            <a:avLst/>
          </a:prstGeom>
          <a:solidFill>
            <a:srgbClr val="0070C0"/>
          </a:solidFill>
          <a:ln w="9525">
            <a:solidFill>
              <a:schemeClr val="tx1"/>
            </a:solidFill>
            <a:miter lim="800000"/>
            <a:headEnd/>
            <a:tailEnd/>
          </a:ln>
          <a:effectLst/>
        </p:spPr>
        <p:txBody>
          <a:bodyPr wrap="none" anchor="ctr"/>
          <a:lstStyle/>
          <a:p>
            <a:pPr algn="ctr" fontAlgn="base">
              <a:spcBef>
                <a:spcPct val="0"/>
              </a:spcBef>
              <a:spcAft>
                <a:spcPct val="0"/>
              </a:spcAft>
              <a:defRPr/>
            </a:pPr>
            <a:r>
              <a:rPr lang="en-US" sz="2000" b="1" dirty="0" err="1" smtClean="0">
                <a:solidFill>
                  <a:srgbClr val="FFFFFF"/>
                </a:solidFill>
                <a:effectLst>
                  <a:outerShdw blurRad="38100" dist="38100" dir="2700000" algn="tl">
                    <a:srgbClr val="000000"/>
                  </a:outerShdw>
                </a:effectLst>
                <a:latin typeface="Arial" charset="0"/>
              </a:rPr>
              <a:t>Ec</a:t>
            </a:r>
            <a:r>
              <a:rPr lang="en-US" sz="2000" b="1" dirty="0" smtClean="0">
                <a:solidFill>
                  <a:srgbClr val="FFFFFF"/>
                </a:solidFill>
                <a:effectLst>
                  <a:outerShdw blurRad="38100" dist="38100" dir="2700000" algn="tl">
                    <a:srgbClr val="000000"/>
                  </a:outerShdw>
                </a:effectLst>
                <a:latin typeface="Arial" charset="0"/>
              </a:rPr>
              <a:t> = </a:t>
            </a:r>
            <a:r>
              <a:rPr lang="en-US" sz="2000" b="1" u="sng" dirty="0" smtClean="0">
                <a:solidFill>
                  <a:srgbClr val="FFFFFF"/>
                </a:solidFill>
                <a:effectLst>
                  <a:outerShdw blurRad="38100" dist="38100" dir="2700000" algn="tl">
                    <a:srgbClr val="000000"/>
                  </a:outerShdw>
                </a:effectLst>
                <a:latin typeface="Arial" charset="0"/>
              </a:rPr>
              <a:t>1</a:t>
            </a:r>
            <a:r>
              <a:rPr lang="en-US" sz="2000" b="1" dirty="0" smtClean="0">
                <a:solidFill>
                  <a:srgbClr val="FFFFFF"/>
                </a:solidFill>
                <a:effectLst>
                  <a:outerShdw blurRad="38100" dist="38100" dir="2700000" algn="tl">
                    <a:srgbClr val="000000"/>
                  </a:outerShdw>
                </a:effectLst>
                <a:latin typeface="Arial" charset="0"/>
              </a:rPr>
              <a:t>   </a:t>
            </a:r>
            <a:r>
              <a:rPr lang="en-US" sz="2000" b="1" u="sng" dirty="0">
                <a:solidFill>
                  <a:srgbClr val="FFFFFF"/>
                </a:solidFill>
                <a:effectLst>
                  <a:outerShdw blurRad="38100" dist="38100" dir="2700000" algn="tl">
                    <a:srgbClr val="000000"/>
                  </a:outerShdw>
                </a:effectLst>
                <a:latin typeface="Arial" charset="0"/>
              </a:rPr>
              <a:t>Ze</a:t>
            </a:r>
            <a:r>
              <a:rPr lang="en-US" sz="2000" b="1" u="sng" baseline="30000" dirty="0">
                <a:solidFill>
                  <a:srgbClr val="FFFFFF"/>
                </a:solidFill>
                <a:effectLst>
                  <a:outerShdw blurRad="38100" dist="38100" dir="2700000" algn="tl">
                    <a:srgbClr val="000000"/>
                  </a:outerShdw>
                </a:effectLst>
                <a:latin typeface="Arial" charset="0"/>
              </a:rPr>
              <a:t>2</a:t>
            </a:r>
          </a:p>
          <a:p>
            <a:pPr algn="ctr" fontAlgn="base">
              <a:spcBef>
                <a:spcPct val="0"/>
              </a:spcBef>
              <a:spcAft>
                <a:spcPct val="0"/>
              </a:spcAft>
              <a:defRPr/>
            </a:pPr>
            <a:r>
              <a:rPr lang="en-US" sz="2000" b="1" dirty="0">
                <a:solidFill>
                  <a:srgbClr val="FFFFFF"/>
                </a:solidFill>
                <a:effectLst>
                  <a:outerShdw blurRad="38100" dist="38100" dir="2700000" algn="tl">
                    <a:srgbClr val="000000"/>
                  </a:outerShdw>
                </a:effectLst>
                <a:latin typeface="Arial" charset="0"/>
              </a:rPr>
              <a:t>       2     r</a:t>
            </a:r>
            <a:endParaRPr lang="en-GB" sz="2000" b="1" dirty="0">
              <a:solidFill>
                <a:srgbClr val="FFFFFF"/>
              </a:solidFill>
              <a:effectLst>
                <a:outerShdw blurRad="38100" dist="38100" dir="2700000" algn="tl">
                  <a:srgbClr val="000000"/>
                </a:outerShdw>
              </a:effectLst>
              <a:latin typeface="Arial" charset="0"/>
            </a:endParaRPr>
          </a:p>
        </p:txBody>
      </p:sp>
      <p:pic>
        <p:nvPicPr>
          <p:cNvPr id="7" name="Picture 45" descr="bohr.gif (1839 bytes)"/>
          <p:cNvPicPr>
            <a:picLocks noChangeAspect="1" noChangeArrowheads="1"/>
          </p:cNvPicPr>
          <p:nvPr/>
        </p:nvPicPr>
        <p:blipFill rotWithShape="1">
          <a:blip r:embed="rId2">
            <a:extLst>
              <a:ext uri="{28A0092B-C50C-407E-A947-70E740481C1C}">
                <a14:useLocalDpi xmlns:a14="http://schemas.microsoft.com/office/drawing/2010/main" val="0"/>
              </a:ext>
            </a:extLst>
          </a:blip>
          <a:srcRect l="4269" t="11974" r="1829" b="3405"/>
          <a:stretch/>
        </p:blipFill>
        <p:spPr bwMode="auto">
          <a:xfrm>
            <a:off x="1692000" y="3393312"/>
            <a:ext cx="2772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2936499"/>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idx="1"/>
          </p:nvPr>
        </p:nvSpPr>
        <p:spPr>
          <a:xfrm>
            <a:off x="467544" y="836761"/>
            <a:ext cx="8229600" cy="5616575"/>
          </a:xfrm>
        </p:spPr>
        <p:txBody>
          <a:bodyPr/>
          <a:lstStyle/>
          <a:p>
            <a:pPr>
              <a:lnSpc>
                <a:spcPct val="90000"/>
              </a:lnSpc>
              <a:buFont typeface="Wingdings" pitchFamily="2" charset="2"/>
              <a:buNone/>
              <a:defRPr/>
            </a:pPr>
            <a:r>
              <a:rPr lang="es-ES" sz="2800" b="1" dirty="0" smtClean="0">
                <a:solidFill>
                  <a:srgbClr val="FFC000"/>
                </a:solidFill>
                <a:latin typeface="Arial" charset="0"/>
              </a:rPr>
              <a:t>2º POSTULADO</a:t>
            </a:r>
            <a:r>
              <a:rPr lang="es-ES" sz="2800" b="1" dirty="0" smtClean="0">
                <a:latin typeface="Arial" charset="0"/>
              </a:rPr>
              <a:t>: ÓRBITAS PERMITIDAS</a:t>
            </a:r>
          </a:p>
          <a:p>
            <a:pPr>
              <a:lnSpc>
                <a:spcPct val="90000"/>
              </a:lnSpc>
              <a:buFont typeface="Wingdings" pitchFamily="2" charset="2"/>
              <a:buNone/>
              <a:defRPr/>
            </a:pPr>
            <a:r>
              <a:rPr lang="es-ES" sz="2800" b="1" dirty="0" smtClean="0"/>
              <a:t>             </a:t>
            </a:r>
            <a:r>
              <a:rPr lang="es-ES" sz="2800" dirty="0" smtClean="0">
                <a:effectLst/>
                <a:latin typeface="Arial" panose="020B0604020202020204" pitchFamily="34" charset="0"/>
                <a:cs typeface="Arial" panose="020B0604020202020204" pitchFamily="34" charset="0"/>
              </a:rPr>
              <a:t>momento angular = (# entero) </a:t>
            </a:r>
            <a:r>
              <a:rPr lang="es-ES" sz="2800" u="sng" dirty="0" smtClean="0">
                <a:effectLst/>
                <a:latin typeface="Arial" panose="020B0604020202020204" pitchFamily="34" charset="0"/>
                <a:cs typeface="Arial" panose="020B0604020202020204" pitchFamily="34" charset="0"/>
              </a:rPr>
              <a:t> h  </a:t>
            </a:r>
            <a:endParaRPr lang="es-ES" sz="2800" dirty="0" smtClean="0">
              <a:effectLst/>
              <a:latin typeface="Arial" panose="020B0604020202020204" pitchFamily="34" charset="0"/>
              <a:cs typeface="Arial" panose="020B0604020202020204" pitchFamily="34" charset="0"/>
            </a:endParaRPr>
          </a:p>
          <a:p>
            <a:pPr>
              <a:lnSpc>
                <a:spcPct val="90000"/>
              </a:lnSpc>
              <a:buFont typeface="Wingdings" pitchFamily="2" charset="2"/>
              <a:buNone/>
              <a:defRPr/>
            </a:pPr>
            <a:r>
              <a:rPr lang="en-US" sz="2800" dirty="0" smtClean="0">
                <a:effectLst/>
                <a:latin typeface="Arial" panose="020B0604020202020204" pitchFamily="34" charset="0"/>
                <a:cs typeface="Arial" panose="020B0604020202020204" pitchFamily="34" charset="0"/>
              </a:rPr>
              <a:t>                                                             2</a:t>
            </a:r>
            <a:r>
              <a:rPr lang="es-ES" sz="2800" dirty="0" smtClean="0">
                <a:effectLst/>
                <a:latin typeface="Arial" panose="020B0604020202020204" pitchFamily="34" charset="0"/>
                <a:cs typeface="Arial" panose="020B0604020202020204" pitchFamily="34" charset="0"/>
                <a:sym typeface="Symbol" pitchFamily="18" charset="2"/>
              </a:rPr>
              <a:t></a:t>
            </a:r>
            <a:endParaRPr lang="es-ES" sz="2800" dirty="0" smtClean="0">
              <a:effectLst/>
              <a:latin typeface="Arial" panose="020B0604020202020204" pitchFamily="34" charset="0"/>
              <a:cs typeface="Arial" panose="020B0604020202020204" pitchFamily="34" charset="0"/>
            </a:endParaRPr>
          </a:p>
          <a:p>
            <a:pPr>
              <a:lnSpc>
                <a:spcPct val="90000"/>
              </a:lnSpc>
              <a:buFont typeface="Wingdings" pitchFamily="2" charset="2"/>
              <a:buNone/>
              <a:defRPr/>
            </a:pPr>
            <a:endParaRPr lang="es-ES" sz="2800" b="1" dirty="0" smtClean="0"/>
          </a:p>
          <a:p>
            <a:pPr>
              <a:lnSpc>
                <a:spcPct val="90000"/>
              </a:lnSpc>
              <a:buFont typeface="Wingdings" pitchFamily="2" charset="2"/>
              <a:buNone/>
              <a:defRPr/>
            </a:pPr>
            <a:endParaRPr lang="es-ES" sz="2800" b="1" dirty="0" smtClean="0"/>
          </a:p>
          <a:p>
            <a:pPr>
              <a:lnSpc>
                <a:spcPct val="90000"/>
              </a:lnSpc>
              <a:buFont typeface="Wingdings" pitchFamily="2" charset="2"/>
              <a:buNone/>
              <a:defRPr/>
            </a:pPr>
            <a:endParaRPr lang="es-ES" sz="2800" b="1" dirty="0" smtClean="0"/>
          </a:p>
          <a:p>
            <a:pPr>
              <a:lnSpc>
                <a:spcPct val="90000"/>
              </a:lnSpc>
              <a:buFont typeface="Wingdings" pitchFamily="2" charset="2"/>
              <a:buNone/>
              <a:defRPr/>
            </a:pPr>
            <a:endParaRPr lang="es-ES" sz="2800" b="1" dirty="0" smtClean="0"/>
          </a:p>
          <a:p>
            <a:pPr>
              <a:lnSpc>
                <a:spcPct val="90000"/>
              </a:lnSpc>
              <a:buFont typeface="Wingdings" pitchFamily="2" charset="2"/>
              <a:buNone/>
              <a:defRPr/>
            </a:pPr>
            <a:r>
              <a:rPr lang="en-US" sz="2800" b="1" dirty="0" smtClean="0"/>
              <a:t>		</a:t>
            </a:r>
            <a:endParaRPr lang="es-ES" sz="2800" b="1" dirty="0" smtClean="0"/>
          </a:p>
          <a:p>
            <a:pPr>
              <a:lnSpc>
                <a:spcPct val="90000"/>
              </a:lnSpc>
              <a:buFont typeface="Wingdings" pitchFamily="2" charset="2"/>
              <a:buNone/>
              <a:defRPr/>
            </a:pPr>
            <a:r>
              <a:rPr lang="es-ES" sz="2800" b="1" dirty="0" smtClean="0"/>
              <a:t>                                                              </a:t>
            </a:r>
            <a:endParaRPr lang="en-US" sz="2800" b="1" dirty="0" smtClean="0"/>
          </a:p>
          <a:p>
            <a:pPr>
              <a:lnSpc>
                <a:spcPct val="90000"/>
              </a:lnSpc>
              <a:buFont typeface="Wingdings" pitchFamily="2" charset="2"/>
              <a:buNone/>
              <a:defRPr/>
            </a:pPr>
            <a:r>
              <a:rPr lang="es-ES" sz="2800" b="1" dirty="0" smtClean="0"/>
              <a:t>			</a:t>
            </a:r>
          </a:p>
          <a:p>
            <a:pPr>
              <a:lnSpc>
                <a:spcPct val="90000"/>
              </a:lnSpc>
              <a:buFont typeface="Wingdings" pitchFamily="2" charset="2"/>
              <a:buNone/>
              <a:defRPr/>
            </a:pPr>
            <a:r>
              <a:rPr lang="es-ES" sz="2800" b="1" dirty="0" smtClean="0"/>
              <a:t>                                            				                </a:t>
            </a:r>
            <a:endParaRPr lang="en-GB" sz="2800" b="1" dirty="0" smtClean="0"/>
          </a:p>
        </p:txBody>
      </p:sp>
      <p:sp>
        <p:nvSpPr>
          <p:cNvPr id="102404" name="Rectangle 4"/>
          <p:cNvSpPr>
            <a:spLocks noChangeArrowheads="1"/>
          </p:cNvSpPr>
          <p:nvPr/>
        </p:nvSpPr>
        <p:spPr bwMode="auto">
          <a:xfrm>
            <a:off x="1336210" y="2492375"/>
            <a:ext cx="2376487" cy="936625"/>
          </a:xfrm>
          <a:prstGeom prst="rect">
            <a:avLst/>
          </a:prstGeom>
          <a:solidFill>
            <a:schemeClr val="accent1"/>
          </a:solidFill>
          <a:ln w="9525">
            <a:solidFill>
              <a:schemeClr val="tx1"/>
            </a:solidFill>
            <a:miter lim="800000"/>
            <a:headEnd/>
            <a:tailEnd/>
          </a:ln>
          <a:effectLst/>
        </p:spPr>
        <p:txBody>
          <a:bodyPr wrap="none" anchor="ctr"/>
          <a:lstStyle/>
          <a:p>
            <a:pPr algn="ctr" fontAlgn="base">
              <a:spcBef>
                <a:spcPct val="0"/>
              </a:spcBef>
              <a:spcAft>
                <a:spcPct val="0"/>
              </a:spcAft>
              <a:defRPr/>
            </a:pPr>
            <a:r>
              <a:rPr lang="en-US" sz="2000" b="1" dirty="0">
                <a:solidFill>
                  <a:srgbClr val="FFFFFF"/>
                </a:solidFill>
                <a:effectLst>
                  <a:outerShdw blurRad="38100" dist="38100" dir="2700000" algn="tl">
                    <a:srgbClr val="000000"/>
                  </a:outerShdw>
                </a:effectLst>
                <a:latin typeface="Arial" charset="0"/>
              </a:rPr>
              <a:t>m v r  =  n </a:t>
            </a:r>
            <a:r>
              <a:rPr lang="en-US" sz="2000" b="1" u="sng" dirty="0">
                <a:solidFill>
                  <a:srgbClr val="FFFFFF"/>
                </a:solidFill>
                <a:effectLst>
                  <a:outerShdw blurRad="38100" dist="38100" dir="2700000" algn="tl">
                    <a:srgbClr val="000000"/>
                  </a:outerShdw>
                </a:effectLst>
                <a:latin typeface="Arial" charset="0"/>
              </a:rPr>
              <a:t>h</a:t>
            </a:r>
          </a:p>
          <a:p>
            <a:pPr algn="ctr" fontAlgn="base">
              <a:spcBef>
                <a:spcPct val="0"/>
              </a:spcBef>
              <a:spcAft>
                <a:spcPct val="0"/>
              </a:spcAft>
              <a:defRPr/>
            </a:pPr>
            <a:r>
              <a:rPr lang="en-US" sz="2000" b="1" dirty="0">
                <a:solidFill>
                  <a:srgbClr val="FFFFFF"/>
                </a:solidFill>
                <a:effectLst>
                  <a:outerShdw blurRad="38100" dist="38100" dir="2700000" algn="tl">
                    <a:srgbClr val="000000"/>
                  </a:outerShdw>
                </a:effectLst>
                <a:latin typeface="Arial" charset="0"/>
              </a:rPr>
              <a:t>                    2</a:t>
            </a:r>
            <a:r>
              <a:rPr lang="es-ES" sz="2000" b="1" dirty="0">
                <a:solidFill>
                  <a:srgbClr val="FFFFFF"/>
                </a:solidFill>
                <a:effectLst>
                  <a:outerShdw blurRad="38100" dist="38100" dir="2700000" algn="tl">
                    <a:srgbClr val="000000"/>
                  </a:outerShdw>
                </a:effectLst>
                <a:latin typeface="Arial" charset="0"/>
                <a:sym typeface="Symbol" pitchFamily="18" charset="2"/>
              </a:rPr>
              <a:t></a:t>
            </a:r>
            <a:r>
              <a:rPr lang="es-ES" b="1" dirty="0">
                <a:solidFill>
                  <a:srgbClr val="FFFFFF"/>
                </a:solidFill>
                <a:effectLst>
                  <a:outerShdw blurRad="38100" dist="38100" dir="2700000" algn="tl">
                    <a:srgbClr val="000000"/>
                  </a:outerShdw>
                </a:effectLst>
                <a:latin typeface="Tahoma" pitchFamily="34" charset="0"/>
                <a:sym typeface="Symbol" pitchFamily="18" charset="2"/>
              </a:rPr>
              <a:t>   </a:t>
            </a:r>
            <a:endParaRPr lang="en-GB" b="1" dirty="0">
              <a:solidFill>
                <a:srgbClr val="FFFFFF"/>
              </a:solidFill>
              <a:effectLst>
                <a:outerShdw blurRad="38100" dist="38100" dir="2700000" algn="tl">
                  <a:srgbClr val="000000"/>
                </a:outerShdw>
              </a:effectLst>
              <a:latin typeface="Tahoma" pitchFamily="34" charset="0"/>
              <a:sym typeface="Symbol" pitchFamily="18" charset="2"/>
            </a:endParaRPr>
          </a:p>
        </p:txBody>
      </p:sp>
      <p:sp>
        <p:nvSpPr>
          <p:cNvPr id="102405" name="Rectangle 5"/>
          <p:cNvSpPr>
            <a:spLocks noChangeArrowheads="1"/>
          </p:cNvSpPr>
          <p:nvPr/>
        </p:nvSpPr>
        <p:spPr bwMode="auto">
          <a:xfrm>
            <a:off x="1331913" y="3934122"/>
            <a:ext cx="2303462" cy="935038"/>
          </a:xfrm>
          <a:prstGeom prst="rect">
            <a:avLst/>
          </a:prstGeom>
          <a:solidFill>
            <a:schemeClr val="accent1"/>
          </a:solidFill>
          <a:ln w="9525">
            <a:solidFill>
              <a:schemeClr val="tx1"/>
            </a:solidFill>
            <a:miter lim="800000"/>
            <a:headEnd/>
            <a:tailEnd/>
          </a:ln>
          <a:effectLst/>
        </p:spPr>
        <p:txBody>
          <a:bodyPr wrap="none" anchor="ctr"/>
          <a:lstStyle/>
          <a:p>
            <a:pPr algn="ctr" fontAlgn="base">
              <a:spcBef>
                <a:spcPct val="0"/>
              </a:spcBef>
              <a:spcAft>
                <a:spcPct val="0"/>
              </a:spcAft>
              <a:defRPr/>
            </a:pPr>
            <a:r>
              <a:rPr lang="es-ES" sz="2000" b="1" dirty="0">
                <a:solidFill>
                  <a:srgbClr val="FFFFFF"/>
                </a:solidFill>
                <a:effectLst>
                  <a:outerShdw blurRad="38100" dist="38100" dir="2700000" algn="tl">
                    <a:srgbClr val="000000"/>
                  </a:outerShdw>
                </a:effectLst>
                <a:latin typeface="Arial" charset="0"/>
              </a:rPr>
              <a:t>r = (0,529 </a:t>
            </a:r>
            <a:r>
              <a:rPr lang="es-ES" sz="2000" b="1" dirty="0" err="1">
                <a:solidFill>
                  <a:srgbClr val="FFFFFF"/>
                </a:solidFill>
                <a:effectLst>
                  <a:outerShdw blurRad="38100" dist="38100" dir="2700000" algn="tl">
                    <a:srgbClr val="000000"/>
                  </a:outerShdw>
                </a:effectLst>
                <a:latin typeface="Arial" charset="0"/>
              </a:rPr>
              <a:t>Aº</a:t>
            </a:r>
            <a:r>
              <a:rPr lang="es-ES" sz="2000" b="1" dirty="0">
                <a:solidFill>
                  <a:srgbClr val="FFFFFF"/>
                </a:solidFill>
                <a:effectLst>
                  <a:outerShdw blurRad="38100" dist="38100" dir="2700000" algn="tl">
                    <a:srgbClr val="000000"/>
                  </a:outerShdw>
                </a:effectLst>
                <a:latin typeface="Arial" charset="0"/>
              </a:rPr>
              <a:t>) </a:t>
            </a:r>
            <a:r>
              <a:rPr lang="es-ES" sz="2000" b="1" u="sng" dirty="0">
                <a:solidFill>
                  <a:srgbClr val="FFFFFF"/>
                </a:solidFill>
                <a:effectLst>
                  <a:outerShdw blurRad="38100" dist="38100" dir="2700000" algn="tl">
                    <a:srgbClr val="000000"/>
                  </a:outerShdw>
                </a:effectLst>
                <a:latin typeface="Arial" charset="0"/>
              </a:rPr>
              <a:t>n</a:t>
            </a:r>
            <a:r>
              <a:rPr lang="es-ES" sz="2000" b="1" u="sng" baseline="30000" dirty="0">
                <a:solidFill>
                  <a:srgbClr val="FFFFFF"/>
                </a:solidFill>
                <a:effectLst>
                  <a:outerShdw blurRad="38100" dist="38100" dir="2700000" algn="tl">
                    <a:srgbClr val="000000"/>
                  </a:outerShdw>
                </a:effectLst>
                <a:latin typeface="Arial" charset="0"/>
              </a:rPr>
              <a:t>2</a:t>
            </a:r>
          </a:p>
          <a:p>
            <a:pPr algn="ctr" fontAlgn="base">
              <a:spcBef>
                <a:spcPct val="0"/>
              </a:spcBef>
              <a:spcAft>
                <a:spcPct val="0"/>
              </a:spcAft>
              <a:defRPr/>
            </a:pPr>
            <a:r>
              <a:rPr lang="es-ES" sz="2000" b="1" dirty="0">
                <a:solidFill>
                  <a:srgbClr val="FFFFFF"/>
                </a:solidFill>
                <a:effectLst>
                  <a:outerShdw blurRad="38100" dist="38100" dir="2700000" algn="tl">
                    <a:srgbClr val="000000"/>
                  </a:outerShdw>
                </a:effectLst>
                <a:latin typeface="Arial" charset="0"/>
              </a:rPr>
              <a:t>                      </a:t>
            </a:r>
            <a:r>
              <a:rPr lang="es-ES" sz="2000" b="1" dirty="0" smtClean="0">
                <a:solidFill>
                  <a:srgbClr val="FFFFFF"/>
                </a:solidFill>
                <a:effectLst>
                  <a:outerShdw blurRad="38100" dist="38100" dir="2700000" algn="tl">
                    <a:srgbClr val="000000"/>
                  </a:outerShdw>
                </a:effectLst>
                <a:latin typeface="Arial" charset="0"/>
              </a:rPr>
              <a:t>Z</a:t>
            </a:r>
            <a:endParaRPr lang="en-GB" sz="2000" b="1" dirty="0">
              <a:solidFill>
                <a:srgbClr val="FFFFFF"/>
              </a:solidFill>
              <a:effectLst>
                <a:outerShdw blurRad="38100" dist="38100" dir="2700000" algn="tl">
                  <a:srgbClr val="000000"/>
                </a:outerShdw>
              </a:effectLst>
              <a:latin typeface="Arial" charset="0"/>
            </a:endParaRPr>
          </a:p>
        </p:txBody>
      </p:sp>
      <p:sp>
        <p:nvSpPr>
          <p:cNvPr id="102406" name="Rectangle 6"/>
          <p:cNvSpPr>
            <a:spLocks noChangeArrowheads="1"/>
          </p:cNvSpPr>
          <p:nvPr/>
        </p:nvSpPr>
        <p:spPr bwMode="auto">
          <a:xfrm>
            <a:off x="1331640" y="5302274"/>
            <a:ext cx="2303463" cy="935038"/>
          </a:xfrm>
          <a:prstGeom prst="rect">
            <a:avLst/>
          </a:prstGeom>
          <a:solidFill>
            <a:srgbClr val="7030A0"/>
          </a:solidFill>
          <a:ln w="9525">
            <a:solidFill>
              <a:schemeClr val="tx1"/>
            </a:solidFill>
            <a:miter lim="800000"/>
            <a:headEnd/>
            <a:tailEnd/>
          </a:ln>
          <a:effectLst/>
        </p:spPr>
        <p:txBody>
          <a:bodyPr wrap="none" anchor="ctr"/>
          <a:lstStyle/>
          <a:p>
            <a:pPr algn="ctr" fontAlgn="base">
              <a:spcBef>
                <a:spcPct val="0"/>
              </a:spcBef>
              <a:spcAft>
                <a:spcPct val="0"/>
              </a:spcAft>
              <a:defRPr/>
            </a:pPr>
            <a:r>
              <a:rPr lang="es-ES" sz="2400" b="1">
                <a:solidFill>
                  <a:srgbClr val="FFFFFF"/>
                </a:solidFill>
                <a:effectLst>
                  <a:outerShdw blurRad="38100" dist="38100" dir="2700000" algn="tl">
                    <a:srgbClr val="000000"/>
                  </a:outerShdw>
                </a:effectLst>
                <a:latin typeface="Arial" charset="0"/>
              </a:rPr>
              <a:t>r = a</a:t>
            </a:r>
            <a:r>
              <a:rPr lang="es-ES" sz="2400" b="1" baseline="-25000">
                <a:solidFill>
                  <a:srgbClr val="FFFFFF"/>
                </a:solidFill>
                <a:effectLst>
                  <a:outerShdw blurRad="38100" dist="38100" dir="2700000" algn="tl">
                    <a:srgbClr val="000000"/>
                  </a:outerShdw>
                </a:effectLst>
                <a:latin typeface="Arial" charset="0"/>
              </a:rPr>
              <a:t>o</a:t>
            </a:r>
            <a:r>
              <a:rPr lang="es-ES" sz="2400" b="1">
                <a:solidFill>
                  <a:srgbClr val="FFFFFF"/>
                </a:solidFill>
                <a:effectLst>
                  <a:outerShdw blurRad="38100" dist="38100" dir="2700000" algn="tl">
                    <a:srgbClr val="000000"/>
                  </a:outerShdw>
                </a:effectLst>
                <a:latin typeface="Arial" charset="0"/>
              </a:rPr>
              <a:t> </a:t>
            </a:r>
            <a:r>
              <a:rPr lang="es-ES" sz="2400" b="1" u="sng">
                <a:solidFill>
                  <a:srgbClr val="FFFFFF"/>
                </a:solidFill>
                <a:effectLst>
                  <a:outerShdw blurRad="38100" dist="38100" dir="2700000" algn="tl">
                    <a:srgbClr val="000000"/>
                  </a:outerShdw>
                </a:effectLst>
                <a:latin typeface="Arial" charset="0"/>
              </a:rPr>
              <a:t>n</a:t>
            </a:r>
            <a:r>
              <a:rPr lang="es-ES" sz="2400" b="1" baseline="30000">
                <a:solidFill>
                  <a:srgbClr val="FFFFFF"/>
                </a:solidFill>
                <a:effectLst>
                  <a:outerShdw blurRad="38100" dist="38100" dir="2700000" algn="tl">
                    <a:srgbClr val="000000"/>
                  </a:outerShdw>
                </a:effectLst>
                <a:latin typeface="Arial" charset="0"/>
              </a:rPr>
              <a:t>2</a:t>
            </a:r>
            <a:endParaRPr lang="es-ES" sz="2400" b="1">
              <a:solidFill>
                <a:srgbClr val="FFFFFF"/>
              </a:solidFill>
              <a:effectLst>
                <a:outerShdw blurRad="38100" dist="38100" dir="2700000" algn="tl">
                  <a:srgbClr val="000000"/>
                </a:outerShdw>
              </a:effectLst>
              <a:latin typeface="Arial" charset="0"/>
            </a:endParaRPr>
          </a:p>
          <a:p>
            <a:pPr algn="ctr" fontAlgn="base">
              <a:spcBef>
                <a:spcPct val="0"/>
              </a:spcBef>
              <a:spcAft>
                <a:spcPct val="0"/>
              </a:spcAft>
              <a:defRPr/>
            </a:pPr>
            <a:r>
              <a:rPr lang="es-ES" sz="2400" b="1">
                <a:solidFill>
                  <a:srgbClr val="FFFFFF"/>
                </a:solidFill>
                <a:effectLst>
                  <a:outerShdw blurRad="38100" dist="38100" dir="2700000" algn="tl">
                    <a:srgbClr val="000000"/>
                  </a:outerShdw>
                </a:effectLst>
                <a:latin typeface="Arial" charset="0"/>
              </a:rPr>
              <a:t>          Z</a:t>
            </a:r>
            <a:endParaRPr lang="en-GB" sz="2400" b="1" baseline="30000">
              <a:solidFill>
                <a:srgbClr val="FFFFFF"/>
              </a:solidFill>
              <a:effectLst>
                <a:outerShdw blurRad="38100" dist="38100" dir="2700000" algn="tl">
                  <a:srgbClr val="000000"/>
                </a:outerShdw>
              </a:effectLst>
              <a:latin typeface="Arial" charset="0"/>
            </a:endParaRPr>
          </a:p>
        </p:txBody>
      </p:sp>
      <p:graphicFrame>
        <p:nvGraphicFramePr>
          <p:cNvPr id="2" name="1 Objeto"/>
          <p:cNvGraphicFramePr>
            <a:graphicFrameLocks noChangeAspect="1"/>
          </p:cNvGraphicFramePr>
          <p:nvPr>
            <p:extLst>
              <p:ext uri="{D42A27DB-BD31-4B8C-83A1-F6EECF244321}">
                <p14:modId xmlns:p14="http://schemas.microsoft.com/office/powerpoint/2010/main" val="4105594519"/>
              </p:ext>
            </p:extLst>
          </p:nvPr>
        </p:nvGraphicFramePr>
        <p:xfrm>
          <a:off x="4716015" y="2871440"/>
          <a:ext cx="3365489" cy="3077840"/>
        </p:xfrm>
        <a:graphic>
          <a:graphicData uri="http://schemas.openxmlformats.org/presentationml/2006/ole">
            <mc:AlternateContent xmlns:mc="http://schemas.openxmlformats.org/markup-compatibility/2006">
              <mc:Choice xmlns:v="urn:schemas-microsoft-com:vml" Requires="v">
                <p:oleObj spid="_x0000_s13520" name="Imagen de mapa de bits" r:id="rId3" imgW="1895238" imgH="1733333" progId="PBrush">
                  <p:embed/>
                </p:oleObj>
              </mc:Choice>
              <mc:Fallback>
                <p:oleObj name="Imagen de mapa de bits" r:id="rId3" imgW="1895238" imgH="1733333" progId="PBrush">
                  <p:embed/>
                  <p:pic>
                    <p:nvPicPr>
                      <p:cNvPr id="0" name="Object 1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5" y="2871440"/>
                        <a:ext cx="3365489" cy="3077840"/>
                      </a:xfrm>
                      <a:prstGeom prst="rect">
                        <a:avLst/>
                      </a:prstGeom>
                      <a:noFill/>
                      <a:ln w="38100">
                        <a:solidFill>
                          <a:srgbClr val="0000FF"/>
                        </a:solidFill>
                        <a:miter lim="800000"/>
                        <a:headEnd/>
                        <a:tailEnd/>
                      </a:ln>
                      <a:effectLst/>
                      <a:extLst/>
                    </p:spPr>
                  </p:pic>
                </p:oleObj>
              </mc:Fallback>
            </mc:AlternateContent>
          </a:graphicData>
        </a:graphic>
      </p:graphicFrame>
    </p:spTree>
    <p:extLst>
      <p:ext uri="{BB962C8B-B14F-4D97-AF65-F5344CB8AC3E}">
        <p14:creationId xmlns:p14="http://schemas.microsoft.com/office/powerpoint/2010/main" val="1467122050"/>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idx="1"/>
          </p:nvPr>
        </p:nvSpPr>
        <p:spPr>
          <a:xfrm>
            <a:off x="323528" y="908075"/>
            <a:ext cx="8172400" cy="5329237"/>
          </a:xfrm>
        </p:spPr>
        <p:txBody>
          <a:bodyPr/>
          <a:lstStyle/>
          <a:p>
            <a:pPr algn="just">
              <a:buFont typeface="Wingdings" pitchFamily="2" charset="2"/>
              <a:buNone/>
              <a:defRPr/>
            </a:pPr>
            <a:r>
              <a:rPr lang="es-ES" sz="2400" b="1" dirty="0" smtClean="0">
                <a:latin typeface="Arial" charset="0"/>
              </a:rPr>
              <a:t>   </a:t>
            </a:r>
            <a:r>
              <a:rPr lang="es-ES" sz="2800" b="1" dirty="0" smtClean="0">
                <a:solidFill>
                  <a:srgbClr val="FFC000"/>
                </a:solidFill>
                <a:latin typeface="Arial" charset="0"/>
              </a:rPr>
              <a:t>3º POSTULADO</a:t>
            </a:r>
            <a:r>
              <a:rPr lang="es-ES" sz="2800" b="1" dirty="0" smtClean="0">
                <a:latin typeface="Arial" charset="0"/>
              </a:rPr>
              <a:t>:</a:t>
            </a:r>
            <a:r>
              <a:rPr lang="es-ES" sz="2800" b="1" dirty="0" smtClean="0">
                <a:solidFill>
                  <a:srgbClr val="FF0066"/>
                </a:solidFill>
                <a:latin typeface="Arial" charset="0"/>
              </a:rPr>
              <a:t> </a:t>
            </a:r>
            <a:r>
              <a:rPr lang="es-ES" sz="2800" b="1" dirty="0" smtClean="0">
                <a:latin typeface="Arial" charset="0"/>
              </a:rPr>
              <a:t>EMISIÓN Y ABSORCIÓN DE   ENERGÍA RADIANTE</a:t>
            </a:r>
          </a:p>
          <a:p>
            <a:pPr algn="just">
              <a:buFont typeface="Wingdings" pitchFamily="2" charset="2"/>
              <a:buNone/>
              <a:defRPr/>
            </a:pPr>
            <a:endParaRPr lang="es-ES" sz="2800" b="1" dirty="0" smtClean="0">
              <a:latin typeface="Arial" charset="0"/>
            </a:endParaRPr>
          </a:p>
          <a:p>
            <a:pPr>
              <a:buFont typeface="Wingdings" pitchFamily="2" charset="2"/>
              <a:buNone/>
              <a:defRPr/>
            </a:pPr>
            <a:r>
              <a:rPr lang="es-ES" sz="2800" dirty="0" smtClean="0">
                <a:latin typeface="Arial" charset="0"/>
              </a:rPr>
              <a:t>           </a:t>
            </a:r>
            <a:r>
              <a:rPr lang="es-ES" sz="2800" b="1" dirty="0" smtClean="0">
                <a:latin typeface="Arial" charset="0"/>
                <a:sym typeface="Symbol" pitchFamily="18" charset="2"/>
              </a:rPr>
              <a:t></a:t>
            </a:r>
            <a:r>
              <a:rPr lang="es-ES" sz="2800" b="1" dirty="0" smtClean="0">
                <a:latin typeface="Arial" charset="0"/>
              </a:rPr>
              <a:t> E = </a:t>
            </a:r>
            <a:r>
              <a:rPr lang="es-ES" sz="2800" b="1" dirty="0" err="1" smtClean="0">
                <a:latin typeface="Arial" charset="0"/>
              </a:rPr>
              <a:t>E</a:t>
            </a:r>
            <a:r>
              <a:rPr lang="es-ES" sz="3600" b="1" baseline="-25000" dirty="0" err="1" smtClean="0">
                <a:latin typeface="Arial" charset="0"/>
              </a:rPr>
              <a:t>f</a:t>
            </a:r>
            <a:r>
              <a:rPr lang="es-ES" sz="2800" b="1" dirty="0" smtClean="0">
                <a:latin typeface="Arial" charset="0"/>
              </a:rPr>
              <a:t> - </a:t>
            </a:r>
            <a:r>
              <a:rPr lang="es-ES" sz="2800" b="1" dirty="0" err="1" smtClean="0">
                <a:latin typeface="Arial" charset="0"/>
              </a:rPr>
              <a:t>E</a:t>
            </a:r>
            <a:r>
              <a:rPr lang="es-ES" sz="3600" b="1" baseline="-25000" dirty="0" err="1" smtClean="0">
                <a:latin typeface="Arial" charset="0"/>
              </a:rPr>
              <a:t>i</a:t>
            </a:r>
            <a:r>
              <a:rPr lang="es-ES" sz="2800" b="1" dirty="0" smtClean="0">
                <a:latin typeface="Arial" charset="0"/>
              </a:rPr>
              <a:t> </a:t>
            </a:r>
          </a:p>
          <a:p>
            <a:pPr>
              <a:buFont typeface="Wingdings" pitchFamily="2" charset="2"/>
              <a:buNone/>
              <a:defRPr/>
            </a:pPr>
            <a:r>
              <a:rPr lang="es-ES" sz="2800" b="1" dirty="0" smtClean="0">
                <a:latin typeface="Arial" charset="0"/>
              </a:rPr>
              <a:t>            </a:t>
            </a:r>
            <a:r>
              <a:rPr lang="es-ES" sz="2800" b="1" dirty="0" smtClean="0">
                <a:latin typeface="Arial" charset="0"/>
                <a:sym typeface="Symbol" pitchFamily="18" charset="2"/>
              </a:rPr>
              <a:t></a:t>
            </a:r>
            <a:r>
              <a:rPr lang="es-ES" sz="2800" b="1" dirty="0" smtClean="0">
                <a:latin typeface="Arial" charset="0"/>
              </a:rPr>
              <a:t>E = h </a:t>
            </a:r>
            <a:r>
              <a:rPr lang="es-ES" sz="2800" b="1" dirty="0" smtClean="0">
                <a:latin typeface="Arial" charset="0"/>
                <a:sym typeface="Symbol" pitchFamily="18" charset="2"/>
              </a:rPr>
              <a:t></a:t>
            </a:r>
            <a:r>
              <a:rPr lang="es-ES" sz="2800" b="1" dirty="0" smtClean="0">
                <a:latin typeface="Arial" charset="0"/>
              </a:rPr>
              <a:t>		=&gt; 	    </a:t>
            </a:r>
            <a:r>
              <a:rPr lang="es-ES" sz="2800" b="1" dirty="0" err="1" smtClean="0">
                <a:latin typeface="Arial" charset="0"/>
              </a:rPr>
              <a:t>E</a:t>
            </a:r>
            <a:r>
              <a:rPr lang="es-ES" sz="3600" b="1" baseline="-25000" dirty="0" err="1" smtClean="0">
                <a:latin typeface="Arial" charset="0"/>
              </a:rPr>
              <a:t>f</a:t>
            </a:r>
            <a:r>
              <a:rPr lang="es-ES" sz="2800" b="1" dirty="0" smtClean="0">
                <a:latin typeface="Arial" charset="0"/>
              </a:rPr>
              <a:t> – </a:t>
            </a:r>
            <a:r>
              <a:rPr lang="es-ES" sz="2800" b="1" dirty="0" err="1" smtClean="0">
                <a:latin typeface="Arial" charset="0"/>
              </a:rPr>
              <a:t>E</a:t>
            </a:r>
            <a:r>
              <a:rPr lang="es-ES" sz="3600" b="1" baseline="-25000" dirty="0" err="1" smtClean="0">
                <a:latin typeface="Arial" charset="0"/>
              </a:rPr>
              <a:t>i</a:t>
            </a:r>
            <a:r>
              <a:rPr lang="es-ES" sz="2800" b="1" dirty="0" smtClean="0">
                <a:latin typeface="Arial" charset="0"/>
              </a:rPr>
              <a:t> = h </a:t>
            </a:r>
            <a:r>
              <a:rPr lang="es-ES" sz="2800" b="1" dirty="0" smtClean="0">
                <a:latin typeface="Arial" charset="0"/>
                <a:sym typeface="Symbol" pitchFamily="18" charset="2"/>
              </a:rPr>
              <a:t></a:t>
            </a:r>
            <a:endParaRPr lang="es-ES" sz="2800" b="1" dirty="0" smtClean="0">
              <a:latin typeface="Arial" charset="0"/>
            </a:endParaRPr>
          </a:p>
          <a:p>
            <a:pPr>
              <a:buFont typeface="Wingdings" pitchFamily="2" charset="2"/>
              <a:buNone/>
              <a:defRPr/>
            </a:pPr>
            <a:endParaRPr lang="es-ES" sz="2000" b="1" dirty="0" smtClean="0">
              <a:latin typeface="Arial" charset="0"/>
            </a:endParaRPr>
          </a:p>
          <a:p>
            <a:pPr>
              <a:buFont typeface="Wingdings" pitchFamily="2" charset="2"/>
              <a:buNone/>
              <a:defRPr/>
            </a:pPr>
            <a:endParaRPr lang="es-ES" sz="2000" b="1" dirty="0" smtClean="0">
              <a:latin typeface="Arial" charset="0"/>
            </a:endParaRPr>
          </a:p>
          <a:p>
            <a:pPr algn="ctr">
              <a:buFont typeface="Wingdings" pitchFamily="2" charset="2"/>
              <a:buNone/>
              <a:defRPr/>
            </a:pPr>
            <a:r>
              <a:rPr lang="es-ES" sz="2000" b="1" dirty="0" smtClean="0">
                <a:latin typeface="Arial" charset="0"/>
              </a:rPr>
              <a:t>ECUACIÓN EMPÍRICA DE BALMER Y RYDBERG</a:t>
            </a:r>
          </a:p>
          <a:p>
            <a:pPr>
              <a:buFont typeface="Wingdings" pitchFamily="2" charset="2"/>
              <a:buNone/>
              <a:defRPr/>
            </a:pPr>
            <a:r>
              <a:rPr lang="es-ES" sz="2800" b="1" dirty="0" smtClean="0">
                <a:latin typeface="Arial" charset="0"/>
              </a:rPr>
              <a:t>                                                            </a:t>
            </a:r>
          </a:p>
          <a:p>
            <a:pPr>
              <a:buFont typeface="Wingdings" pitchFamily="2" charset="2"/>
              <a:buNone/>
              <a:defRPr/>
            </a:pPr>
            <a:r>
              <a:rPr lang="es-ES" sz="2800" b="1" dirty="0" smtClean="0">
                <a:latin typeface="Arial" charset="0"/>
              </a:rPr>
              <a:t>                R</a:t>
            </a:r>
            <a:r>
              <a:rPr lang="es-ES" sz="2800" b="1" dirty="0" smtClean="0">
                <a:solidFill>
                  <a:srgbClr val="FFFF00"/>
                </a:solidFill>
                <a:latin typeface="Arial" charset="0"/>
              </a:rPr>
              <a:t>Z </a:t>
            </a:r>
            <a:r>
              <a:rPr lang="es-ES" sz="2800" b="1" baseline="30000" dirty="0" smtClean="0">
                <a:solidFill>
                  <a:srgbClr val="FFFF00"/>
                </a:solidFill>
                <a:latin typeface="Arial" charset="0"/>
              </a:rPr>
              <a:t>2</a:t>
            </a:r>
            <a:r>
              <a:rPr lang="es-ES" sz="2800" b="1" dirty="0" smtClean="0">
                <a:latin typeface="Arial" charset="0"/>
              </a:rPr>
              <a:t>  (        -        )   =       =  </a:t>
            </a:r>
            <a:r>
              <a:rPr lang="es-ES" sz="2800" b="1" dirty="0" smtClean="0">
                <a:latin typeface="Arial" charset="0"/>
                <a:sym typeface="Symbol" pitchFamily="18" charset="2"/>
              </a:rPr>
              <a:t></a:t>
            </a:r>
            <a:endParaRPr lang="es-ES" sz="2800" b="1" dirty="0" smtClean="0">
              <a:latin typeface="Arial" charset="0"/>
            </a:endParaRPr>
          </a:p>
        </p:txBody>
      </p:sp>
      <p:sp>
        <p:nvSpPr>
          <p:cNvPr id="33795" name="Line 4"/>
          <p:cNvSpPr>
            <a:spLocks noChangeShapeType="1"/>
          </p:cNvSpPr>
          <p:nvPr/>
        </p:nvSpPr>
        <p:spPr bwMode="auto">
          <a:xfrm>
            <a:off x="6444332" y="5085184"/>
            <a:ext cx="215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3" name="2 CuadroTexto"/>
          <p:cNvSpPr txBox="1"/>
          <p:nvPr/>
        </p:nvSpPr>
        <p:spPr>
          <a:xfrm>
            <a:off x="3203848" y="4777988"/>
            <a:ext cx="360040" cy="523220"/>
          </a:xfrm>
          <a:prstGeom prst="rect">
            <a:avLst/>
          </a:prstGeom>
          <a:noFill/>
        </p:spPr>
        <p:txBody>
          <a:bodyPr wrap="square" rtlCol="0">
            <a:spAutoFit/>
          </a:bodyPr>
          <a:lstStyle/>
          <a:p>
            <a:r>
              <a:rPr lang="es-PE" sz="2800" b="1" dirty="0" smtClean="0">
                <a:latin typeface="Arial" panose="020B0604020202020204" pitchFamily="34" charset="0"/>
                <a:cs typeface="Arial" panose="020B0604020202020204" pitchFamily="34" charset="0"/>
              </a:rPr>
              <a:t>1</a:t>
            </a:r>
            <a:endParaRPr lang="es-PE" sz="2800" b="1" dirty="0">
              <a:latin typeface="Arial" panose="020B0604020202020204" pitchFamily="34" charset="0"/>
              <a:cs typeface="Arial" panose="020B0604020202020204" pitchFamily="34" charset="0"/>
            </a:endParaRPr>
          </a:p>
        </p:txBody>
      </p:sp>
      <p:cxnSp>
        <p:nvCxnSpPr>
          <p:cNvPr id="5" name="4 Conector recto"/>
          <p:cNvCxnSpPr/>
          <p:nvPr/>
        </p:nvCxnSpPr>
        <p:spPr>
          <a:xfrm>
            <a:off x="3131840" y="5301208"/>
            <a:ext cx="5040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3131840" y="5373216"/>
            <a:ext cx="720080" cy="523220"/>
          </a:xfrm>
          <a:prstGeom prst="rect">
            <a:avLst/>
          </a:prstGeom>
          <a:noFill/>
        </p:spPr>
        <p:txBody>
          <a:bodyPr wrap="square" rtlCol="0">
            <a:spAutoFit/>
          </a:bodyPr>
          <a:lstStyle/>
          <a:p>
            <a:r>
              <a:rPr lang="es-ES" sz="2800" b="1" dirty="0">
                <a:latin typeface="Arial" charset="0"/>
              </a:rPr>
              <a:t>n</a:t>
            </a:r>
            <a:r>
              <a:rPr lang="es-ES" sz="2800" b="1" baseline="-25000" dirty="0">
                <a:latin typeface="Arial" charset="0"/>
              </a:rPr>
              <a:t>i</a:t>
            </a:r>
            <a:r>
              <a:rPr lang="es-ES" sz="2800" b="1" baseline="30000" dirty="0">
                <a:latin typeface="Arial" charset="0"/>
              </a:rPr>
              <a:t>2</a:t>
            </a:r>
            <a:endParaRPr lang="es-PE" sz="2800" dirty="0"/>
          </a:p>
        </p:txBody>
      </p:sp>
      <p:sp>
        <p:nvSpPr>
          <p:cNvPr id="10" name="9 CuadroTexto"/>
          <p:cNvSpPr txBox="1"/>
          <p:nvPr/>
        </p:nvSpPr>
        <p:spPr>
          <a:xfrm>
            <a:off x="4139952" y="4777988"/>
            <a:ext cx="360040" cy="523220"/>
          </a:xfrm>
          <a:prstGeom prst="rect">
            <a:avLst/>
          </a:prstGeom>
          <a:noFill/>
        </p:spPr>
        <p:txBody>
          <a:bodyPr wrap="square" rtlCol="0">
            <a:spAutoFit/>
          </a:bodyPr>
          <a:lstStyle/>
          <a:p>
            <a:r>
              <a:rPr lang="es-PE" sz="2800" b="1" dirty="0" smtClean="0">
                <a:latin typeface="Arial" panose="020B0604020202020204" pitchFamily="34" charset="0"/>
                <a:cs typeface="Arial" panose="020B0604020202020204" pitchFamily="34" charset="0"/>
              </a:rPr>
              <a:t>1</a:t>
            </a:r>
            <a:endParaRPr lang="es-PE" sz="2800" b="1" dirty="0">
              <a:latin typeface="Arial" panose="020B0604020202020204" pitchFamily="34" charset="0"/>
              <a:cs typeface="Arial" panose="020B0604020202020204" pitchFamily="34" charset="0"/>
            </a:endParaRPr>
          </a:p>
        </p:txBody>
      </p:sp>
      <p:sp>
        <p:nvSpPr>
          <p:cNvPr id="12" name="11 CuadroTexto"/>
          <p:cNvSpPr txBox="1"/>
          <p:nvPr/>
        </p:nvSpPr>
        <p:spPr>
          <a:xfrm>
            <a:off x="3995936" y="5373216"/>
            <a:ext cx="720080" cy="523220"/>
          </a:xfrm>
          <a:prstGeom prst="rect">
            <a:avLst/>
          </a:prstGeom>
          <a:noFill/>
        </p:spPr>
        <p:txBody>
          <a:bodyPr wrap="square" rtlCol="0">
            <a:spAutoFit/>
          </a:bodyPr>
          <a:lstStyle/>
          <a:p>
            <a:r>
              <a:rPr lang="es-ES" sz="2800" b="1" dirty="0" smtClean="0">
                <a:latin typeface="Arial" charset="0"/>
              </a:rPr>
              <a:t>n</a:t>
            </a:r>
            <a:r>
              <a:rPr lang="es-ES" sz="2800" b="1" baseline="-25000" dirty="0" smtClean="0">
                <a:latin typeface="Arial" charset="0"/>
              </a:rPr>
              <a:t>f</a:t>
            </a:r>
            <a:r>
              <a:rPr lang="es-ES" sz="2800" b="1" baseline="30000" dirty="0" smtClean="0">
                <a:latin typeface="Arial" charset="0"/>
              </a:rPr>
              <a:t>2</a:t>
            </a:r>
            <a:endParaRPr lang="es-PE" sz="2800" dirty="0"/>
          </a:p>
        </p:txBody>
      </p:sp>
      <p:cxnSp>
        <p:nvCxnSpPr>
          <p:cNvPr id="16" name="15 Conector recto"/>
          <p:cNvCxnSpPr/>
          <p:nvPr/>
        </p:nvCxnSpPr>
        <p:spPr>
          <a:xfrm>
            <a:off x="4067944" y="5294542"/>
            <a:ext cx="5040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16 CuadroTexto"/>
          <p:cNvSpPr txBox="1"/>
          <p:nvPr/>
        </p:nvSpPr>
        <p:spPr>
          <a:xfrm>
            <a:off x="5508104" y="4777988"/>
            <a:ext cx="360040" cy="523220"/>
          </a:xfrm>
          <a:prstGeom prst="rect">
            <a:avLst/>
          </a:prstGeom>
          <a:noFill/>
        </p:spPr>
        <p:txBody>
          <a:bodyPr wrap="square" rtlCol="0">
            <a:spAutoFit/>
          </a:bodyPr>
          <a:lstStyle/>
          <a:p>
            <a:r>
              <a:rPr lang="es-PE" sz="2800" b="1" dirty="0" smtClean="0">
                <a:latin typeface="Arial" panose="020B0604020202020204" pitchFamily="34" charset="0"/>
                <a:cs typeface="Arial" panose="020B0604020202020204" pitchFamily="34" charset="0"/>
              </a:rPr>
              <a:t>1</a:t>
            </a:r>
            <a:endParaRPr lang="es-PE" sz="2800" b="1" dirty="0">
              <a:latin typeface="Arial" panose="020B0604020202020204" pitchFamily="34" charset="0"/>
              <a:cs typeface="Arial" panose="020B0604020202020204" pitchFamily="34" charset="0"/>
            </a:endParaRPr>
          </a:p>
        </p:txBody>
      </p:sp>
      <p:cxnSp>
        <p:nvCxnSpPr>
          <p:cNvPr id="19" name="18 Conector recto"/>
          <p:cNvCxnSpPr/>
          <p:nvPr/>
        </p:nvCxnSpPr>
        <p:spPr>
          <a:xfrm>
            <a:off x="5436096" y="5261750"/>
            <a:ext cx="5040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5508104" y="5301208"/>
            <a:ext cx="381836" cy="523220"/>
          </a:xfrm>
          <a:prstGeom prst="rect">
            <a:avLst/>
          </a:prstGeom>
          <a:noFill/>
        </p:spPr>
        <p:txBody>
          <a:bodyPr wrap="none" rtlCol="0">
            <a:spAutoFit/>
          </a:bodyPr>
          <a:lstStyle/>
          <a:p>
            <a:pPr>
              <a:buFont typeface="Wingdings" pitchFamily="2" charset="2"/>
              <a:buNone/>
              <a:defRPr/>
            </a:pPr>
            <a:r>
              <a:rPr lang="es-ES" sz="2800" b="1" dirty="0">
                <a:latin typeface="Arial" charset="0"/>
                <a:sym typeface="Symbol" pitchFamily="18" charset="2"/>
              </a:rPr>
              <a:t></a:t>
            </a:r>
            <a:endParaRPr lang="en-GB" sz="2800" b="1" dirty="0">
              <a:latin typeface="Arial" charset="0"/>
              <a:sym typeface="Symbol" pitchFamily="18" charset="2"/>
            </a:endParaRPr>
          </a:p>
        </p:txBody>
      </p:sp>
    </p:spTree>
    <p:extLst>
      <p:ext uri="{BB962C8B-B14F-4D97-AF65-F5344CB8AC3E}">
        <p14:creationId xmlns:p14="http://schemas.microsoft.com/office/powerpoint/2010/main" val="916021581"/>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Documentos\Archivos de Javier\Imágenes JPG\Esq. absorción y emisión (SM 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48215"/>
            <a:ext cx="6705600"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1372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idx="1"/>
          </p:nvPr>
        </p:nvSpPr>
        <p:spPr>
          <a:xfrm>
            <a:off x="250825" y="908745"/>
            <a:ext cx="8604250" cy="5472583"/>
          </a:xfrm>
        </p:spPr>
        <p:txBody>
          <a:bodyPr/>
          <a:lstStyle/>
          <a:p>
            <a:pPr>
              <a:lnSpc>
                <a:spcPct val="80000"/>
              </a:lnSpc>
              <a:buFont typeface="Wingdings" pitchFamily="2" charset="2"/>
              <a:buNone/>
              <a:defRPr/>
            </a:pPr>
            <a:r>
              <a:rPr lang="es-ES" sz="2800" b="1" dirty="0" smtClean="0">
                <a:latin typeface="Arial" charset="0"/>
              </a:rPr>
              <a:t>    </a:t>
            </a:r>
            <a:r>
              <a:rPr lang="es-ES" sz="2800" b="1" dirty="0" smtClean="0">
                <a:solidFill>
                  <a:srgbClr val="FFC000"/>
                </a:solidFill>
                <a:latin typeface="Arial" charset="0"/>
              </a:rPr>
              <a:t>4º POSTULADO</a:t>
            </a:r>
            <a:r>
              <a:rPr lang="es-ES" sz="2800" b="1" dirty="0" smtClean="0">
                <a:latin typeface="Arial" charset="0"/>
              </a:rPr>
              <a:t>: NIVELES ESTACIONARIOS DE ENERGÍA</a:t>
            </a:r>
          </a:p>
          <a:p>
            <a:pPr algn="just">
              <a:lnSpc>
                <a:spcPct val="80000"/>
              </a:lnSpc>
              <a:buFont typeface="Wingdings" pitchFamily="2" charset="2"/>
              <a:buNone/>
              <a:defRPr/>
            </a:pPr>
            <a:r>
              <a:rPr lang="es-ES" sz="2800" b="1" dirty="0" smtClean="0">
                <a:latin typeface="Arial" charset="0"/>
              </a:rPr>
              <a:t>                              E</a:t>
            </a:r>
            <a:r>
              <a:rPr lang="es-ES" sz="2800" b="1" baseline="-25000" dirty="0" smtClean="0">
                <a:latin typeface="Arial" charset="0"/>
              </a:rPr>
              <a:t>TOTAL</a:t>
            </a:r>
            <a:r>
              <a:rPr lang="es-ES" sz="2800" b="1" dirty="0" smtClean="0">
                <a:latin typeface="Arial" charset="0"/>
              </a:rPr>
              <a:t> = </a:t>
            </a:r>
            <a:r>
              <a:rPr lang="es-ES" sz="2800" b="1" dirty="0" err="1" smtClean="0">
                <a:latin typeface="Arial" charset="0"/>
              </a:rPr>
              <a:t>E</a:t>
            </a:r>
            <a:r>
              <a:rPr lang="es-ES" sz="3600" b="1" baseline="-25000" dirty="0" err="1" smtClean="0">
                <a:latin typeface="Arial" charset="0"/>
              </a:rPr>
              <a:t>c</a:t>
            </a:r>
            <a:r>
              <a:rPr lang="es-ES" sz="2800" b="1" dirty="0" smtClean="0">
                <a:latin typeface="Arial" charset="0"/>
              </a:rPr>
              <a:t> + </a:t>
            </a:r>
            <a:r>
              <a:rPr lang="es-ES" sz="2800" b="1" dirty="0" err="1" smtClean="0">
                <a:latin typeface="Arial" charset="0"/>
              </a:rPr>
              <a:t>E</a:t>
            </a:r>
            <a:r>
              <a:rPr lang="es-ES" sz="3600" b="1" baseline="-25000" dirty="0" err="1" smtClean="0">
                <a:latin typeface="Arial" charset="0"/>
              </a:rPr>
              <a:t>p</a:t>
            </a:r>
            <a:endParaRPr lang="es-ES" sz="3600" b="1" baseline="-25000" dirty="0" smtClean="0">
              <a:latin typeface="Arial" charset="0"/>
            </a:endParaRPr>
          </a:p>
          <a:p>
            <a:pPr algn="just">
              <a:lnSpc>
                <a:spcPct val="80000"/>
              </a:lnSpc>
              <a:buFont typeface="Wingdings" pitchFamily="2" charset="2"/>
              <a:buNone/>
              <a:defRPr/>
            </a:pPr>
            <a:endParaRPr lang="es-ES" sz="2800" b="1" dirty="0" smtClean="0">
              <a:latin typeface="Arial" charset="0"/>
            </a:endParaRPr>
          </a:p>
          <a:p>
            <a:pPr algn="just">
              <a:lnSpc>
                <a:spcPct val="80000"/>
              </a:lnSpc>
              <a:buNone/>
              <a:defRPr/>
            </a:pPr>
            <a:r>
              <a:rPr lang="es-ES" sz="2800" b="1" dirty="0" smtClean="0">
                <a:latin typeface="Arial" charset="0"/>
              </a:rPr>
              <a:t>        </a:t>
            </a:r>
            <a:r>
              <a:rPr lang="es-ES" sz="2800" b="1" dirty="0" err="1" smtClean="0">
                <a:latin typeface="Arial" charset="0"/>
              </a:rPr>
              <a:t>E</a:t>
            </a:r>
            <a:r>
              <a:rPr lang="es-ES" sz="3600" b="1" baseline="-25000" dirty="0" err="1" smtClean="0">
                <a:latin typeface="Arial" charset="0"/>
              </a:rPr>
              <a:t>c</a:t>
            </a:r>
            <a:r>
              <a:rPr lang="es-ES" sz="2800" b="1" dirty="0" smtClean="0">
                <a:latin typeface="Arial" charset="0"/>
              </a:rPr>
              <a:t>      </a:t>
            </a:r>
            <a:r>
              <a:rPr lang="es-ES" sz="2800" b="1" u="sng" dirty="0" smtClean="0">
                <a:solidFill>
                  <a:srgbClr val="FFFF00"/>
                </a:solidFill>
                <a:latin typeface="Arial" charset="0"/>
              </a:rPr>
              <a:t>Z</a:t>
            </a:r>
            <a:r>
              <a:rPr lang="es-ES" sz="2800" b="1" u="sng" dirty="0" smtClean="0">
                <a:latin typeface="Arial" charset="0"/>
              </a:rPr>
              <a:t> e</a:t>
            </a:r>
            <a:r>
              <a:rPr lang="es-ES" sz="2800" b="1" u="sng" baseline="30000" dirty="0" smtClean="0">
                <a:latin typeface="Arial" charset="0"/>
              </a:rPr>
              <a:t>2</a:t>
            </a:r>
            <a:r>
              <a:rPr lang="es-ES" sz="2800" b="1" dirty="0" smtClean="0">
                <a:latin typeface="Arial" charset="0"/>
              </a:rPr>
              <a:t>   ,  </a:t>
            </a:r>
            <a:r>
              <a:rPr lang="es-ES" sz="2800" b="1" dirty="0" err="1" smtClean="0">
                <a:latin typeface="Arial" charset="0"/>
              </a:rPr>
              <a:t>E</a:t>
            </a:r>
            <a:r>
              <a:rPr lang="es-ES" sz="3600" b="1" baseline="-25000" dirty="0" err="1" smtClean="0">
                <a:latin typeface="Arial" charset="0"/>
              </a:rPr>
              <a:t>p</a:t>
            </a:r>
            <a:r>
              <a:rPr lang="es-ES" sz="2800" b="1" dirty="0" smtClean="0">
                <a:latin typeface="Arial" charset="0"/>
              </a:rPr>
              <a:t>      - </a:t>
            </a:r>
            <a:r>
              <a:rPr lang="es-ES" sz="2800" b="1" u="sng" dirty="0" smtClean="0">
                <a:solidFill>
                  <a:srgbClr val="FFFF00"/>
                </a:solidFill>
                <a:latin typeface="Arial" charset="0"/>
              </a:rPr>
              <a:t>Z</a:t>
            </a:r>
            <a:r>
              <a:rPr lang="es-ES" sz="2800" b="1" u="sng" dirty="0" smtClean="0">
                <a:latin typeface="Arial" charset="0"/>
              </a:rPr>
              <a:t> e</a:t>
            </a:r>
            <a:r>
              <a:rPr lang="es-ES" sz="2800" b="1" u="sng" baseline="30000" dirty="0" smtClean="0">
                <a:latin typeface="Arial" charset="0"/>
              </a:rPr>
              <a:t>2</a:t>
            </a:r>
            <a:r>
              <a:rPr lang="es-ES" sz="2800" b="1" u="sng" dirty="0" smtClean="0">
                <a:latin typeface="Arial" charset="0"/>
              </a:rPr>
              <a:t> </a:t>
            </a:r>
            <a:r>
              <a:rPr lang="es-ES" sz="2800" b="1" dirty="0" smtClean="0">
                <a:latin typeface="Arial" charset="0"/>
              </a:rPr>
              <a:t>   ,  E</a:t>
            </a:r>
            <a:r>
              <a:rPr lang="es-ES" sz="3600" b="1" baseline="-25000" dirty="0" smtClean="0">
                <a:latin typeface="Arial" charset="0"/>
              </a:rPr>
              <a:t>T</a:t>
            </a:r>
            <a:r>
              <a:rPr lang="es-ES" sz="2800" b="1" dirty="0" smtClean="0">
                <a:latin typeface="Arial" charset="0"/>
              </a:rPr>
              <a:t>     - </a:t>
            </a:r>
            <a:r>
              <a:rPr lang="es-ES" sz="2800" b="1" u="sng" dirty="0" smtClean="0">
                <a:solidFill>
                  <a:srgbClr val="FFFF00"/>
                </a:solidFill>
                <a:latin typeface="Arial" charset="0"/>
              </a:rPr>
              <a:t>Z</a:t>
            </a:r>
            <a:r>
              <a:rPr lang="es-ES" sz="2800" b="1" u="sng" dirty="0" smtClean="0">
                <a:latin typeface="Arial" charset="0"/>
              </a:rPr>
              <a:t> e</a:t>
            </a:r>
            <a:r>
              <a:rPr lang="es-ES" sz="2800" b="1" u="sng" baseline="30000" dirty="0" smtClean="0">
                <a:latin typeface="Arial" charset="0"/>
              </a:rPr>
              <a:t>2</a:t>
            </a:r>
            <a:endParaRPr lang="es-ES" sz="2800" b="1" baseline="30000" dirty="0" smtClean="0">
              <a:latin typeface="Arial" charset="0"/>
            </a:endParaRPr>
          </a:p>
          <a:p>
            <a:pPr algn="just">
              <a:lnSpc>
                <a:spcPct val="80000"/>
              </a:lnSpc>
              <a:buFont typeface="Wingdings" pitchFamily="2" charset="2"/>
              <a:buNone/>
              <a:defRPr/>
            </a:pPr>
            <a:r>
              <a:rPr lang="es-ES" sz="2800" b="1" dirty="0" smtClean="0">
                <a:latin typeface="Arial" charset="0"/>
              </a:rPr>
              <a:t>                    2r                       r                      2r</a:t>
            </a:r>
          </a:p>
          <a:p>
            <a:pPr algn="just">
              <a:lnSpc>
                <a:spcPct val="80000"/>
              </a:lnSpc>
              <a:buFont typeface="Wingdings" pitchFamily="2" charset="2"/>
              <a:buNone/>
              <a:defRPr/>
            </a:pPr>
            <a:r>
              <a:rPr lang="es-ES" sz="1600" b="1" dirty="0" smtClean="0">
                <a:latin typeface="Arial" charset="0"/>
              </a:rPr>
              <a:t>    </a:t>
            </a:r>
          </a:p>
          <a:p>
            <a:pPr algn="just">
              <a:lnSpc>
                <a:spcPct val="80000"/>
              </a:lnSpc>
              <a:buFont typeface="Wingdings" pitchFamily="2" charset="2"/>
              <a:buNone/>
              <a:defRPr/>
            </a:pPr>
            <a:r>
              <a:rPr lang="es-ES" sz="2800" b="1" dirty="0">
                <a:effectLst/>
                <a:latin typeface="Arial" charset="0"/>
              </a:rPr>
              <a:t> </a:t>
            </a:r>
            <a:r>
              <a:rPr lang="es-ES" sz="2800" b="1" dirty="0" smtClean="0">
                <a:effectLst/>
                <a:latin typeface="Arial" charset="0"/>
              </a:rPr>
              <a:t>   </a:t>
            </a:r>
            <a:r>
              <a:rPr lang="es-ES" sz="2800" dirty="0" smtClean="0">
                <a:effectLst/>
                <a:latin typeface="Arial" charset="0"/>
              </a:rPr>
              <a:t>Reemplazando valores:</a:t>
            </a:r>
          </a:p>
          <a:p>
            <a:pPr algn="just">
              <a:lnSpc>
                <a:spcPct val="80000"/>
              </a:lnSpc>
              <a:buFont typeface="Wingdings" pitchFamily="2" charset="2"/>
              <a:buNone/>
              <a:defRPr/>
            </a:pPr>
            <a:endParaRPr lang="es-ES" sz="1600" b="1" dirty="0" smtClean="0">
              <a:latin typeface="Arial" charset="0"/>
            </a:endParaRPr>
          </a:p>
          <a:p>
            <a:pPr algn="just">
              <a:lnSpc>
                <a:spcPct val="80000"/>
              </a:lnSpc>
              <a:buFont typeface="Wingdings" pitchFamily="2" charset="2"/>
              <a:buNone/>
              <a:defRPr/>
            </a:pPr>
            <a:r>
              <a:rPr lang="es-ES" sz="2800" b="1" dirty="0" smtClean="0">
                <a:latin typeface="Arial" charset="0"/>
              </a:rPr>
              <a:t>    E</a:t>
            </a:r>
            <a:r>
              <a:rPr lang="es-ES" sz="2800" b="1" baseline="-25000" dirty="0" smtClean="0">
                <a:latin typeface="Arial" charset="0"/>
              </a:rPr>
              <a:t>T</a:t>
            </a:r>
            <a:r>
              <a:rPr lang="es-ES" sz="2800" b="1" dirty="0" smtClean="0">
                <a:latin typeface="Arial" charset="0"/>
              </a:rPr>
              <a:t> = - 13,6   </a:t>
            </a:r>
            <a:r>
              <a:rPr lang="es-ES" sz="2800" b="1" u="sng" dirty="0" smtClean="0">
                <a:solidFill>
                  <a:srgbClr val="FFFF00"/>
                </a:solidFill>
                <a:latin typeface="Arial" charset="0"/>
              </a:rPr>
              <a:t>Z </a:t>
            </a:r>
            <a:r>
              <a:rPr lang="es-ES" sz="2800" b="1" u="sng" baseline="30000" dirty="0" smtClean="0">
                <a:solidFill>
                  <a:srgbClr val="FFFF00"/>
                </a:solidFill>
                <a:latin typeface="Arial" charset="0"/>
              </a:rPr>
              <a:t>2</a:t>
            </a:r>
            <a:r>
              <a:rPr lang="es-ES" sz="2800" b="1" dirty="0" smtClean="0">
                <a:latin typeface="Arial" charset="0"/>
              </a:rPr>
              <a:t>   eV   =  - 313,6  </a:t>
            </a:r>
            <a:r>
              <a:rPr lang="es-ES" sz="2800" b="1" u="sng" dirty="0" smtClean="0">
                <a:latin typeface="Arial" charset="0"/>
              </a:rPr>
              <a:t> </a:t>
            </a:r>
            <a:r>
              <a:rPr lang="es-ES" sz="2800" b="1" u="sng" dirty="0" smtClean="0">
                <a:solidFill>
                  <a:srgbClr val="FFFF00"/>
                </a:solidFill>
                <a:latin typeface="Arial" charset="0"/>
              </a:rPr>
              <a:t>Z </a:t>
            </a:r>
            <a:r>
              <a:rPr lang="es-ES" sz="2800" b="1" u="sng" baseline="30000" dirty="0" smtClean="0">
                <a:solidFill>
                  <a:srgbClr val="FFFF00"/>
                </a:solidFill>
                <a:latin typeface="Arial" charset="0"/>
              </a:rPr>
              <a:t>2</a:t>
            </a:r>
            <a:r>
              <a:rPr lang="es-ES" sz="2800" b="1" dirty="0" smtClean="0">
                <a:latin typeface="Arial" charset="0"/>
              </a:rPr>
              <a:t>    </a:t>
            </a:r>
            <a:r>
              <a:rPr lang="es-ES" sz="2800" b="1" u="sng" dirty="0" smtClean="0">
                <a:latin typeface="Arial" charset="0"/>
              </a:rPr>
              <a:t>Kcal</a:t>
            </a:r>
            <a:endParaRPr lang="es-ES" sz="2800" b="1" dirty="0" smtClean="0">
              <a:latin typeface="Arial" charset="0"/>
            </a:endParaRPr>
          </a:p>
          <a:p>
            <a:pPr algn="just">
              <a:lnSpc>
                <a:spcPct val="80000"/>
              </a:lnSpc>
              <a:buFont typeface="Wingdings" pitchFamily="2" charset="2"/>
              <a:buNone/>
              <a:defRPr/>
            </a:pPr>
            <a:r>
              <a:rPr lang="es-ES" sz="2800" b="1" dirty="0" smtClean="0">
                <a:latin typeface="Arial" charset="0"/>
              </a:rPr>
              <a:t>                         n </a:t>
            </a:r>
            <a:r>
              <a:rPr lang="es-ES" sz="2800" b="1" baseline="30000" dirty="0" smtClean="0">
                <a:latin typeface="Arial" charset="0"/>
              </a:rPr>
              <a:t>2</a:t>
            </a:r>
            <a:r>
              <a:rPr lang="es-ES" sz="2800" b="1" dirty="0" smtClean="0">
                <a:latin typeface="Arial" charset="0"/>
              </a:rPr>
              <a:t>   		           n </a:t>
            </a:r>
            <a:r>
              <a:rPr lang="es-ES" sz="2800" b="1" baseline="30000" dirty="0" smtClean="0">
                <a:latin typeface="Arial" charset="0"/>
              </a:rPr>
              <a:t>2</a:t>
            </a:r>
            <a:r>
              <a:rPr lang="es-ES" sz="2800" b="1" dirty="0" smtClean="0">
                <a:latin typeface="Arial" charset="0"/>
              </a:rPr>
              <a:t>     mol</a:t>
            </a:r>
          </a:p>
          <a:p>
            <a:pPr>
              <a:lnSpc>
                <a:spcPct val="80000"/>
              </a:lnSpc>
              <a:buNone/>
              <a:defRPr/>
            </a:pPr>
            <a:r>
              <a:rPr lang="es-ES" sz="1600" b="1" dirty="0" smtClean="0">
                <a:latin typeface="Arial" charset="0"/>
              </a:rPr>
              <a:t>   </a:t>
            </a:r>
            <a:endParaRPr lang="es-ES" sz="1050" b="1" dirty="0" smtClean="0">
              <a:latin typeface="Arial" charset="0"/>
            </a:endParaRPr>
          </a:p>
          <a:p>
            <a:pPr>
              <a:lnSpc>
                <a:spcPct val="80000"/>
              </a:lnSpc>
              <a:buNone/>
              <a:defRPr/>
            </a:pPr>
            <a:r>
              <a:rPr lang="es-ES" sz="2800" b="1" dirty="0">
                <a:effectLst/>
                <a:latin typeface="Arial" charset="0"/>
              </a:rPr>
              <a:t> </a:t>
            </a:r>
            <a:r>
              <a:rPr lang="es-ES" sz="2800" b="1" dirty="0" smtClean="0">
                <a:effectLst/>
                <a:latin typeface="Arial" charset="0"/>
              </a:rPr>
              <a:t>   </a:t>
            </a:r>
            <a:r>
              <a:rPr lang="es-ES" sz="2800" dirty="0" smtClean="0">
                <a:effectLst/>
                <a:latin typeface="Arial" charset="0"/>
              </a:rPr>
              <a:t>Para el átomo de hidrógeno</a:t>
            </a:r>
            <a:r>
              <a:rPr lang="es-ES" sz="2800" b="1" dirty="0">
                <a:latin typeface="Arial" charset="0"/>
              </a:rPr>
              <a:t>: E</a:t>
            </a:r>
            <a:r>
              <a:rPr lang="es-ES" sz="2800" b="1" baseline="-25000" dirty="0">
                <a:latin typeface="Arial" charset="0"/>
              </a:rPr>
              <a:t>T</a:t>
            </a:r>
            <a:r>
              <a:rPr lang="es-ES" sz="2800" b="1" dirty="0">
                <a:latin typeface="Arial" charset="0"/>
              </a:rPr>
              <a:t> </a:t>
            </a:r>
            <a:r>
              <a:rPr lang="es-ES" sz="2800" b="1" dirty="0" smtClean="0">
                <a:latin typeface="Arial" charset="0"/>
              </a:rPr>
              <a:t>     - </a:t>
            </a:r>
            <a:r>
              <a:rPr lang="es-ES" sz="2800" b="1" u="sng" dirty="0">
                <a:latin typeface="Arial" charset="0"/>
              </a:rPr>
              <a:t>13,6</a:t>
            </a:r>
            <a:r>
              <a:rPr lang="es-ES" sz="2800" b="1" dirty="0">
                <a:latin typeface="Arial" charset="0"/>
              </a:rPr>
              <a:t> </a:t>
            </a:r>
            <a:r>
              <a:rPr lang="es-ES" sz="2800" b="1" dirty="0" smtClean="0">
                <a:latin typeface="Arial" charset="0"/>
              </a:rPr>
              <a:t>  </a:t>
            </a:r>
            <a:r>
              <a:rPr lang="es-ES" sz="2800" b="1" dirty="0">
                <a:latin typeface="Arial" charset="0"/>
              </a:rPr>
              <a:t>eV </a:t>
            </a:r>
            <a:endParaRPr lang="es-ES" sz="2800" b="1" dirty="0" smtClean="0">
              <a:latin typeface="Arial" charset="0"/>
            </a:endParaRPr>
          </a:p>
          <a:p>
            <a:pPr>
              <a:lnSpc>
                <a:spcPct val="80000"/>
              </a:lnSpc>
              <a:buNone/>
              <a:defRPr/>
            </a:pPr>
            <a:r>
              <a:rPr lang="es-ES" sz="2800" b="1" dirty="0" smtClean="0">
                <a:latin typeface="Arial" charset="0"/>
              </a:rPr>
              <a:t>                                                                 n </a:t>
            </a:r>
            <a:r>
              <a:rPr lang="es-ES" sz="2800" b="1" baseline="30000" dirty="0">
                <a:latin typeface="Arial" charset="0"/>
              </a:rPr>
              <a:t>2</a:t>
            </a:r>
            <a:endParaRPr lang="en-US" sz="2800" b="1" dirty="0" smtClean="0">
              <a:latin typeface="Arial" charset="0"/>
            </a:endParaRPr>
          </a:p>
          <a:p>
            <a:pPr>
              <a:lnSpc>
                <a:spcPct val="80000"/>
              </a:lnSpc>
              <a:buFont typeface="Wingdings" pitchFamily="2" charset="2"/>
              <a:buNone/>
              <a:defRPr/>
            </a:pPr>
            <a:endParaRPr lang="en-US" sz="2800" b="1" dirty="0" smtClean="0">
              <a:latin typeface="Arial" charset="0"/>
            </a:endParaRPr>
          </a:p>
          <a:p>
            <a:pPr>
              <a:lnSpc>
                <a:spcPct val="80000"/>
              </a:lnSpc>
              <a:buFont typeface="Wingdings" pitchFamily="2" charset="2"/>
              <a:buNone/>
              <a:defRPr/>
            </a:pPr>
            <a:r>
              <a:rPr lang="en-US" sz="2800" b="1" dirty="0" smtClean="0">
                <a:latin typeface="Arial" charset="0"/>
              </a:rPr>
              <a:t>                      </a:t>
            </a:r>
            <a:endParaRPr lang="en-GB" sz="2800" b="1" dirty="0" smtClean="0">
              <a:latin typeface="Arial" charset="0"/>
            </a:endParaRPr>
          </a:p>
        </p:txBody>
      </p:sp>
      <p:sp>
        <p:nvSpPr>
          <p:cNvPr id="2" name="1 CuadroTexto"/>
          <p:cNvSpPr txBox="1"/>
          <p:nvPr/>
        </p:nvSpPr>
        <p:spPr>
          <a:xfrm>
            <a:off x="1619672" y="2636912"/>
            <a:ext cx="432048" cy="523220"/>
          </a:xfrm>
          <a:prstGeom prst="rect">
            <a:avLst/>
          </a:prstGeom>
          <a:noFill/>
        </p:spPr>
        <p:txBody>
          <a:bodyPr wrap="square" rtlCol="0">
            <a:spAutoFit/>
          </a:bodyPr>
          <a:lstStyle/>
          <a:p>
            <a:r>
              <a:rPr lang="es-ES" sz="2800" b="1" dirty="0">
                <a:latin typeface="Arial" charset="0"/>
              </a:rPr>
              <a:t>=</a:t>
            </a:r>
            <a:endParaRPr lang="es-PE" sz="2800" dirty="0"/>
          </a:p>
        </p:txBody>
      </p:sp>
      <p:sp>
        <p:nvSpPr>
          <p:cNvPr id="4" name="3 CuadroTexto"/>
          <p:cNvSpPr txBox="1"/>
          <p:nvPr/>
        </p:nvSpPr>
        <p:spPr>
          <a:xfrm>
            <a:off x="3923928" y="2636912"/>
            <a:ext cx="432048" cy="523220"/>
          </a:xfrm>
          <a:prstGeom prst="rect">
            <a:avLst/>
          </a:prstGeom>
          <a:noFill/>
        </p:spPr>
        <p:txBody>
          <a:bodyPr wrap="square" rtlCol="0">
            <a:spAutoFit/>
          </a:bodyPr>
          <a:lstStyle/>
          <a:p>
            <a:r>
              <a:rPr lang="es-ES" sz="2800" b="1" dirty="0">
                <a:latin typeface="Arial" charset="0"/>
              </a:rPr>
              <a:t>=</a:t>
            </a:r>
            <a:endParaRPr lang="es-PE" sz="2800" dirty="0"/>
          </a:p>
        </p:txBody>
      </p:sp>
      <p:sp>
        <p:nvSpPr>
          <p:cNvPr id="5" name="4 CuadroTexto"/>
          <p:cNvSpPr txBox="1"/>
          <p:nvPr/>
        </p:nvSpPr>
        <p:spPr>
          <a:xfrm>
            <a:off x="6444208" y="2617748"/>
            <a:ext cx="432048" cy="523220"/>
          </a:xfrm>
          <a:prstGeom prst="rect">
            <a:avLst/>
          </a:prstGeom>
          <a:noFill/>
        </p:spPr>
        <p:txBody>
          <a:bodyPr wrap="square" rtlCol="0">
            <a:spAutoFit/>
          </a:bodyPr>
          <a:lstStyle/>
          <a:p>
            <a:r>
              <a:rPr lang="es-ES" sz="2800" b="1" dirty="0">
                <a:latin typeface="Arial" charset="0"/>
              </a:rPr>
              <a:t>=</a:t>
            </a:r>
            <a:endParaRPr lang="es-PE" sz="2800" dirty="0"/>
          </a:p>
        </p:txBody>
      </p:sp>
      <p:sp>
        <p:nvSpPr>
          <p:cNvPr id="7" name="6 CuadroTexto"/>
          <p:cNvSpPr txBox="1"/>
          <p:nvPr/>
        </p:nvSpPr>
        <p:spPr>
          <a:xfrm>
            <a:off x="5868144" y="5373216"/>
            <a:ext cx="432048" cy="523220"/>
          </a:xfrm>
          <a:prstGeom prst="rect">
            <a:avLst/>
          </a:prstGeom>
          <a:noFill/>
        </p:spPr>
        <p:txBody>
          <a:bodyPr wrap="square" rtlCol="0">
            <a:spAutoFit/>
          </a:bodyPr>
          <a:lstStyle/>
          <a:p>
            <a:r>
              <a:rPr lang="es-ES" sz="2800" b="1" dirty="0">
                <a:latin typeface="Arial" charset="0"/>
              </a:rPr>
              <a:t>=</a:t>
            </a:r>
            <a:endParaRPr lang="es-PE" sz="2800" dirty="0"/>
          </a:p>
        </p:txBody>
      </p:sp>
    </p:spTree>
    <p:extLst>
      <p:ext uri="{BB962C8B-B14F-4D97-AF65-F5344CB8AC3E}">
        <p14:creationId xmlns:p14="http://schemas.microsoft.com/office/powerpoint/2010/main" val="1972948802"/>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7" descr="Modelo_de_Boh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924" y="2205791"/>
            <a:ext cx="4318248" cy="391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1691680" y="979636"/>
            <a:ext cx="2520280" cy="865188"/>
          </a:xfrm>
          <a:prstGeom prst="rect">
            <a:avLst/>
          </a:prstGeom>
          <a:solidFill>
            <a:srgbClr val="7030A0"/>
          </a:solidFill>
          <a:ln w="9525">
            <a:solidFill>
              <a:schemeClr val="tx1"/>
            </a:solidFill>
            <a:miter lim="800000"/>
            <a:headEnd/>
            <a:tailEnd/>
          </a:ln>
          <a:effectLst/>
        </p:spPr>
        <p:txBody>
          <a:bodyPr wrap="none" anchor="ctr"/>
          <a:lstStyle/>
          <a:p>
            <a:pPr algn="ctr" fontAlgn="base">
              <a:spcBef>
                <a:spcPct val="0"/>
              </a:spcBef>
              <a:spcAft>
                <a:spcPct val="0"/>
              </a:spcAft>
              <a:defRPr/>
            </a:pPr>
            <a:r>
              <a:rPr lang="en-US" sz="2800" b="1" dirty="0">
                <a:solidFill>
                  <a:srgbClr val="FFFFFF"/>
                </a:solidFill>
                <a:effectLst>
                  <a:outerShdw blurRad="38100" dist="38100" dir="2700000" algn="tl">
                    <a:srgbClr val="000000"/>
                  </a:outerShdw>
                </a:effectLst>
                <a:latin typeface="Arial" charset="0"/>
              </a:rPr>
              <a:t>E</a:t>
            </a:r>
            <a:r>
              <a:rPr lang="en-US" sz="2800" b="1" baseline="-25000" dirty="0">
                <a:solidFill>
                  <a:srgbClr val="FFFFFF"/>
                </a:solidFill>
                <a:effectLst>
                  <a:outerShdw blurRad="38100" dist="38100" dir="2700000" algn="tl">
                    <a:srgbClr val="000000"/>
                  </a:outerShdw>
                </a:effectLst>
                <a:latin typeface="Arial" charset="0"/>
              </a:rPr>
              <a:t>T</a:t>
            </a:r>
            <a:r>
              <a:rPr lang="en-US" sz="2800" b="1" dirty="0">
                <a:solidFill>
                  <a:srgbClr val="FFFFFF"/>
                </a:solidFill>
                <a:effectLst>
                  <a:outerShdw blurRad="38100" dist="38100" dir="2700000" algn="tl">
                    <a:srgbClr val="000000"/>
                  </a:outerShdw>
                </a:effectLst>
                <a:latin typeface="Arial" charset="0"/>
              </a:rPr>
              <a:t>  =  - R</a:t>
            </a:r>
            <a:r>
              <a:rPr lang="en-US" sz="2800" b="1" baseline="-25000" dirty="0">
                <a:solidFill>
                  <a:srgbClr val="FFFFFF"/>
                </a:solidFill>
                <a:effectLst>
                  <a:outerShdw blurRad="38100" dist="38100" dir="2700000" algn="tl">
                    <a:srgbClr val="000000"/>
                  </a:outerShdw>
                </a:effectLst>
                <a:latin typeface="Arial" charset="0"/>
              </a:rPr>
              <a:t>H</a:t>
            </a:r>
            <a:r>
              <a:rPr lang="en-US" sz="2800" b="1" dirty="0">
                <a:solidFill>
                  <a:srgbClr val="FFFFFF"/>
                </a:solidFill>
                <a:effectLst>
                  <a:outerShdw blurRad="38100" dist="38100" dir="2700000" algn="tl">
                    <a:srgbClr val="000000"/>
                  </a:outerShdw>
                </a:effectLst>
                <a:latin typeface="Arial" charset="0"/>
              </a:rPr>
              <a:t>   </a:t>
            </a:r>
            <a:r>
              <a:rPr lang="en-US" sz="2800" b="1" u="sng" dirty="0">
                <a:solidFill>
                  <a:srgbClr val="FFFF00"/>
                </a:solidFill>
                <a:effectLst>
                  <a:outerShdw blurRad="38100" dist="38100" dir="2700000" algn="tl">
                    <a:srgbClr val="000000"/>
                  </a:outerShdw>
                </a:effectLst>
                <a:latin typeface="Arial" charset="0"/>
              </a:rPr>
              <a:t>Z </a:t>
            </a:r>
            <a:r>
              <a:rPr lang="en-US" sz="2800" b="1" u="sng" baseline="30000" dirty="0">
                <a:solidFill>
                  <a:srgbClr val="FFFF00"/>
                </a:solidFill>
                <a:effectLst>
                  <a:outerShdw blurRad="38100" dist="38100" dir="2700000" algn="tl">
                    <a:srgbClr val="000000"/>
                  </a:outerShdw>
                </a:effectLst>
                <a:latin typeface="Arial" charset="0"/>
              </a:rPr>
              <a:t>2</a:t>
            </a:r>
          </a:p>
          <a:p>
            <a:pPr algn="ctr" fontAlgn="base">
              <a:spcBef>
                <a:spcPct val="0"/>
              </a:spcBef>
              <a:spcAft>
                <a:spcPct val="0"/>
              </a:spcAft>
              <a:defRPr/>
            </a:pPr>
            <a:r>
              <a:rPr lang="es-ES" sz="2800" b="1" dirty="0">
                <a:solidFill>
                  <a:srgbClr val="FFFFFF"/>
                </a:solidFill>
                <a:effectLst>
                  <a:outerShdw blurRad="38100" dist="38100" dir="2700000" algn="tl">
                    <a:srgbClr val="000000"/>
                  </a:outerShdw>
                </a:effectLst>
                <a:latin typeface="Arial" charset="0"/>
              </a:rPr>
              <a:t>                    n </a:t>
            </a:r>
            <a:r>
              <a:rPr lang="es-ES" sz="2800" b="1" baseline="30000" dirty="0">
                <a:solidFill>
                  <a:srgbClr val="FFFFFF"/>
                </a:solidFill>
                <a:effectLst>
                  <a:outerShdw blurRad="38100" dist="38100" dir="2700000" algn="tl">
                    <a:srgbClr val="000000"/>
                  </a:outerShdw>
                </a:effectLst>
                <a:latin typeface="Arial" charset="0"/>
              </a:rPr>
              <a:t>2</a:t>
            </a:r>
            <a:endParaRPr lang="en-GB" sz="2800" b="1" baseline="30000" dirty="0">
              <a:solidFill>
                <a:srgbClr val="FFFFFF"/>
              </a:solidFill>
              <a:effectLst>
                <a:outerShdw blurRad="38100" dist="38100" dir="2700000" algn="tl">
                  <a:srgbClr val="000000"/>
                </a:outerShdw>
              </a:effectLst>
              <a:latin typeface="Arial" charset="0"/>
            </a:endParaRPr>
          </a:p>
        </p:txBody>
      </p:sp>
      <p:sp>
        <p:nvSpPr>
          <p:cNvPr id="4" name="3 Rectángulo"/>
          <p:cNvSpPr/>
          <p:nvPr/>
        </p:nvSpPr>
        <p:spPr>
          <a:xfrm>
            <a:off x="4644008" y="1196752"/>
            <a:ext cx="3312368" cy="387798"/>
          </a:xfrm>
          <a:prstGeom prst="rect">
            <a:avLst/>
          </a:prstGeom>
        </p:spPr>
        <p:txBody>
          <a:bodyPr wrap="square">
            <a:spAutoFit/>
          </a:bodyPr>
          <a:lstStyle/>
          <a:p>
            <a:pPr>
              <a:lnSpc>
                <a:spcPct val="80000"/>
              </a:lnSpc>
              <a:buFont typeface="Wingdings" pitchFamily="2" charset="2"/>
              <a:buNone/>
              <a:defRPr/>
            </a:pPr>
            <a:r>
              <a:rPr lang="en-US" sz="2400" b="1" dirty="0">
                <a:latin typeface="Arial" charset="0"/>
              </a:rPr>
              <a:t>R</a:t>
            </a:r>
            <a:r>
              <a:rPr lang="en-US" sz="2400" b="1" baseline="-25000" dirty="0">
                <a:latin typeface="Arial" charset="0"/>
              </a:rPr>
              <a:t>H</a:t>
            </a:r>
            <a:r>
              <a:rPr lang="en-US" sz="2400" b="1" dirty="0">
                <a:latin typeface="Arial" charset="0"/>
              </a:rPr>
              <a:t> =  2,18 x 10 </a:t>
            </a:r>
            <a:r>
              <a:rPr lang="en-US" sz="2400" b="1" baseline="30000" dirty="0">
                <a:latin typeface="Arial" charset="0"/>
              </a:rPr>
              <a:t>– 18</a:t>
            </a:r>
            <a:r>
              <a:rPr lang="en-US" sz="2400" b="1" dirty="0">
                <a:latin typeface="Arial" charset="0"/>
              </a:rPr>
              <a:t> J </a:t>
            </a:r>
          </a:p>
        </p:txBody>
      </p:sp>
      <p:sp>
        <p:nvSpPr>
          <p:cNvPr id="5" name="4 Rectángulo"/>
          <p:cNvSpPr/>
          <p:nvPr/>
        </p:nvSpPr>
        <p:spPr>
          <a:xfrm>
            <a:off x="943011" y="961564"/>
            <a:ext cx="604653" cy="523220"/>
          </a:xfrm>
          <a:prstGeom prst="rect">
            <a:avLst/>
          </a:prstGeom>
        </p:spPr>
        <p:txBody>
          <a:bodyPr wrap="none">
            <a:spAutoFit/>
          </a:bodyPr>
          <a:lstStyle/>
          <a:p>
            <a:r>
              <a:rPr lang="en-US" sz="2800" b="1" dirty="0">
                <a:latin typeface="Arial" charset="0"/>
              </a:rPr>
              <a:t>=&gt;</a:t>
            </a:r>
            <a:endParaRPr lang="es-PE" sz="2800" dirty="0"/>
          </a:p>
        </p:txBody>
      </p:sp>
    </p:spTree>
    <p:extLst>
      <p:ext uri="{BB962C8B-B14F-4D97-AF65-F5344CB8AC3E}">
        <p14:creationId xmlns:p14="http://schemas.microsoft.com/office/powerpoint/2010/main" val="3111924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T-38"/>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827088" y="404813"/>
            <a:ext cx="3168650" cy="6119812"/>
          </a:xfrm>
          <a:noFill/>
          <a:extLst>
            <a:ext uri="{909E8E84-426E-40DD-AFC4-6F175D3DCCD1}">
              <a14:hiddenFill xmlns:a14="http://schemas.microsoft.com/office/drawing/2010/main">
                <a:solidFill>
                  <a:srgbClr val="FFFFFF"/>
                </a:solidFill>
              </a14:hiddenFill>
            </a:ext>
          </a:extLst>
        </p:spPr>
      </p:pic>
      <p:sp>
        <p:nvSpPr>
          <p:cNvPr id="105478" name="Rectangle 6"/>
          <p:cNvSpPr>
            <a:spLocks noGrp="1" noChangeArrowheads="1"/>
          </p:cNvSpPr>
          <p:nvPr>
            <p:ph sz="half" idx="2"/>
          </p:nvPr>
        </p:nvSpPr>
        <p:spPr>
          <a:xfrm>
            <a:off x="4643438" y="980728"/>
            <a:ext cx="3384550" cy="5400600"/>
          </a:xfrm>
        </p:spPr>
        <p:txBody>
          <a:bodyPr/>
          <a:lstStyle/>
          <a:p>
            <a:pPr algn="just">
              <a:lnSpc>
                <a:spcPct val="90000"/>
              </a:lnSpc>
              <a:buFont typeface="Wingdings" pitchFamily="2" charset="2"/>
              <a:buNone/>
              <a:defRPr/>
            </a:pPr>
            <a:r>
              <a:rPr lang="es-ES" b="1" dirty="0" smtClean="0"/>
              <a:t>    </a:t>
            </a:r>
            <a:r>
              <a:rPr lang="es-ES" dirty="0" smtClean="0">
                <a:effectLst/>
                <a:latin typeface="Arial" panose="020B0604020202020204" pitchFamily="34" charset="0"/>
                <a:cs typeface="Arial" panose="020B0604020202020204" pitchFamily="34" charset="0"/>
              </a:rPr>
              <a:t>El  modelo del átomo de Bohr logra explicar la estabilidad de los átomos, la energía de ionización y los espectros de los átomos de hidrógeno o semejantes ( por ejemplo , </a:t>
            </a:r>
            <a:r>
              <a:rPr lang="es-ES" baseline="-25000" dirty="0" smtClean="0">
                <a:effectLst/>
                <a:latin typeface="Arial" panose="020B0604020202020204" pitchFamily="34" charset="0"/>
                <a:cs typeface="Arial" panose="020B0604020202020204" pitchFamily="34" charset="0"/>
              </a:rPr>
              <a:t>2</a:t>
            </a:r>
            <a:r>
              <a:rPr lang="es-ES" dirty="0" smtClean="0">
                <a:effectLst/>
                <a:latin typeface="Arial" panose="020B0604020202020204" pitchFamily="34" charset="0"/>
                <a:cs typeface="Arial" panose="020B0604020202020204" pitchFamily="34" charset="0"/>
              </a:rPr>
              <a:t>He </a:t>
            </a:r>
            <a:r>
              <a:rPr lang="es-ES" baseline="30000" dirty="0" smtClean="0">
                <a:effectLst/>
                <a:latin typeface="Arial" panose="020B0604020202020204" pitchFamily="34" charset="0"/>
                <a:cs typeface="Arial" panose="020B0604020202020204" pitchFamily="34" charset="0"/>
              </a:rPr>
              <a:t>1+</a:t>
            </a:r>
            <a:r>
              <a:rPr lang="es-ES" dirty="0" smtClean="0">
                <a:effectLst/>
                <a:latin typeface="Arial" panose="020B0604020202020204" pitchFamily="34" charset="0"/>
                <a:cs typeface="Arial" panose="020B0604020202020204" pitchFamily="34" charset="0"/>
              </a:rPr>
              <a:t>  ,  </a:t>
            </a:r>
            <a:r>
              <a:rPr lang="es-ES" baseline="-25000" dirty="0" smtClean="0">
                <a:effectLst/>
                <a:latin typeface="Arial" panose="020B0604020202020204" pitchFamily="34" charset="0"/>
                <a:cs typeface="Arial" panose="020B0604020202020204" pitchFamily="34" charset="0"/>
              </a:rPr>
              <a:t>3</a:t>
            </a:r>
            <a:r>
              <a:rPr lang="es-ES" dirty="0" smtClean="0">
                <a:effectLst/>
                <a:latin typeface="Arial" panose="020B0604020202020204" pitchFamily="34" charset="0"/>
                <a:cs typeface="Arial" panose="020B0604020202020204" pitchFamily="34" charset="0"/>
              </a:rPr>
              <a:t>Li </a:t>
            </a:r>
            <a:r>
              <a:rPr lang="es-ES" baseline="30000" dirty="0" smtClean="0">
                <a:effectLst/>
                <a:latin typeface="Arial" panose="020B0604020202020204" pitchFamily="34" charset="0"/>
                <a:cs typeface="Arial" panose="020B0604020202020204" pitchFamily="34" charset="0"/>
              </a:rPr>
              <a:t>2+</a:t>
            </a:r>
            <a:r>
              <a:rPr lang="es-ES" dirty="0" smtClean="0">
                <a:effectLst/>
                <a:latin typeface="Arial" panose="020B0604020202020204" pitchFamily="34" charset="0"/>
                <a:cs typeface="Arial" panose="020B0604020202020204" pitchFamily="34" charset="0"/>
              </a:rPr>
              <a:t>  y  </a:t>
            </a:r>
            <a:r>
              <a:rPr lang="es-ES" baseline="-25000" dirty="0" smtClean="0">
                <a:effectLst/>
                <a:latin typeface="Arial" panose="020B0604020202020204" pitchFamily="34" charset="0"/>
                <a:cs typeface="Arial" panose="020B0604020202020204" pitchFamily="34" charset="0"/>
              </a:rPr>
              <a:t>4</a:t>
            </a:r>
            <a:r>
              <a:rPr lang="es-ES" dirty="0" smtClean="0">
                <a:effectLst/>
                <a:latin typeface="Arial" panose="020B0604020202020204" pitchFamily="34" charset="0"/>
                <a:cs typeface="Arial" panose="020B0604020202020204" pitchFamily="34" charset="0"/>
              </a:rPr>
              <a:t>Be </a:t>
            </a:r>
            <a:r>
              <a:rPr lang="es-ES" baseline="30000" dirty="0" smtClean="0">
                <a:effectLst/>
                <a:latin typeface="Arial" panose="020B0604020202020204" pitchFamily="34" charset="0"/>
                <a:cs typeface="Arial" panose="020B0604020202020204" pitchFamily="34" charset="0"/>
              </a:rPr>
              <a:t>3+</a:t>
            </a:r>
            <a:r>
              <a:rPr lang="es-ES" dirty="0" smtClean="0">
                <a:effectLst/>
                <a:latin typeface="Arial" panose="020B0604020202020204" pitchFamily="34" charset="0"/>
                <a:cs typeface="Arial" panose="020B0604020202020204" pitchFamily="34" charset="0"/>
              </a:rPr>
              <a:t> ).</a:t>
            </a:r>
            <a:endParaRPr lang="en-GB" dirty="0" smtClean="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6865391"/>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806896" y="274638"/>
            <a:ext cx="8229600" cy="1143000"/>
          </a:xfrm>
        </p:spPr>
        <p:txBody>
          <a:bodyPr/>
          <a:lstStyle/>
          <a:p>
            <a:pPr algn="l">
              <a:defRPr/>
            </a:pPr>
            <a:r>
              <a:rPr lang="es-ES" sz="3200" dirty="0" smtClean="0">
                <a:solidFill>
                  <a:srgbClr val="FF0000"/>
                </a:solidFill>
                <a:latin typeface="Arial" charset="0"/>
              </a:rPr>
              <a:t>MODELO ATÓMICO MODERNO</a:t>
            </a:r>
            <a:endParaRPr lang="en-GB" sz="3200" dirty="0" smtClean="0">
              <a:solidFill>
                <a:srgbClr val="FF0000"/>
              </a:solidFill>
              <a:latin typeface="Arial" charset="0"/>
            </a:endParaRPr>
          </a:p>
        </p:txBody>
      </p:sp>
      <p:pic>
        <p:nvPicPr>
          <p:cNvPr id="5" name="Picture 3" descr="ANIMACIÓ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627199"/>
            <a:ext cx="4191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4"/>
          <p:cNvSpPr txBox="1">
            <a:spLocks noChangeArrowheads="1"/>
          </p:cNvSpPr>
          <p:nvPr/>
        </p:nvSpPr>
        <p:spPr bwMode="auto">
          <a:xfrm>
            <a:off x="1752600" y="5819800"/>
            <a:ext cx="6248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MX" altLang="es-PE" sz="2800" b="1" dirty="0" smtClean="0">
                <a:latin typeface="Arial" panose="020B0604020202020204" pitchFamily="34" charset="0"/>
                <a:cs typeface="Arial" panose="020B0604020202020204" pitchFamily="34" charset="0"/>
              </a:rPr>
              <a:t>MECÁNICA </a:t>
            </a:r>
            <a:r>
              <a:rPr lang="es-MX" altLang="es-PE" sz="2800" b="1" dirty="0">
                <a:latin typeface="Arial" panose="020B0604020202020204" pitchFamily="34" charset="0"/>
                <a:cs typeface="Arial" panose="020B0604020202020204" pitchFamily="34" charset="0"/>
              </a:rPr>
              <a:t>CUÁNTICA MODERNA</a:t>
            </a:r>
            <a:endParaRPr lang="es-ES" altLang="es-PE" sz="2800" b="1" dirty="0">
              <a:latin typeface="Arial" panose="020B0604020202020204" pitchFamily="34" charset="0"/>
              <a:cs typeface="Arial" panose="020B0604020202020204" pitchFamily="34" charset="0"/>
            </a:endParaRPr>
          </a:p>
        </p:txBody>
      </p:sp>
      <p:pic>
        <p:nvPicPr>
          <p:cNvPr id="7" name="Picture 9" descr="classical_atom"/>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11560" y="1956188"/>
            <a:ext cx="3587414" cy="3533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3408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idx="1"/>
          </p:nvPr>
        </p:nvSpPr>
        <p:spPr>
          <a:xfrm>
            <a:off x="250825" y="1484313"/>
            <a:ext cx="8209607" cy="4962525"/>
          </a:xfrm>
        </p:spPr>
        <p:txBody>
          <a:bodyPr/>
          <a:lstStyle/>
          <a:p>
            <a:pPr algn="just">
              <a:buFont typeface="Wingdings" pitchFamily="2" charset="2"/>
              <a:buNone/>
              <a:defRPr/>
            </a:pPr>
            <a:r>
              <a:rPr lang="es-ES" b="1" dirty="0" smtClean="0"/>
              <a:t>   </a:t>
            </a:r>
            <a:r>
              <a:rPr lang="es-ES" sz="2800" b="1" dirty="0" smtClean="0">
                <a:solidFill>
                  <a:srgbClr val="FFC000"/>
                </a:solidFill>
                <a:latin typeface="Arial" charset="0"/>
              </a:rPr>
              <a:t>DUALIDAD DE LA MATERIA</a:t>
            </a:r>
          </a:p>
          <a:p>
            <a:pPr algn="just">
              <a:buFont typeface="Wingdings" pitchFamily="2" charset="2"/>
              <a:buNone/>
              <a:defRPr/>
            </a:pPr>
            <a:endParaRPr lang="es-ES" sz="1200" b="1" dirty="0" smtClean="0">
              <a:solidFill>
                <a:srgbClr val="FF0000"/>
              </a:solidFill>
              <a:latin typeface="Arial" charset="0"/>
            </a:endParaRPr>
          </a:p>
          <a:p>
            <a:pPr algn="just">
              <a:buFont typeface="Wingdings" pitchFamily="2" charset="2"/>
              <a:buNone/>
              <a:defRPr/>
            </a:pPr>
            <a:r>
              <a:rPr lang="es-ES" b="1" dirty="0" smtClean="0"/>
              <a:t>   </a:t>
            </a:r>
            <a:r>
              <a:rPr lang="es-ES"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Luis de Broglie (1924), sugirió  que todo corpúsculo en movimiento va asociada a una onda, es decir una perturbación de tipo oscilatorio.</a:t>
            </a:r>
          </a:p>
          <a:p>
            <a:pPr algn="just">
              <a:buFont typeface="Wingdings" pitchFamily="2" charset="2"/>
              <a:buNone/>
              <a:defRPr/>
            </a:pPr>
            <a:r>
              <a:rPr lang="es-ES"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“La materia al igual que la energía, presenta un carácter dualístico de onda - partícula”.</a:t>
            </a:r>
          </a:p>
          <a:p>
            <a:pPr algn="just">
              <a:buFont typeface="Wingdings" pitchFamily="2" charset="2"/>
              <a:buNone/>
              <a:defRPr/>
            </a:pPr>
            <a:endParaRPr lang="es-ES" b="1" dirty="0" smtClean="0"/>
          </a:p>
          <a:p>
            <a:pPr algn="just">
              <a:buFont typeface="Wingdings" pitchFamily="2" charset="2"/>
              <a:buNone/>
              <a:defRPr/>
            </a:pPr>
            <a:endParaRPr lang="en-GB" b="1" dirty="0" smtClean="0"/>
          </a:p>
        </p:txBody>
      </p:sp>
    </p:spTree>
    <p:extLst>
      <p:ext uri="{BB962C8B-B14F-4D97-AF65-F5344CB8AC3E}">
        <p14:creationId xmlns:p14="http://schemas.microsoft.com/office/powerpoint/2010/main" val="3203112715"/>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1" name="Rectangle 7"/>
          <p:cNvSpPr>
            <a:spLocks noGrp="1" noChangeArrowheads="1"/>
          </p:cNvSpPr>
          <p:nvPr>
            <p:ph type="title"/>
          </p:nvPr>
        </p:nvSpPr>
        <p:spPr>
          <a:xfrm>
            <a:off x="-57200" y="3140967"/>
            <a:ext cx="8229600" cy="2448273"/>
          </a:xfrm>
        </p:spPr>
        <p:txBody>
          <a:bodyPr/>
          <a:lstStyle/>
          <a:p>
            <a:pPr algn="just">
              <a:defRPr/>
            </a:pPr>
            <a:r>
              <a:rPr lang="es-ES" sz="2800" dirty="0" smtClean="0">
                <a:latin typeface="Arial" charset="0"/>
              </a:rPr>
              <a:t/>
            </a:r>
            <a:br>
              <a:rPr lang="es-ES" sz="2800" dirty="0" smtClean="0">
                <a:latin typeface="Arial" charset="0"/>
              </a:rPr>
            </a:br>
            <a:r>
              <a:rPr lang="es-ES" sz="2800" dirty="0" smtClean="0">
                <a:latin typeface="Arial" charset="0"/>
              </a:rPr>
              <a:t>            </a:t>
            </a:r>
            <a:br>
              <a:rPr lang="es-ES" sz="2800" dirty="0" smtClean="0">
                <a:latin typeface="Arial" charset="0"/>
              </a:rPr>
            </a:br>
            <a:r>
              <a:rPr lang="es-ES" sz="2800" dirty="0" smtClean="0">
                <a:latin typeface="Arial" charset="0"/>
              </a:rPr>
              <a:t>            E = mc</a:t>
            </a:r>
            <a:r>
              <a:rPr lang="es-ES" sz="2800" baseline="30000" dirty="0" smtClean="0">
                <a:latin typeface="Arial" charset="0"/>
              </a:rPr>
              <a:t>2</a:t>
            </a:r>
            <a:r>
              <a:rPr lang="es-ES" sz="2800" dirty="0" smtClean="0">
                <a:latin typeface="Arial" charset="0"/>
              </a:rPr>
              <a:t>       ........     1  	PARTÍCULA</a:t>
            </a:r>
            <a:br>
              <a:rPr lang="es-ES" sz="2800" dirty="0" smtClean="0">
                <a:latin typeface="Arial" charset="0"/>
              </a:rPr>
            </a:br>
            <a:r>
              <a:rPr lang="es-ES" sz="2800" dirty="0" smtClean="0">
                <a:latin typeface="Arial" charset="0"/>
              </a:rPr>
              <a:t>     E = </a:t>
            </a:r>
            <a:r>
              <a:rPr lang="es-ES" sz="2800" dirty="0" err="1" smtClean="0">
                <a:latin typeface="Arial" charset="0"/>
              </a:rPr>
              <a:t>hc</a:t>
            </a:r>
            <a:r>
              <a:rPr lang="es-ES" sz="2800" dirty="0" smtClean="0">
                <a:latin typeface="Arial" charset="0"/>
              </a:rPr>
              <a:t> / </a:t>
            </a:r>
            <a:r>
              <a:rPr lang="es-ES" sz="2800" dirty="0" smtClean="0">
                <a:latin typeface="Arial" charset="0"/>
                <a:sym typeface="Symbol" pitchFamily="18" charset="2"/>
              </a:rPr>
              <a:t></a:t>
            </a:r>
            <a:r>
              <a:rPr lang="es-ES" sz="2800" dirty="0" smtClean="0">
                <a:latin typeface="Arial" charset="0"/>
              </a:rPr>
              <a:t>    ........     </a:t>
            </a:r>
            <a:r>
              <a:rPr lang="fr-FR" sz="2800" dirty="0" smtClean="0">
                <a:latin typeface="Arial" charset="0"/>
              </a:rPr>
              <a:t>2  	     ONDA</a:t>
            </a:r>
            <a:r>
              <a:rPr lang="es-ES" sz="2800" dirty="0" smtClean="0">
                <a:latin typeface="Arial" charset="0"/>
              </a:rPr>
              <a:t/>
            </a:r>
            <a:br>
              <a:rPr lang="es-ES" sz="2800" dirty="0" smtClean="0">
                <a:latin typeface="Arial" charset="0"/>
              </a:rPr>
            </a:br>
            <a:r>
              <a:rPr lang="fr-FR" sz="2800" dirty="0" smtClean="0">
                <a:latin typeface="Arial" charset="0"/>
              </a:rPr>
              <a:t>     1=2 </a:t>
            </a:r>
            <a:br>
              <a:rPr lang="fr-FR" sz="2800" dirty="0" smtClean="0">
                <a:latin typeface="Arial" charset="0"/>
              </a:rPr>
            </a:br>
            <a:r>
              <a:rPr lang="es-ES" sz="2800" dirty="0" smtClean="0">
                <a:latin typeface="Arial" charset="0"/>
                <a:sym typeface="Symbol" pitchFamily="18" charset="2"/>
              </a:rPr>
              <a:t/>
            </a:r>
            <a:br>
              <a:rPr lang="es-ES" sz="2800" dirty="0" smtClean="0">
                <a:latin typeface="Arial" charset="0"/>
                <a:sym typeface="Symbol" pitchFamily="18" charset="2"/>
              </a:rPr>
            </a:br>
            <a:r>
              <a:rPr lang="es-ES" sz="2800" dirty="0" smtClean="0">
                <a:latin typeface="Arial" charset="0"/>
                <a:sym typeface="Symbol" pitchFamily="18" charset="2"/>
              </a:rPr>
              <a:t> </a:t>
            </a:r>
            <a:r>
              <a:rPr lang="es-ES" sz="2800" dirty="0" smtClean="0">
                <a:latin typeface="Arial" charset="0"/>
              </a:rPr>
              <a:t/>
            </a:r>
            <a:br>
              <a:rPr lang="es-ES" sz="2800" dirty="0" smtClean="0">
                <a:latin typeface="Arial" charset="0"/>
              </a:rPr>
            </a:br>
            <a:r>
              <a:rPr lang="es-ES" sz="2800" dirty="0" smtClean="0">
                <a:latin typeface="Arial" charset="0"/>
              </a:rPr>
              <a:t> 	 </a:t>
            </a:r>
            <a:r>
              <a:rPr lang="es-ES" sz="4000" u="sng" dirty="0" smtClean="0"/>
              <a:t/>
            </a:r>
            <a:br>
              <a:rPr lang="es-ES" sz="4000" u="sng" dirty="0" smtClean="0"/>
            </a:br>
            <a:r>
              <a:rPr lang="es-ES" sz="4000" dirty="0" smtClean="0"/>
              <a:t> </a:t>
            </a:r>
            <a:r>
              <a:rPr lang="es-ES" sz="2800" dirty="0" smtClean="0">
                <a:latin typeface="Arial" charset="0"/>
              </a:rPr>
              <a:t>	</a:t>
            </a:r>
            <a:endParaRPr lang="en-GB" sz="2800" dirty="0" smtClean="0">
              <a:latin typeface="Arial" charset="0"/>
            </a:endParaRPr>
          </a:p>
        </p:txBody>
      </p:sp>
      <p:pic>
        <p:nvPicPr>
          <p:cNvPr id="37892" name="Picture 6" descr="abril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732" y="476672"/>
            <a:ext cx="6408738"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3" name="Object 11"/>
          <p:cNvGraphicFramePr>
            <a:graphicFrameLocks noChangeAspect="1"/>
          </p:cNvGraphicFramePr>
          <p:nvPr>
            <p:extLst>
              <p:ext uri="{D42A27DB-BD31-4B8C-83A1-F6EECF244321}">
                <p14:modId xmlns:p14="http://schemas.microsoft.com/office/powerpoint/2010/main" val="2639738103"/>
              </p:ext>
            </p:extLst>
          </p:nvPr>
        </p:nvGraphicFramePr>
        <p:xfrm>
          <a:off x="3851920" y="4653136"/>
          <a:ext cx="2191497" cy="1656184"/>
        </p:xfrm>
        <a:graphic>
          <a:graphicData uri="http://schemas.openxmlformats.org/presentationml/2006/ole">
            <mc:AlternateContent xmlns:mc="http://schemas.openxmlformats.org/markup-compatibility/2006">
              <mc:Choice xmlns:v="urn:schemas-microsoft-com:vml" Requires="v">
                <p:oleObj spid="_x0000_s1458" name="Ecuación" r:id="rId4" imgW="520560" imgH="393480" progId="Equation.3">
                  <p:embed/>
                </p:oleObj>
              </mc:Choice>
              <mc:Fallback>
                <p:oleObj name="Ecuación" r:id="rId4" imgW="520560" imgH="393480" progId="Equation.3">
                  <p:embed/>
                  <p:pic>
                    <p:nvPicPr>
                      <p:cNvPr id="0" name=""/>
                      <p:cNvPicPr>
                        <a:picLocks noChangeAspect="1" noChangeArrowheads="1"/>
                      </p:cNvPicPr>
                      <p:nvPr/>
                    </p:nvPicPr>
                    <p:blipFill>
                      <a:blip r:embed="rId5"/>
                      <a:srcRect/>
                      <a:stretch>
                        <a:fillRect/>
                      </a:stretch>
                    </p:blipFill>
                    <p:spPr bwMode="auto">
                      <a:xfrm>
                        <a:off x="3851920" y="4653136"/>
                        <a:ext cx="2191497" cy="1656184"/>
                      </a:xfrm>
                      <a:prstGeom prst="rect">
                        <a:avLst/>
                      </a:prstGeom>
                      <a:solidFill>
                        <a:srgbClr val="CC66FF"/>
                      </a:solidFill>
                      <a:ln>
                        <a:noFill/>
                      </a:ln>
                      <a:effectLst/>
                      <a:extLst/>
                    </p:spPr>
                  </p:pic>
                </p:oleObj>
              </mc:Fallback>
            </mc:AlternateContent>
          </a:graphicData>
        </a:graphic>
      </p:graphicFrame>
      <p:graphicFrame>
        <p:nvGraphicFramePr>
          <p:cNvPr id="2" name="1 Objeto"/>
          <p:cNvGraphicFramePr>
            <a:graphicFrameLocks noChangeAspect="1"/>
          </p:cNvGraphicFramePr>
          <p:nvPr>
            <p:extLst>
              <p:ext uri="{D42A27DB-BD31-4B8C-83A1-F6EECF244321}">
                <p14:modId xmlns:p14="http://schemas.microsoft.com/office/powerpoint/2010/main" val="506045599"/>
              </p:ext>
            </p:extLst>
          </p:nvPr>
        </p:nvGraphicFramePr>
        <p:xfrm>
          <a:off x="6516216" y="4869160"/>
          <a:ext cx="1152128" cy="1152128"/>
        </p:xfrm>
        <a:graphic>
          <a:graphicData uri="http://schemas.openxmlformats.org/presentationml/2006/ole">
            <mc:AlternateContent xmlns:mc="http://schemas.openxmlformats.org/markup-compatibility/2006">
              <mc:Choice xmlns:v="urn:schemas-microsoft-com:vml" Requires="v">
                <p:oleObj spid="_x0000_s1459" name="Ecuación" r:id="rId6" imgW="419040" imgH="419040" progId="Equation.3">
                  <p:embed/>
                </p:oleObj>
              </mc:Choice>
              <mc:Fallback>
                <p:oleObj name="Ecuación" r:id="rId6" imgW="419040" imgH="419040" progId="Equation.3">
                  <p:embed/>
                  <p:pic>
                    <p:nvPicPr>
                      <p:cNvPr id="0" name="Object 11"/>
                      <p:cNvPicPr>
                        <a:picLocks noChangeAspect="1" noChangeArrowheads="1"/>
                      </p:cNvPicPr>
                      <p:nvPr/>
                    </p:nvPicPr>
                    <p:blipFill>
                      <a:blip r:embed="rId7"/>
                      <a:srcRect/>
                      <a:stretch>
                        <a:fillRect/>
                      </a:stretch>
                    </p:blipFill>
                    <p:spPr bwMode="auto">
                      <a:xfrm>
                        <a:off x="6516216" y="4869160"/>
                        <a:ext cx="1152128" cy="1152128"/>
                      </a:xfrm>
                      <a:prstGeom prst="rect">
                        <a:avLst/>
                      </a:prstGeom>
                      <a:solidFill>
                        <a:srgbClr val="00B0F0"/>
                      </a:solidFill>
                      <a:ln w="19050">
                        <a:noFill/>
                      </a:ln>
                      <a:effectLst/>
                    </p:spPr>
                  </p:pic>
                </p:oleObj>
              </mc:Fallback>
            </mc:AlternateContent>
          </a:graphicData>
        </a:graphic>
      </p:graphicFrame>
      <p:sp>
        <p:nvSpPr>
          <p:cNvPr id="3" name="2 CuadroTexto"/>
          <p:cNvSpPr txBox="1"/>
          <p:nvPr/>
        </p:nvSpPr>
        <p:spPr>
          <a:xfrm>
            <a:off x="1043608" y="5013176"/>
            <a:ext cx="2376264" cy="1200329"/>
          </a:xfrm>
          <a:prstGeom prst="rect">
            <a:avLst/>
          </a:prstGeom>
          <a:noFill/>
        </p:spPr>
        <p:txBody>
          <a:bodyPr wrap="square" rtlCol="0">
            <a:spAutoFit/>
          </a:bodyPr>
          <a:lstStyle/>
          <a:p>
            <a:pPr algn="just"/>
            <a:r>
              <a:rPr lang="es-PE" sz="2400" b="1" dirty="0" smtClean="0">
                <a:latin typeface="Arial" panose="020B0604020202020204" pitchFamily="34" charset="0"/>
                <a:cs typeface="Arial" panose="020B0604020202020204" pitchFamily="34" charset="0"/>
              </a:rPr>
              <a:t>Generalización a cualquier velocidad</a:t>
            </a:r>
            <a:endParaRPr lang="es-PE" sz="2400" b="1" dirty="0">
              <a:latin typeface="Arial" panose="020B0604020202020204" pitchFamily="34" charset="0"/>
              <a:cs typeface="Arial" panose="020B0604020202020204" pitchFamily="34" charset="0"/>
            </a:endParaRPr>
          </a:p>
        </p:txBody>
      </p:sp>
      <p:sp>
        <p:nvSpPr>
          <p:cNvPr id="7" name="5 Rectángulo"/>
          <p:cNvSpPr>
            <a:spLocks noChangeArrowheads="1"/>
          </p:cNvSpPr>
          <p:nvPr/>
        </p:nvSpPr>
        <p:spPr bwMode="auto">
          <a:xfrm>
            <a:off x="4788024" y="511416"/>
            <a:ext cx="2988446" cy="646331"/>
          </a:xfrm>
          <a:prstGeom prst="rect">
            <a:avLst/>
          </a:prstGeom>
          <a:noFill/>
          <a:ln w="9525">
            <a:noFill/>
            <a:miter lim="800000"/>
            <a:headEnd/>
            <a:tailEnd/>
          </a:ln>
        </p:spPr>
        <p:txBody>
          <a:bodyPr wrap="square">
            <a:spAutoFit/>
          </a:bodyPr>
          <a:lstStyle/>
          <a:p>
            <a:r>
              <a:rPr lang="es-ES" b="1" dirty="0">
                <a:solidFill>
                  <a:srgbClr val="FF0000"/>
                </a:solidFill>
                <a:latin typeface="Arial" panose="020B0604020202020204" pitchFamily="34" charset="0"/>
                <a:cs typeface="Arial" panose="020B0604020202020204" pitchFamily="34" charset="0"/>
              </a:rPr>
              <a:t>Longitud de onda asociada a partículas</a:t>
            </a:r>
          </a:p>
        </p:txBody>
      </p:sp>
    </p:spTree>
    <p:extLst>
      <p:ext uri="{BB962C8B-B14F-4D97-AF65-F5344CB8AC3E}">
        <p14:creationId xmlns:p14="http://schemas.microsoft.com/office/powerpoint/2010/main" val="1530249156"/>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Grp="1" noChangeArrowheads="1"/>
          </p:cNvSpPr>
          <p:nvPr>
            <p:ph idx="1"/>
          </p:nvPr>
        </p:nvSpPr>
        <p:spPr>
          <a:xfrm>
            <a:off x="250825" y="476672"/>
            <a:ext cx="8229600" cy="2664271"/>
          </a:xfrm>
        </p:spPr>
        <p:txBody>
          <a:bodyPr/>
          <a:lstStyle/>
          <a:p>
            <a:pPr algn="just">
              <a:lnSpc>
                <a:spcPct val="80000"/>
              </a:lnSpc>
              <a:buFont typeface="Wingdings" pitchFamily="2" charset="2"/>
              <a:buNone/>
              <a:defRPr/>
            </a:pPr>
            <a:r>
              <a:rPr lang="es-ES" sz="2000" b="1" dirty="0" smtClean="0">
                <a:solidFill>
                  <a:srgbClr val="FFCC00"/>
                </a:solidFill>
                <a:effectLst/>
                <a:latin typeface="Arial" charset="0"/>
              </a:rPr>
              <a:t>     </a:t>
            </a:r>
            <a:endParaRPr lang="es-PE" b="1" dirty="0" smtClean="0">
              <a:effectLst/>
              <a:latin typeface="Arial Unicode MS" pitchFamily="34" charset="-128"/>
              <a:ea typeface="Arial Unicode MS" pitchFamily="34" charset="-128"/>
              <a:cs typeface="Arial Unicode MS" pitchFamily="34" charset="-128"/>
            </a:endParaRPr>
          </a:p>
          <a:p>
            <a:pPr algn="just">
              <a:lnSpc>
                <a:spcPct val="80000"/>
              </a:lnSpc>
              <a:buFont typeface="Wingdings" pitchFamily="2" charset="2"/>
              <a:buNone/>
              <a:defRPr/>
            </a:pPr>
            <a:r>
              <a:rPr lang="es-ES" sz="2000" dirty="0" smtClean="0"/>
              <a:t>     </a:t>
            </a:r>
            <a:r>
              <a:rPr lang="es-ES" sz="2800" dirty="0" smtClean="0">
                <a:latin typeface="Arial Unicode MS" pitchFamily="34" charset="-128"/>
                <a:ea typeface="Arial Unicode MS" pitchFamily="34" charset="-128"/>
                <a:cs typeface="Arial Unicode MS" pitchFamily="34" charset="-128"/>
              </a:rPr>
              <a:t>La química es una ciencia central, porque sirve de apoyo a otras ciencias como la física, la biología, la geología, la petroquímica, etc. Además permite satisfacer las necesidades humanas en diferentes áreas o campos de la actividad humana.</a:t>
            </a:r>
            <a:r>
              <a:rPr lang="es-ES" sz="2800" dirty="0" smtClean="0"/>
              <a:t> </a:t>
            </a:r>
          </a:p>
          <a:p>
            <a:pPr>
              <a:lnSpc>
                <a:spcPct val="80000"/>
              </a:lnSpc>
              <a:buFont typeface="Wingdings" pitchFamily="2" charset="2"/>
              <a:buNone/>
              <a:defRPr/>
            </a:pPr>
            <a:endParaRPr lang="es-PE" sz="1800" dirty="0" smtClean="0">
              <a:effectLst/>
              <a:latin typeface="Arial Unicode MS" pitchFamily="34" charset="-128"/>
              <a:ea typeface="Arial Unicode MS" pitchFamily="34" charset="-128"/>
              <a:cs typeface="Arial Unicode MS" pitchFamily="34" charset="-128"/>
            </a:endParaRPr>
          </a:p>
          <a:p>
            <a:pPr>
              <a:lnSpc>
                <a:spcPct val="80000"/>
              </a:lnSpc>
              <a:buFont typeface="Wingdings" pitchFamily="2" charset="2"/>
              <a:buNone/>
              <a:defRPr/>
            </a:pPr>
            <a:endParaRPr lang="es-ES" sz="1800" dirty="0" smtClean="0">
              <a:effectLst/>
              <a:latin typeface="Arial Unicode MS" pitchFamily="34" charset="-128"/>
              <a:ea typeface="Arial Unicode MS" pitchFamily="34" charset="-128"/>
              <a:cs typeface="Arial Unicode MS" pitchFamily="34" charset="-128"/>
            </a:endParaRPr>
          </a:p>
        </p:txBody>
      </p:sp>
      <p:pic>
        <p:nvPicPr>
          <p:cNvPr id="7171" name="Picture 5" descr="concepto de quim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212976"/>
            <a:ext cx="3529012"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5" descr="http://www.unav.es/departamento/quimicayedafologia/files/slideshowmodule/jr_carol_inigo.bisjpg.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913" y="3212976"/>
            <a:ext cx="3937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3149337"/>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idx="1"/>
          </p:nvPr>
        </p:nvSpPr>
        <p:spPr>
          <a:xfrm>
            <a:off x="251520" y="692150"/>
            <a:ext cx="8244408" cy="4530725"/>
          </a:xfrm>
        </p:spPr>
        <p:txBody>
          <a:bodyPr/>
          <a:lstStyle/>
          <a:p>
            <a:pPr algn="just">
              <a:buFont typeface="Wingdings" pitchFamily="2" charset="2"/>
              <a:buNone/>
              <a:defRPr/>
            </a:pPr>
            <a:r>
              <a:rPr lang="es-ES" b="1" dirty="0" smtClean="0"/>
              <a:t>   </a:t>
            </a:r>
            <a:r>
              <a:rPr lang="es-ES" sz="2800" b="1" dirty="0" smtClean="0">
                <a:solidFill>
                  <a:srgbClr val="FFC000"/>
                </a:solidFill>
                <a:latin typeface="Arial" charset="0"/>
              </a:rPr>
              <a:t>PRINCIPIO DE INCERTIDUMBRE DE HEISEMBERG</a:t>
            </a:r>
          </a:p>
          <a:p>
            <a:pPr algn="just">
              <a:buFont typeface="Wingdings" pitchFamily="2" charset="2"/>
              <a:buNone/>
              <a:defRPr/>
            </a:pPr>
            <a:endParaRPr lang="es-ES" sz="1200" b="1" dirty="0" smtClean="0">
              <a:solidFill>
                <a:srgbClr val="FF0000"/>
              </a:solidFill>
              <a:latin typeface="Arial" charset="0"/>
            </a:endParaRPr>
          </a:p>
          <a:p>
            <a:pPr algn="just">
              <a:buFont typeface="Wingdings" pitchFamily="2" charset="2"/>
              <a:buNone/>
              <a:defRPr/>
            </a:pPr>
            <a:r>
              <a:rPr lang="es-ES" b="1" dirty="0" smtClean="0"/>
              <a:t>   </a:t>
            </a:r>
            <a:r>
              <a:rPr lang="es-ES"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Werner  </a:t>
            </a:r>
            <a:r>
              <a:rPr lang="es-ES" sz="28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Heisemberg</a:t>
            </a:r>
            <a:r>
              <a:rPr lang="es-ES"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(1926): “ Es imposible conocer con exactitud  y al mismo tiempo, el momento y la posición del electrón”.</a:t>
            </a:r>
          </a:p>
          <a:p>
            <a:pPr>
              <a:buFont typeface="Wingdings" pitchFamily="2" charset="2"/>
              <a:buNone/>
              <a:defRPr/>
            </a:pPr>
            <a:r>
              <a:rPr lang="en-US" dirty="0" smtClean="0"/>
              <a:t>      </a:t>
            </a:r>
            <a:r>
              <a:rPr lang="en-US" b="1" dirty="0" smtClean="0"/>
              <a:t>p = mv		</a:t>
            </a:r>
            <a:endParaRPr lang="es-ES" b="1" dirty="0" smtClean="0">
              <a:sym typeface="Symbol" pitchFamily="18" charset="2"/>
            </a:endParaRPr>
          </a:p>
          <a:p>
            <a:pPr>
              <a:buFont typeface="Wingdings" pitchFamily="2" charset="2"/>
              <a:buNone/>
              <a:defRPr/>
            </a:pPr>
            <a:r>
              <a:rPr lang="es-ES" b="1" dirty="0" smtClean="0">
                <a:sym typeface="Symbol" pitchFamily="18" charset="2"/>
              </a:rPr>
              <a:t>    </a:t>
            </a:r>
            <a:r>
              <a:rPr lang="en-US" b="1" dirty="0" smtClean="0"/>
              <a:t>p = m. </a:t>
            </a:r>
            <a:r>
              <a:rPr lang="es-ES" b="1" dirty="0" smtClean="0">
                <a:sym typeface="Symbol" pitchFamily="18" charset="2"/>
              </a:rPr>
              <a:t></a:t>
            </a:r>
            <a:r>
              <a:rPr lang="en-US" b="1" dirty="0" smtClean="0"/>
              <a:t>v</a:t>
            </a:r>
            <a:endParaRPr lang="es-ES" b="1" dirty="0" smtClean="0">
              <a:sym typeface="Symbol" pitchFamily="18" charset="2"/>
            </a:endParaRPr>
          </a:p>
          <a:p>
            <a:pPr>
              <a:buFont typeface="Wingdings" pitchFamily="2" charset="2"/>
              <a:buNone/>
              <a:defRPr/>
            </a:pPr>
            <a:r>
              <a:rPr lang="es-ES" b="1" dirty="0" smtClean="0">
                <a:sym typeface="Symbol" pitchFamily="18" charset="2"/>
              </a:rPr>
              <a:t>    </a:t>
            </a:r>
            <a:r>
              <a:rPr lang="en-US" b="1" dirty="0" smtClean="0"/>
              <a:t>p = </a:t>
            </a:r>
            <a:r>
              <a:rPr lang="es-ES" b="1" dirty="0" smtClean="0">
                <a:sym typeface="Symbol" pitchFamily="18" charset="2"/>
              </a:rPr>
              <a:t></a:t>
            </a:r>
            <a:r>
              <a:rPr lang="en-US" b="1" dirty="0" err="1" smtClean="0"/>
              <a:t>m.v</a:t>
            </a:r>
            <a:endParaRPr lang="en-GB" b="1" dirty="0" smtClean="0"/>
          </a:p>
          <a:p>
            <a:pPr algn="just">
              <a:buFont typeface="Wingdings" pitchFamily="2" charset="2"/>
              <a:buNone/>
              <a:defRPr/>
            </a:pPr>
            <a:endParaRPr lang="en-GB" b="1" dirty="0" smtClean="0"/>
          </a:p>
        </p:txBody>
      </p:sp>
      <p:sp>
        <p:nvSpPr>
          <p:cNvPr id="38915" name="Rectangle 4"/>
          <p:cNvSpPr>
            <a:spLocks noChangeArrowheads="1"/>
          </p:cNvSpPr>
          <p:nvPr/>
        </p:nvSpPr>
        <p:spPr bwMode="auto">
          <a:xfrm>
            <a:off x="3131840" y="3688556"/>
            <a:ext cx="2448272" cy="1252612"/>
          </a:xfrm>
          <a:prstGeom prst="rect">
            <a:avLst/>
          </a:prstGeom>
          <a:solidFill>
            <a:srgbClr val="002060"/>
          </a:solidFill>
          <a:ln w="9525">
            <a:noFill/>
            <a:miter lim="800000"/>
            <a:headEnd/>
            <a:tailEnd/>
          </a:ln>
        </p:spPr>
        <p:txBody>
          <a:bodyPr wrap="none" anchor="ct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ctr" fontAlgn="base">
              <a:spcBef>
                <a:spcPct val="0"/>
              </a:spcBef>
              <a:spcAft>
                <a:spcPct val="0"/>
              </a:spcAft>
              <a:buClrTx/>
              <a:buSzTx/>
              <a:buFontTx/>
              <a:buNone/>
            </a:pPr>
            <a:r>
              <a:rPr lang="es-ES" altLang="es-PE" b="1" dirty="0" smtClean="0">
                <a:solidFill>
                  <a:srgbClr val="FFFFFF"/>
                </a:solidFill>
                <a:latin typeface="Arial" charset="0"/>
                <a:sym typeface="Symbol" pitchFamily="18" charset="2"/>
              </a:rPr>
              <a:t></a:t>
            </a:r>
            <a:r>
              <a:rPr lang="en-US" altLang="es-PE" b="1" dirty="0" smtClean="0">
                <a:solidFill>
                  <a:srgbClr val="FFFFFF"/>
                </a:solidFill>
                <a:latin typeface="Arial" charset="0"/>
              </a:rPr>
              <a:t>p </a:t>
            </a:r>
            <a:r>
              <a:rPr lang="es-ES" altLang="es-PE" b="1" dirty="0" smtClean="0">
                <a:solidFill>
                  <a:srgbClr val="FFFFFF"/>
                </a:solidFill>
                <a:latin typeface="Arial" charset="0"/>
                <a:sym typeface="Symbol" pitchFamily="18" charset="2"/>
              </a:rPr>
              <a:t></a:t>
            </a:r>
            <a:r>
              <a:rPr lang="en-US" altLang="es-PE" b="1" dirty="0" smtClean="0">
                <a:solidFill>
                  <a:srgbClr val="FFFFFF"/>
                </a:solidFill>
                <a:latin typeface="Arial" charset="0"/>
              </a:rPr>
              <a:t>x  </a:t>
            </a:r>
            <a:r>
              <a:rPr lang="es-ES" altLang="es-PE" b="1" dirty="0" smtClean="0">
                <a:solidFill>
                  <a:srgbClr val="FFFFFF"/>
                </a:solidFill>
                <a:latin typeface="Arial" charset="0"/>
                <a:sym typeface="Symbol" pitchFamily="18" charset="2"/>
              </a:rPr>
              <a:t></a:t>
            </a:r>
            <a:r>
              <a:rPr lang="es-ES" altLang="es-PE" b="1" dirty="0" smtClean="0">
                <a:solidFill>
                  <a:srgbClr val="FFFFFF"/>
                </a:solidFill>
                <a:latin typeface="Arial" charset="0"/>
              </a:rPr>
              <a:t> </a:t>
            </a:r>
            <a:r>
              <a:rPr lang="en-US" altLang="es-PE" b="1" u="sng" dirty="0" smtClean="0">
                <a:solidFill>
                  <a:srgbClr val="FFFFFF"/>
                </a:solidFill>
                <a:latin typeface="Arial" charset="0"/>
              </a:rPr>
              <a:t> h</a:t>
            </a:r>
          </a:p>
          <a:p>
            <a:pPr algn="ctr" fontAlgn="base">
              <a:spcBef>
                <a:spcPct val="0"/>
              </a:spcBef>
              <a:spcAft>
                <a:spcPct val="0"/>
              </a:spcAft>
              <a:buClrTx/>
              <a:buSzTx/>
              <a:buFontTx/>
              <a:buNone/>
            </a:pPr>
            <a:r>
              <a:rPr lang="en-US" altLang="es-PE" b="1" dirty="0" smtClean="0">
                <a:solidFill>
                  <a:srgbClr val="FFFFFF"/>
                </a:solidFill>
                <a:latin typeface="Arial" charset="0"/>
              </a:rPr>
              <a:t>                </a:t>
            </a:r>
            <a:r>
              <a:rPr lang="es-ES" altLang="es-PE" b="1" dirty="0" smtClean="0">
                <a:solidFill>
                  <a:srgbClr val="FFFFFF"/>
                </a:solidFill>
                <a:latin typeface="Arial" charset="0"/>
              </a:rPr>
              <a:t>4</a:t>
            </a:r>
            <a:r>
              <a:rPr lang="es-ES" altLang="es-PE" b="1" dirty="0" smtClean="0">
                <a:solidFill>
                  <a:srgbClr val="FFFFFF"/>
                </a:solidFill>
                <a:latin typeface="Arial" charset="0"/>
                <a:sym typeface="Symbol" pitchFamily="18" charset="2"/>
              </a:rPr>
              <a:t></a:t>
            </a:r>
            <a:r>
              <a:rPr lang="en-GB" altLang="es-PE" sz="2000" dirty="0" smtClean="0">
                <a:solidFill>
                  <a:srgbClr val="FFFFFF"/>
                </a:solidFill>
                <a:latin typeface="Tahoma" pitchFamily="34" charset="0"/>
              </a:rPr>
              <a:t> </a:t>
            </a:r>
          </a:p>
        </p:txBody>
      </p:sp>
      <p:sp>
        <p:nvSpPr>
          <p:cNvPr id="38916" name="3 CuadroTexto"/>
          <p:cNvSpPr txBox="1">
            <a:spLocks noChangeArrowheads="1"/>
          </p:cNvSpPr>
          <p:nvPr/>
        </p:nvSpPr>
        <p:spPr bwMode="auto">
          <a:xfrm>
            <a:off x="1259632" y="5445224"/>
            <a:ext cx="57594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 typeface="Symbol" pitchFamily="18" charset="2"/>
              <a:buChar char="D"/>
            </a:pPr>
            <a:r>
              <a:rPr lang="es-ES" altLang="es-PE" sz="1800" b="1" dirty="0" smtClean="0">
                <a:solidFill>
                  <a:srgbClr val="FFFFFF"/>
                </a:solidFill>
                <a:latin typeface="Arial" charset="0"/>
                <a:sym typeface="Symbol" pitchFamily="18" charset="2"/>
              </a:rPr>
              <a:t>p</a:t>
            </a:r>
            <a:r>
              <a:rPr lang="es-PE" altLang="es-PE" sz="1800" dirty="0" smtClean="0">
                <a:solidFill>
                  <a:srgbClr val="FFFFFF"/>
                </a:solidFill>
                <a:latin typeface="Arial" charset="0"/>
              </a:rPr>
              <a:t> = incertidumbre o error en la medida del momento</a:t>
            </a:r>
          </a:p>
          <a:p>
            <a:pPr eaLnBrk="0" fontAlgn="base" hangingPunct="0">
              <a:spcBef>
                <a:spcPct val="0"/>
              </a:spcBef>
              <a:spcAft>
                <a:spcPct val="0"/>
              </a:spcAft>
              <a:buClrTx/>
              <a:buSzTx/>
              <a:buFont typeface="Symbol" pitchFamily="18" charset="2"/>
              <a:buChar char="D"/>
            </a:pPr>
            <a:r>
              <a:rPr lang="es-ES" altLang="es-PE" sz="1800" b="1" dirty="0" smtClean="0">
                <a:solidFill>
                  <a:srgbClr val="FFFFFF"/>
                </a:solidFill>
                <a:latin typeface="Arial" charset="0"/>
                <a:sym typeface="Symbol" pitchFamily="18" charset="2"/>
              </a:rPr>
              <a:t>x</a:t>
            </a:r>
            <a:r>
              <a:rPr lang="es-PE" altLang="es-PE" sz="1800" dirty="0" smtClean="0">
                <a:solidFill>
                  <a:srgbClr val="FFFFFF"/>
                </a:solidFill>
                <a:latin typeface="Arial" charset="0"/>
              </a:rPr>
              <a:t> = incertidumbre o error en la medida de la posición</a:t>
            </a:r>
          </a:p>
          <a:p>
            <a:pPr eaLnBrk="0" fontAlgn="base" hangingPunct="0">
              <a:spcBef>
                <a:spcPct val="0"/>
              </a:spcBef>
              <a:spcAft>
                <a:spcPct val="0"/>
              </a:spcAft>
              <a:buClrTx/>
              <a:buSzTx/>
              <a:buFontTx/>
              <a:buNone/>
            </a:pPr>
            <a:endParaRPr lang="es-PE" altLang="es-PE" sz="1800" dirty="0" smtClean="0">
              <a:solidFill>
                <a:srgbClr val="FFFFFF"/>
              </a:solidFill>
              <a:latin typeface="Arial" charset="0"/>
            </a:endParaRPr>
          </a:p>
        </p:txBody>
      </p:sp>
      <p:sp>
        <p:nvSpPr>
          <p:cNvPr id="5" name="Rectangle 4"/>
          <p:cNvSpPr>
            <a:spLocks noChangeArrowheads="1"/>
          </p:cNvSpPr>
          <p:nvPr/>
        </p:nvSpPr>
        <p:spPr bwMode="auto">
          <a:xfrm>
            <a:off x="6084168" y="3904580"/>
            <a:ext cx="2376264" cy="892572"/>
          </a:xfrm>
          <a:prstGeom prst="rect">
            <a:avLst/>
          </a:prstGeom>
          <a:solidFill>
            <a:srgbClr val="0070C0"/>
          </a:solidFill>
          <a:ln w="9525">
            <a:noFill/>
            <a:miter lim="800000"/>
            <a:headEnd/>
            <a:tailEnd/>
          </a:ln>
        </p:spPr>
        <p:txBody>
          <a:bodyPr wrap="none" anchor="ct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ctr" fontAlgn="base">
              <a:spcBef>
                <a:spcPct val="0"/>
              </a:spcBef>
              <a:spcAft>
                <a:spcPct val="0"/>
              </a:spcAft>
              <a:buClrTx/>
              <a:buSzTx/>
              <a:buFontTx/>
              <a:buNone/>
            </a:pPr>
            <a:r>
              <a:rPr lang="es-ES" altLang="es-PE" sz="2800" b="1" dirty="0" smtClean="0">
                <a:solidFill>
                  <a:srgbClr val="FFFFFF"/>
                </a:solidFill>
                <a:latin typeface="Arial" charset="0"/>
                <a:sym typeface="Symbol" pitchFamily="18" charset="2"/>
              </a:rPr>
              <a:t></a:t>
            </a:r>
            <a:r>
              <a:rPr lang="en-US" altLang="es-PE" sz="2800" b="1" dirty="0">
                <a:solidFill>
                  <a:srgbClr val="FFFFFF"/>
                </a:solidFill>
                <a:latin typeface="Arial" charset="0"/>
                <a:sym typeface="Symbol" pitchFamily="18" charset="2"/>
              </a:rPr>
              <a:t>v</a:t>
            </a:r>
            <a:r>
              <a:rPr lang="en-US" altLang="es-PE" sz="2800" b="1" dirty="0" smtClean="0">
                <a:solidFill>
                  <a:srgbClr val="FFFFFF"/>
                </a:solidFill>
                <a:latin typeface="Arial" charset="0"/>
              </a:rPr>
              <a:t> </a:t>
            </a:r>
            <a:r>
              <a:rPr lang="es-ES" altLang="es-PE" sz="2800" b="1" dirty="0" smtClean="0">
                <a:solidFill>
                  <a:srgbClr val="FFFFFF"/>
                </a:solidFill>
                <a:latin typeface="Arial" charset="0"/>
                <a:sym typeface="Symbol" pitchFamily="18" charset="2"/>
              </a:rPr>
              <a:t></a:t>
            </a:r>
            <a:r>
              <a:rPr lang="en-US" altLang="es-PE" sz="2800" b="1" dirty="0" smtClean="0">
                <a:solidFill>
                  <a:srgbClr val="FFFFFF"/>
                </a:solidFill>
                <a:latin typeface="Arial" charset="0"/>
              </a:rPr>
              <a:t>x  </a:t>
            </a:r>
            <a:r>
              <a:rPr lang="es-ES" altLang="es-PE" sz="2800" b="1" dirty="0" smtClean="0">
                <a:solidFill>
                  <a:srgbClr val="FFFFFF"/>
                </a:solidFill>
                <a:latin typeface="Arial" charset="0"/>
                <a:sym typeface="Symbol" pitchFamily="18" charset="2"/>
              </a:rPr>
              <a:t></a:t>
            </a:r>
            <a:r>
              <a:rPr lang="es-ES" altLang="es-PE" sz="2800" b="1" dirty="0" smtClean="0">
                <a:solidFill>
                  <a:srgbClr val="FFFFFF"/>
                </a:solidFill>
                <a:latin typeface="Arial" charset="0"/>
              </a:rPr>
              <a:t> </a:t>
            </a:r>
            <a:r>
              <a:rPr lang="en-US" altLang="es-PE" sz="2800" b="1" u="sng" dirty="0" smtClean="0">
                <a:solidFill>
                  <a:srgbClr val="FFFFFF"/>
                </a:solidFill>
                <a:latin typeface="Arial" charset="0"/>
              </a:rPr>
              <a:t>   h    </a:t>
            </a:r>
          </a:p>
          <a:p>
            <a:pPr algn="ctr" fontAlgn="base">
              <a:spcBef>
                <a:spcPct val="0"/>
              </a:spcBef>
              <a:spcAft>
                <a:spcPct val="0"/>
              </a:spcAft>
              <a:buClrTx/>
              <a:buSzTx/>
              <a:buFontTx/>
              <a:buNone/>
            </a:pPr>
            <a:r>
              <a:rPr lang="en-US" altLang="es-PE" sz="2800" b="1" dirty="0" smtClean="0">
                <a:solidFill>
                  <a:srgbClr val="FFFFFF"/>
                </a:solidFill>
                <a:latin typeface="Arial" charset="0"/>
              </a:rPr>
              <a:t>                </a:t>
            </a:r>
            <a:r>
              <a:rPr lang="es-ES" altLang="es-PE" sz="2800" b="1" dirty="0" smtClean="0">
                <a:solidFill>
                  <a:srgbClr val="FFFFFF"/>
                </a:solidFill>
                <a:latin typeface="Arial" charset="0"/>
              </a:rPr>
              <a:t>4</a:t>
            </a:r>
            <a:r>
              <a:rPr lang="es-ES" altLang="es-PE" sz="2800" b="1" dirty="0" smtClean="0">
                <a:solidFill>
                  <a:srgbClr val="FFFFFF"/>
                </a:solidFill>
                <a:latin typeface="Arial" charset="0"/>
                <a:sym typeface="Symbol" pitchFamily="18" charset="2"/>
              </a:rPr>
              <a:t> m</a:t>
            </a:r>
            <a:r>
              <a:rPr lang="en-GB" altLang="es-PE" sz="1800" dirty="0" smtClean="0">
                <a:solidFill>
                  <a:srgbClr val="FFFFFF"/>
                </a:solidFill>
                <a:latin typeface="Tahoma" pitchFamily="34" charset="0"/>
              </a:rPr>
              <a:t> </a:t>
            </a:r>
          </a:p>
        </p:txBody>
      </p:sp>
    </p:spTree>
    <p:extLst>
      <p:ext uri="{BB962C8B-B14F-4D97-AF65-F5344CB8AC3E}">
        <p14:creationId xmlns:p14="http://schemas.microsoft.com/office/powerpoint/2010/main" val="2938446001"/>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idx="1"/>
          </p:nvPr>
        </p:nvSpPr>
        <p:spPr>
          <a:xfrm>
            <a:off x="323850" y="1268760"/>
            <a:ext cx="8353425" cy="5039122"/>
          </a:xfrm>
        </p:spPr>
        <p:txBody>
          <a:bodyPr/>
          <a:lstStyle/>
          <a:p>
            <a:pPr algn="just">
              <a:lnSpc>
                <a:spcPct val="80000"/>
              </a:lnSpc>
              <a:buFont typeface="Wingdings" pitchFamily="2" charset="2"/>
              <a:buNone/>
              <a:defRPr/>
            </a:pPr>
            <a:r>
              <a:rPr lang="es-ES" sz="700" b="1" dirty="0" smtClean="0">
                <a:solidFill>
                  <a:srgbClr val="FF0000"/>
                </a:solidFill>
                <a:latin typeface="Arial" charset="0"/>
              </a:rPr>
              <a:t>             </a:t>
            </a:r>
            <a:r>
              <a:rPr lang="es-ES" sz="2800" b="1" dirty="0" smtClean="0">
                <a:solidFill>
                  <a:srgbClr val="FFC000"/>
                </a:solidFill>
                <a:latin typeface="Arial" charset="0"/>
              </a:rPr>
              <a:t>ECUACIÓN DE  SCHRODINGER</a:t>
            </a:r>
          </a:p>
          <a:p>
            <a:pPr algn="just">
              <a:lnSpc>
                <a:spcPct val="80000"/>
              </a:lnSpc>
              <a:buFont typeface="Wingdings" pitchFamily="2" charset="2"/>
              <a:buNone/>
              <a:defRPr/>
            </a:pPr>
            <a:endParaRPr lang="es-ES" sz="2800" b="1" dirty="0" smtClean="0">
              <a:solidFill>
                <a:srgbClr val="FF0000"/>
              </a:solidFill>
              <a:latin typeface="Arial" charset="0"/>
            </a:endParaRPr>
          </a:p>
          <a:p>
            <a:pPr algn="just">
              <a:lnSpc>
                <a:spcPct val="80000"/>
              </a:lnSpc>
              <a:buFont typeface="Wingdings" pitchFamily="2" charset="2"/>
              <a:buNone/>
              <a:defRPr/>
            </a:pPr>
            <a:endParaRPr lang="es-ES" sz="1200" b="1" dirty="0" smtClean="0">
              <a:solidFill>
                <a:srgbClr val="FF0000"/>
              </a:solidFill>
              <a:latin typeface="Arial" charset="0"/>
            </a:endParaRPr>
          </a:p>
          <a:p>
            <a:pPr algn="just">
              <a:lnSpc>
                <a:spcPct val="80000"/>
              </a:lnSpc>
              <a:buFont typeface="Wingdings" pitchFamily="2" charset="2"/>
              <a:buNone/>
              <a:defRPr/>
            </a:pPr>
            <a:r>
              <a:rPr lang="es-ES" sz="2800" b="1" dirty="0" smtClean="0">
                <a:latin typeface="Arial" charset="0"/>
              </a:rPr>
              <a:t>   </a:t>
            </a:r>
            <a:r>
              <a:rPr lang="es-ES" sz="2800" dirty="0" smtClean="0">
                <a:effectLst/>
                <a:latin typeface="Arial" charset="0"/>
              </a:rPr>
              <a:t>Erwin </a:t>
            </a:r>
            <a:r>
              <a:rPr lang="es-ES" sz="2800" dirty="0" err="1" smtClean="0">
                <a:effectLst/>
                <a:latin typeface="Arial" charset="0"/>
              </a:rPr>
              <a:t>Schrodinger</a:t>
            </a:r>
            <a:r>
              <a:rPr lang="es-ES" sz="2800" dirty="0" smtClean="0">
                <a:effectLst/>
                <a:latin typeface="Arial" charset="0"/>
              </a:rPr>
              <a:t> (1926) propuso una ecuación, ahora conocida como </a:t>
            </a:r>
            <a:r>
              <a:rPr lang="es-ES" sz="2800" dirty="0" smtClean="0">
                <a:solidFill>
                  <a:srgbClr val="FFFF00"/>
                </a:solidFill>
                <a:effectLst/>
                <a:latin typeface="Arial" charset="0"/>
              </a:rPr>
              <a:t>ecuación de onda </a:t>
            </a:r>
            <a:r>
              <a:rPr lang="es-ES" sz="2800" dirty="0" smtClean="0">
                <a:effectLst/>
                <a:latin typeface="Arial" charset="0"/>
              </a:rPr>
              <a:t>de </a:t>
            </a:r>
            <a:r>
              <a:rPr lang="es-ES" sz="2800" dirty="0" err="1" smtClean="0">
                <a:effectLst/>
                <a:latin typeface="Arial" charset="0"/>
              </a:rPr>
              <a:t>Schrodinger</a:t>
            </a:r>
            <a:r>
              <a:rPr lang="es-ES" sz="2800" dirty="0" smtClean="0">
                <a:effectLst/>
                <a:latin typeface="Arial" charset="0"/>
              </a:rPr>
              <a:t>, la cual describe el comportamiento de un electrón dotándole de la naturaleza ondulatoria y corpuscular simultáneamente.</a:t>
            </a:r>
          </a:p>
          <a:p>
            <a:pPr algn="just">
              <a:lnSpc>
                <a:spcPct val="80000"/>
              </a:lnSpc>
              <a:buFont typeface="Wingdings" pitchFamily="2" charset="2"/>
              <a:buNone/>
              <a:defRPr/>
            </a:pPr>
            <a:endParaRPr lang="es-ES" sz="2800" dirty="0" smtClean="0">
              <a:effectLst/>
              <a:latin typeface="Arial" charset="0"/>
            </a:endParaRPr>
          </a:p>
          <a:p>
            <a:pPr algn="just">
              <a:lnSpc>
                <a:spcPct val="80000"/>
              </a:lnSpc>
              <a:buFont typeface="Wingdings" pitchFamily="2" charset="2"/>
              <a:buNone/>
              <a:defRPr/>
            </a:pPr>
            <a:r>
              <a:rPr lang="es-ES" sz="2800" dirty="0" smtClean="0">
                <a:effectLst/>
                <a:latin typeface="Arial" charset="0"/>
              </a:rPr>
              <a:t>    Su trabajo representó un nuevo enfoque para  tratar con las partículas subatómicas, conocido como </a:t>
            </a:r>
            <a:r>
              <a:rPr lang="es-ES" sz="2800" b="1" i="1" dirty="0" smtClean="0">
                <a:effectLst/>
                <a:latin typeface="Arial" charset="0"/>
              </a:rPr>
              <a:t>mecánica cuántica o mecánica ondulatoria</a:t>
            </a:r>
            <a:r>
              <a:rPr lang="es-ES" sz="2800" dirty="0" smtClean="0">
                <a:effectLst/>
                <a:latin typeface="Arial" charset="0"/>
              </a:rPr>
              <a:t>.</a:t>
            </a:r>
          </a:p>
          <a:p>
            <a:pPr algn="just">
              <a:lnSpc>
                <a:spcPct val="80000"/>
              </a:lnSpc>
              <a:buFont typeface="Wingdings" pitchFamily="2" charset="2"/>
              <a:buNone/>
              <a:defRPr/>
            </a:pPr>
            <a:endParaRPr lang="es-ES" sz="2800" b="1" dirty="0" smtClean="0">
              <a:latin typeface="Arial" charset="0"/>
            </a:endParaRPr>
          </a:p>
          <a:p>
            <a:pPr algn="just">
              <a:lnSpc>
                <a:spcPct val="80000"/>
              </a:lnSpc>
              <a:buFont typeface="Wingdings" pitchFamily="2" charset="2"/>
              <a:buNone/>
              <a:defRPr/>
            </a:pPr>
            <a:endParaRPr lang="es-ES" sz="2800" b="1" dirty="0" smtClean="0">
              <a:solidFill>
                <a:srgbClr val="FFCC00"/>
              </a:solidFill>
              <a:latin typeface="Arial" charset="0"/>
            </a:endParaRPr>
          </a:p>
          <a:p>
            <a:pPr>
              <a:lnSpc>
                <a:spcPct val="80000"/>
              </a:lnSpc>
              <a:buFont typeface="Wingdings" pitchFamily="2" charset="2"/>
              <a:buNone/>
              <a:defRPr/>
            </a:pPr>
            <a:endParaRPr lang="es-ES" sz="2000" b="1" dirty="0" smtClean="0">
              <a:latin typeface="Arial" charset="0"/>
            </a:endParaRPr>
          </a:p>
          <a:p>
            <a:pPr>
              <a:lnSpc>
                <a:spcPct val="80000"/>
              </a:lnSpc>
              <a:buFont typeface="Wingdings" pitchFamily="2" charset="2"/>
              <a:buNone/>
              <a:defRPr/>
            </a:pPr>
            <a:endParaRPr lang="es-ES" sz="1200" b="1" dirty="0" smtClean="0">
              <a:latin typeface="Arial" charset="0"/>
            </a:endParaRPr>
          </a:p>
          <a:p>
            <a:pPr>
              <a:lnSpc>
                <a:spcPct val="80000"/>
              </a:lnSpc>
              <a:buFont typeface="Wingdings" pitchFamily="2" charset="2"/>
              <a:buNone/>
              <a:defRPr/>
            </a:pPr>
            <a:endParaRPr lang="es-ES" sz="2000" b="1" dirty="0" smtClean="0">
              <a:latin typeface="Arial" charset="0"/>
            </a:endParaRPr>
          </a:p>
          <a:p>
            <a:pPr>
              <a:lnSpc>
                <a:spcPct val="80000"/>
              </a:lnSpc>
              <a:buFont typeface="Symbol" pitchFamily="18" charset="2"/>
              <a:buChar char="j"/>
              <a:defRPr/>
            </a:pPr>
            <a:endParaRPr lang="es-ES" sz="1200" b="1" dirty="0" smtClean="0">
              <a:latin typeface="Arial" charset="0"/>
            </a:endParaRPr>
          </a:p>
          <a:p>
            <a:pPr>
              <a:lnSpc>
                <a:spcPct val="80000"/>
              </a:lnSpc>
              <a:buFont typeface="Symbol" pitchFamily="18" charset="2"/>
              <a:buChar char="j"/>
              <a:defRPr/>
            </a:pPr>
            <a:endParaRPr lang="es-ES" sz="1400" b="1" dirty="0" smtClean="0">
              <a:latin typeface="Arial" charset="0"/>
            </a:endParaRPr>
          </a:p>
        </p:txBody>
      </p:sp>
    </p:spTree>
    <p:extLst>
      <p:ext uri="{BB962C8B-B14F-4D97-AF65-F5344CB8AC3E}">
        <p14:creationId xmlns:p14="http://schemas.microsoft.com/office/powerpoint/2010/main" val="904140359"/>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971550" y="1268760"/>
            <a:ext cx="7560890" cy="1081088"/>
          </a:xfrm>
          <a:prstGeom prst="rect">
            <a:avLst/>
          </a:prstGeom>
          <a:solidFill>
            <a:srgbClr val="7030A0"/>
          </a:solidFill>
          <a:ln w="9525">
            <a:solidFill>
              <a:schemeClr val="tx1"/>
            </a:solidFill>
            <a:miter lim="800000"/>
            <a:headEnd/>
            <a:tailEnd/>
          </a:ln>
          <a:effectLst/>
        </p:spPr>
        <p:txBody>
          <a:bodyPr wrap="none" anchor="ctr"/>
          <a:lstStyle/>
          <a:p>
            <a:pPr algn="just" fontAlgn="base">
              <a:spcBef>
                <a:spcPct val="0"/>
              </a:spcBef>
              <a:spcAft>
                <a:spcPct val="0"/>
              </a:spcAft>
              <a:defRPr/>
            </a:pPr>
            <a:r>
              <a:rPr lang="es-ES" sz="2800" b="1" u="sng" dirty="0">
                <a:solidFill>
                  <a:srgbClr val="FFFFFF"/>
                </a:solidFill>
                <a:effectLst>
                  <a:outerShdw blurRad="38100" dist="38100" dir="2700000" algn="tl">
                    <a:srgbClr val="000000"/>
                  </a:outerShdw>
                </a:effectLst>
                <a:latin typeface="Arial" charset="0"/>
                <a:sym typeface="Symbol" pitchFamily="18" charset="2"/>
              </a:rPr>
              <a:t></a:t>
            </a:r>
            <a:r>
              <a:rPr lang="es-ES" sz="2800" b="1" u="sng" baseline="30000" dirty="0" smtClean="0">
                <a:solidFill>
                  <a:srgbClr val="FFFFFF"/>
                </a:solidFill>
                <a:effectLst>
                  <a:outerShdw blurRad="38100" dist="38100" dir="2700000" algn="tl">
                    <a:srgbClr val="000000"/>
                  </a:outerShdw>
                </a:effectLst>
                <a:latin typeface="Arial" charset="0"/>
              </a:rPr>
              <a:t>2</a:t>
            </a:r>
            <a:r>
              <a:rPr lang="es-ES" sz="2800" b="1" u="sng" dirty="0" smtClean="0">
                <a:solidFill>
                  <a:srgbClr val="FFFFFF"/>
                </a:solidFill>
                <a:effectLst>
                  <a:outerShdw blurRad="38100" dist="38100" dir="2700000" algn="tl">
                    <a:srgbClr val="000000"/>
                  </a:outerShdw>
                </a:effectLst>
                <a:latin typeface="Arial" charset="0"/>
              </a:rPr>
              <a:t> </a:t>
            </a:r>
            <a:r>
              <a:rPr lang="el-GR" sz="2800" b="1" u="sng" dirty="0" smtClean="0">
                <a:solidFill>
                  <a:srgbClr val="FFFFFF"/>
                </a:solidFill>
                <a:effectLst>
                  <a:outerShdw blurRad="38100" dist="38100" dir="2700000" algn="tl">
                    <a:srgbClr val="000000"/>
                  </a:outerShdw>
                </a:effectLst>
                <a:latin typeface="Arial" charset="0"/>
                <a:sym typeface="Symbol" pitchFamily="18" charset="2"/>
              </a:rPr>
              <a:t>Ψ</a:t>
            </a:r>
            <a:r>
              <a:rPr lang="en-US" altLang="es-PE" sz="2800" dirty="0" smtClean="0">
                <a:latin typeface="Symbol" pitchFamily="18" charset="2"/>
              </a:rPr>
              <a:t> </a:t>
            </a:r>
            <a:r>
              <a:rPr lang="es-ES" sz="2800" b="1" dirty="0" smtClean="0">
                <a:solidFill>
                  <a:srgbClr val="FFFFFF"/>
                </a:solidFill>
                <a:effectLst>
                  <a:outerShdw blurRad="38100" dist="38100" dir="2700000" algn="tl">
                    <a:srgbClr val="000000"/>
                  </a:outerShdw>
                </a:effectLst>
                <a:latin typeface="Arial" charset="0"/>
              </a:rPr>
              <a:t> </a:t>
            </a:r>
            <a:r>
              <a:rPr lang="es-ES" sz="2800" b="1" dirty="0">
                <a:solidFill>
                  <a:srgbClr val="FFFFFF"/>
                </a:solidFill>
                <a:effectLst>
                  <a:outerShdw blurRad="38100" dist="38100" dir="2700000" algn="tl">
                    <a:srgbClr val="000000"/>
                  </a:outerShdw>
                </a:effectLst>
                <a:latin typeface="Arial" charset="0"/>
              </a:rPr>
              <a:t>+  </a:t>
            </a:r>
            <a:r>
              <a:rPr lang="es-ES" sz="2800" b="1" u="sng" dirty="0">
                <a:solidFill>
                  <a:srgbClr val="FFFFFF"/>
                </a:solidFill>
                <a:effectLst>
                  <a:outerShdw blurRad="38100" dist="38100" dir="2700000" algn="tl">
                    <a:srgbClr val="000000"/>
                  </a:outerShdw>
                </a:effectLst>
                <a:latin typeface="Arial" charset="0"/>
              </a:rPr>
              <a:t> </a:t>
            </a:r>
            <a:r>
              <a:rPr lang="es-ES" sz="2800" b="1" u="sng" dirty="0">
                <a:solidFill>
                  <a:srgbClr val="FFFFFF"/>
                </a:solidFill>
                <a:effectLst>
                  <a:outerShdw blurRad="38100" dist="38100" dir="2700000" algn="tl">
                    <a:srgbClr val="000000"/>
                  </a:outerShdw>
                </a:effectLst>
                <a:latin typeface="Arial" charset="0"/>
                <a:sym typeface="Symbol" pitchFamily="18" charset="2"/>
              </a:rPr>
              <a:t></a:t>
            </a:r>
            <a:r>
              <a:rPr lang="es-ES" sz="2800" b="1" u="sng" baseline="30000" dirty="0">
                <a:solidFill>
                  <a:srgbClr val="FFFFFF"/>
                </a:solidFill>
                <a:effectLst>
                  <a:outerShdw blurRad="38100" dist="38100" dir="2700000" algn="tl">
                    <a:srgbClr val="000000"/>
                  </a:outerShdw>
                </a:effectLst>
                <a:latin typeface="Arial" charset="0"/>
              </a:rPr>
              <a:t>2</a:t>
            </a:r>
            <a:r>
              <a:rPr lang="es-ES" sz="2800" b="1" u="sng" dirty="0">
                <a:solidFill>
                  <a:srgbClr val="FFFFFF"/>
                </a:solidFill>
                <a:effectLst>
                  <a:outerShdw blurRad="38100" dist="38100" dir="2700000" algn="tl">
                    <a:srgbClr val="000000"/>
                  </a:outerShdw>
                </a:effectLst>
                <a:latin typeface="Arial" charset="0"/>
              </a:rPr>
              <a:t> </a:t>
            </a:r>
            <a:r>
              <a:rPr lang="el-GR" sz="2800" b="1" u="sng" dirty="0" smtClean="0">
                <a:solidFill>
                  <a:srgbClr val="FFFFFF"/>
                </a:solidFill>
                <a:effectLst>
                  <a:outerShdw blurRad="38100" dist="38100" dir="2700000" algn="tl">
                    <a:srgbClr val="000000"/>
                  </a:outerShdw>
                </a:effectLst>
                <a:latin typeface="Arial" charset="0"/>
                <a:sym typeface="Symbol" pitchFamily="18" charset="2"/>
              </a:rPr>
              <a:t>Ψ</a:t>
            </a:r>
            <a:r>
              <a:rPr lang="es-ES" sz="2800" b="1" dirty="0" smtClean="0">
                <a:solidFill>
                  <a:srgbClr val="FFFFFF"/>
                </a:solidFill>
                <a:effectLst>
                  <a:outerShdw blurRad="38100" dist="38100" dir="2700000" algn="tl">
                    <a:srgbClr val="000000"/>
                  </a:outerShdw>
                </a:effectLst>
                <a:latin typeface="Arial" charset="0"/>
                <a:sym typeface="Symbol" pitchFamily="18" charset="2"/>
              </a:rPr>
              <a:t>  </a:t>
            </a:r>
            <a:r>
              <a:rPr lang="es-ES" sz="2800" b="1" dirty="0" smtClean="0">
                <a:solidFill>
                  <a:srgbClr val="FFFFFF"/>
                </a:solidFill>
                <a:effectLst>
                  <a:outerShdw blurRad="38100" dist="38100" dir="2700000" algn="tl">
                    <a:srgbClr val="000000"/>
                  </a:outerShdw>
                </a:effectLst>
                <a:latin typeface="Arial" charset="0"/>
              </a:rPr>
              <a:t>+  </a:t>
            </a:r>
            <a:r>
              <a:rPr lang="es-ES" sz="2800" b="1" u="sng" dirty="0" smtClean="0">
                <a:solidFill>
                  <a:srgbClr val="FFFFFF"/>
                </a:solidFill>
                <a:effectLst>
                  <a:outerShdw blurRad="38100" dist="38100" dir="2700000" algn="tl">
                    <a:srgbClr val="000000"/>
                  </a:outerShdw>
                </a:effectLst>
                <a:latin typeface="Arial" charset="0"/>
                <a:sym typeface="Symbol" pitchFamily="18" charset="2"/>
              </a:rPr>
              <a:t></a:t>
            </a:r>
            <a:r>
              <a:rPr lang="es-ES" sz="2800" b="1" u="sng" baseline="30000" dirty="0">
                <a:solidFill>
                  <a:srgbClr val="FFFFFF"/>
                </a:solidFill>
                <a:effectLst>
                  <a:outerShdw blurRad="38100" dist="38100" dir="2700000" algn="tl">
                    <a:srgbClr val="000000"/>
                  </a:outerShdw>
                </a:effectLst>
                <a:latin typeface="Arial" charset="0"/>
              </a:rPr>
              <a:t>2</a:t>
            </a:r>
            <a:r>
              <a:rPr lang="es-ES" sz="2800" b="1" u="sng" dirty="0">
                <a:solidFill>
                  <a:srgbClr val="FFFFFF"/>
                </a:solidFill>
                <a:effectLst>
                  <a:outerShdw blurRad="38100" dist="38100" dir="2700000" algn="tl">
                    <a:srgbClr val="000000"/>
                  </a:outerShdw>
                </a:effectLst>
                <a:latin typeface="Arial" charset="0"/>
              </a:rPr>
              <a:t> </a:t>
            </a:r>
            <a:r>
              <a:rPr lang="el-GR" sz="2800" b="1" u="sng" dirty="0">
                <a:solidFill>
                  <a:srgbClr val="FFFFFF"/>
                </a:solidFill>
                <a:effectLst>
                  <a:outerShdw blurRad="38100" dist="38100" dir="2700000" algn="tl">
                    <a:srgbClr val="000000"/>
                  </a:outerShdw>
                </a:effectLst>
                <a:latin typeface="Arial" charset="0"/>
                <a:sym typeface="Symbol" pitchFamily="18" charset="2"/>
              </a:rPr>
              <a:t>Ψ</a:t>
            </a:r>
            <a:r>
              <a:rPr lang="el-GR" sz="2800" b="1" dirty="0">
                <a:solidFill>
                  <a:srgbClr val="FFFFFF"/>
                </a:solidFill>
                <a:effectLst>
                  <a:outerShdw blurRad="38100" dist="38100" dir="2700000" algn="tl">
                    <a:srgbClr val="000000"/>
                  </a:outerShdw>
                </a:effectLst>
                <a:latin typeface="Arial" charset="0"/>
                <a:sym typeface="Symbol" pitchFamily="18" charset="2"/>
              </a:rPr>
              <a:t> </a:t>
            </a:r>
            <a:r>
              <a:rPr lang="es-ES" sz="2800" b="1" dirty="0" smtClean="0">
                <a:solidFill>
                  <a:srgbClr val="FFFFFF"/>
                </a:solidFill>
                <a:effectLst>
                  <a:outerShdw blurRad="38100" dist="38100" dir="2700000" algn="tl">
                    <a:srgbClr val="000000"/>
                  </a:outerShdw>
                </a:effectLst>
                <a:latin typeface="Arial" charset="0"/>
              </a:rPr>
              <a:t> + </a:t>
            </a:r>
            <a:r>
              <a:rPr lang="es-ES" sz="2800" b="1" u="sng" dirty="0">
                <a:solidFill>
                  <a:srgbClr val="FFFFFF"/>
                </a:solidFill>
                <a:effectLst>
                  <a:outerShdw blurRad="38100" dist="38100" dir="2700000" algn="tl">
                    <a:srgbClr val="000000"/>
                  </a:outerShdw>
                </a:effectLst>
                <a:latin typeface="Arial" charset="0"/>
              </a:rPr>
              <a:t>8 </a:t>
            </a:r>
            <a:r>
              <a:rPr lang="es-ES" sz="2800" b="1" u="sng" dirty="0">
                <a:solidFill>
                  <a:srgbClr val="FFFFFF"/>
                </a:solidFill>
                <a:effectLst>
                  <a:outerShdw blurRad="38100" dist="38100" dir="2700000" algn="tl">
                    <a:srgbClr val="000000"/>
                  </a:outerShdw>
                </a:effectLst>
                <a:latin typeface="Arial" charset="0"/>
                <a:sym typeface="Symbol" pitchFamily="18" charset="2"/>
              </a:rPr>
              <a:t></a:t>
            </a:r>
            <a:r>
              <a:rPr lang="es-ES" sz="2800" b="1" u="sng" baseline="30000" dirty="0">
                <a:solidFill>
                  <a:srgbClr val="FFFFFF"/>
                </a:solidFill>
                <a:effectLst>
                  <a:outerShdw blurRad="38100" dist="38100" dir="2700000" algn="tl">
                    <a:srgbClr val="000000"/>
                  </a:outerShdw>
                </a:effectLst>
                <a:latin typeface="Arial" charset="0"/>
              </a:rPr>
              <a:t>2</a:t>
            </a:r>
            <a:r>
              <a:rPr lang="es-ES" sz="2800" b="1" u="sng" dirty="0">
                <a:solidFill>
                  <a:srgbClr val="FFFFFF"/>
                </a:solidFill>
                <a:effectLst>
                  <a:outerShdw blurRad="38100" dist="38100" dir="2700000" algn="tl">
                    <a:srgbClr val="000000"/>
                  </a:outerShdw>
                </a:effectLst>
                <a:latin typeface="Arial" charset="0"/>
              </a:rPr>
              <a:t>m</a:t>
            </a:r>
            <a:r>
              <a:rPr lang="es-ES" sz="2800" b="1" dirty="0">
                <a:solidFill>
                  <a:srgbClr val="FFFFFF"/>
                </a:solidFill>
                <a:effectLst>
                  <a:outerShdw blurRad="38100" dist="38100" dir="2700000" algn="tl">
                    <a:srgbClr val="000000"/>
                  </a:outerShdw>
                </a:effectLst>
                <a:latin typeface="Arial" charset="0"/>
              </a:rPr>
              <a:t>   ( E – V) </a:t>
            </a:r>
            <a:r>
              <a:rPr lang="el-GR" sz="2800" b="1" dirty="0" smtClean="0">
                <a:solidFill>
                  <a:srgbClr val="FFFFFF"/>
                </a:solidFill>
                <a:effectLst>
                  <a:outerShdw blurRad="38100" dist="38100" dir="2700000" algn="tl">
                    <a:srgbClr val="000000"/>
                  </a:outerShdw>
                </a:effectLst>
                <a:latin typeface="Arial" charset="0"/>
                <a:sym typeface="Symbol" pitchFamily="18" charset="2"/>
              </a:rPr>
              <a:t>Ψ</a:t>
            </a:r>
            <a:r>
              <a:rPr lang="es-ES" sz="2800" b="1" dirty="0" smtClean="0">
                <a:solidFill>
                  <a:srgbClr val="FFFFFF"/>
                </a:solidFill>
                <a:effectLst>
                  <a:outerShdw blurRad="38100" dist="38100" dir="2700000" algn="tl">
                    <a:srgbClr val="000000"/>
                  </a:outerShdw>
                </a:effectLst>
                <a:latin typeface="Arial" charset="0"/>
              </a:rPr>
              <a:t> </a:t>
            </a:r>
            <a:r>
              <a:rPr lang="es-ES" sz="2800" b="1" dirty="0">
                <a:solidFill>
                  <a:srgbClr val="FFFFFF"/>
                </a:solidFill>
                <a:effectLst>
                  <a:outerShdw blurRad="38100" dist="38100" dir="2700000" algn="tl">
                    <a:srgbClr val="000000"/>
                  </a:outerShdw>
                </a:effectLst>
                <a:latin typeface="Arial" charset="0"/>
              </a:rPr>
              <a:t>= 0</a:t>
            </a:r>
          </a:p>
          <a:p>
            <a:pPr algn="just" fontAlgn="base">
              <a:spcBef>
                <a:spcPct val="0"/>
              </a:spcBef>
              <a:spcAft>
                <a:spcPct val="0"/>
              </a:spcAft>
              <a:defRPr/>
            </a:pPr>
            <a:r>
              <a:rPr lang="es-ES" sz="2800" dirty="0">
                <a:solidFill>
                  <a:srgbClr val="FFFFFF"/>
                </a:solidFill>
                <a:effectLst>
                  <a:outerShdw blurRad="38100" dist="38100" dir="2700000" algn="tl">
                    <a:srgbClr val="000000"/>
                  </a:outerShdw>
                </a:effectLst>
                <a:latin typeface="Arial" charset="0"/>
                <a:sym typeface="Symbol" pitchFamily="18" charset="2"/>
              </a:rPr>
              <a:t></a:t>
            </a:r>
            <a:r>
              <a:rPr lang="es-ES" sz="2800" dirty="0">
                <a:solidFill>
                  <a:srgbClr val="FFFFFF"/>
                </a:solidFill>
                <a:effectLst>
                  <a:outerShdw blurRad="38100" dist="38100" dir="2700000" algn="tl">
                    <a:srgbClr val="000000"/>
                  </a:outerShdw>
                </a:effectLst>
                <a:latin typeface="Arial" charset="0"/>
              </a:rPr>
              <a:t> x</a:t>
            </a:r>
            <a:r>
              <a:rPr lang="es-ES" sz="2800" baseline="30000" dirty="0">
                <a:solidFill>
                  <a:srgbClr val="FFFFFF"/>
                </a:solidFill>
                <a:effectLst>
                  <a:outerShdw blurRad="38100" dist="38100" dir="2700000" algn="tl">
                    <a:srgbClr val="000000"/>
                  </a:outerShdw>
                </a:effectLst>
                <a:latin typeface="Arial" charset="0"/>
              </a:rPr>
              <a:t>2 </a:t>
            </a:r>
            <a:r>
              <a:rPr lang="es-ES" sz="2800" dirty="0">
                <a:solidFill>
                  <a:srgbClr val="FFFFFF"/>
                </a:solidFill>
                <a:effectLst>
                  <a:outerShdw blurRad="38100" dist="38100" dir="2700000" algn="tl">
                    <a:srgbClr val="000000"/>
                  </a:outerShdw>
                </a:effectLst>
                <a:latin typeface="Arial" charset="0"/>
              </a:rPr>
              <a:t>       </a:t>
            </a:r>
            <a:r>
              <a:rPr lang="es-ES" sz="2800" dirty="0">
                <a:solidFill>
                  <a:srgbClr val="FFFFFF"/>
                </a:solidFill>
                <a:effectLst>
                  <a:outerShdw blurRad="38100" dist="38100" dir="2700000" algn="tl">
                    <a:srgbClr val="000000"/>
                  </a:outerShdw>
                </a:effectLst>
                <a:latin typeface="Arial" charset="0"/>
                <a:sym typeface="Symbol" pitchFamily="18" charset="2"/>
              </a:rPr>
              <a:t></a:t>
            </a:r>
            <a:r>
              <a:rPr lang="es-ES" sz="2800" dirty="0">
                <a:solidFill>
                  <a:srgbClr val="FFFFFF"/>
                </a:solidFill>
                <a:effectLst>
                  <a:outerShdw blurRad="38100" dist="38100" dir="2700000" algn="tl">
                    <a:srgbClr val="000000"/>
                  </a:outerShdw>
                </a:effectLst>
                <a:latin typeface="Arial" charset="0"/>
              </a:rPr>
              <a:t> y</a:t>
            </a:r>
            <a:r>
              <a:rPr lang="es-ES" sz="2800" baseline="30000" dirty="0">
                <a:solidFill>
                  <a:srgbClr val="FFFFFF"/>
                </a:solidFill>
                <a:effectLst>
                  <a:outerShdw blurRad="38100" dist="38100" dir="2700000" algn="tl">
                    <a:srgbClr val="000000"/>
                  </a:outerShdw>
                </a:effectLst>
                <a:latin typeface="Arial" charset="0"/>
              </a:rPr>
              <a:t>2</a:t>
            </a:r>
            <a:r>
              <a:rPr lang="es-ES" sz="2800" dirty="0">
                <a:solidFill>
                  <a:srgbClr val="FFFFFF"/>
                </a:solidFill>
                <a:effectLst>
                  <a:outerShdw blurRad="38100" dist="38100" dir="2700000" algn="tl">
                    <a:srgbClr val="000000"/>
                  </a:outerShdw>
                </a:effectLst>
                <a:latin typeface="Arial" charset="0"/>
              </a:rPr>
              <a:t>     </a:t>
            </a:r>
            <a:r>
              <a:rPr lang="es-ES" sz="2800" dirty="0" smtClean="0">
                <a:solidFill>
                  <a:srgbClr val="FFFFFF"/>
                </a:solidFill>
                <a:effectLst>
                  <a:outerShdw blurRad="38100" dist="38100" dir="2700000" algn="tl">
                    <a:srgbClr val="000000"/>
                  </a:outerShdw>
                </a:effectLst>
                <a:latin typeface="Arial" charset="0"/>
              </a:rPr>
              <a:t>   </a:t>
            </a:r>
            <a:r>
              <a:rPr lang="es-ES" sz="2800" dirty="0" smtClean="0">
                <a:solidFill>
                  <a:srgbClr val="FFFFFF"/>
                </a:solidFill>
                <a:effectLst>
                  <a:outerShdw blurRad="38100" dist="38100" dir="2700000" algn="tl">
                    <a:srgbClr val="000000"/>
                  </a:outerShdw>
                </a:effectLst>
                <a:latin typeface="Arial" charset="0"/>
                <a:sym typeface="Symbol" pitchFamily="18" charset="2"/>
              </a:rPr>
              <a:t></a:t>
            </a:r>
            <a:r>
              <a:rPr lang="es-ES" sz="2800" dirty="0" smtClean="0">
                <a:solidFill>
                  <a:srgbClr val="FFFFFF"/>
                </a:solidFill>
                <a:effectLst>
                  <a:outerShdw blurRad="38100" dist="38100" dir="2700000" algn="tl">
                    <a:srgbClr val="000000"/>
                  </a:outerShdw>
                </a:effectLst>
                <a:latin typeface="Arial" charset="0"/>
              </a:rPr>
              <a:t> </a:t>
            </a:r>
            <a:r>
              <a:rPr lang="es-ES" sz="2800" dirty="0">
                <a:solidFill>
                  <a:srgbClr val="FFFFFF"/>
                </a:solidFill>
                <a:effectLst>
                  <a:outerShdw blurRad="38100" dist="38100" dir="2700000" algn="tl">
                    <a:srgbClr val="000000"/>
                  </a:outerShdw>
                </a:effectLst>
                <a:latin typeface="Arial" charset="0"/>
              </a:rPr>
              <a:t>z</a:t>
            </a:r>
            <a:r>
              <a:rPr lang="es-ES" sz="2800" baseline="30000" dirty="0">
                <a:solidFill>
                  <a:srgbClr val="FFFFFF"/>
                </a:solidFill>
                <a:effectLst>
                  <a:outerShdw blurRad="38100" dist="38100" dir="2700000" algn="tl">
                    <a:srgbClr val="000000"/>
                  </a:outerShdw>
                </a:effectLst>
                <a:latin typeface="Arial" charset="0"/>
              </a:rPr>
              <a:t>2</a:t>
            </a:r>
            <a:r>
              <a:rPr lang="es-ES" sz="2800" dirty="0">
                <a:solidFill>
                  <a:srgbClr val="FFFFFF"/>
                </a:solidFill>
                <a:effectLst>
                  <a:outerShdw blurRad="38100" dist="38100" dir="2700000" algn="tl">
                    <a:srgbClr val="000000"/>
                  </a:outerShdw>
                </a:effectLst>
                <a:latin typeface="Arial" charset="0"/>
              </a:rPr>
              <a:t>         </a:t>
            </a:r>
            <a:r>
              <a:rPr lang="es-ES" sz="2800" dirty="0" smtClean="0">
                <a:solidFill>
                  <a:srgbClr val="FFFFFF"/>
                </a:solidFill>
                <a:effectLst>
                  <a:outerShdw blurRad="38100" dist="38100" dir="2700000" algn="tl">
                    <a:srgbClr val="000000"/>
                  </a:outerShdw>
                </a:effectLst>
                <a:latin typeface="Arial" charset="0"/>
              </a:rPr>
              <a:t>h</a:t>
            </a:r>
            <a:r>
              <a:rPr lang="es-ES" sz="2800" baseline="30000" dirty="0" smtClean="0">
                <a:solidFill>
                  <a:srgbClr val="FFFFFF"/>
                </a:solidFill>
                <a:effectLst>
                  <a:outerShdw blurRad="38100" dist="38100" dir="2700000" algn="tl">
                    <a:srgbClr val="000000"/>
                  </a:outerShdw>
                </a:effectLst>
                <a:latin typeface="Arial" charset="0"/>
              </a:rPr>
              <a:t>2</a:t>
            </a:r>
            <a:endParaRPr lang="en-GB" sz="2800" baseline="30000" dirty="0">
              <a:solidFill>
                <a:srgbClr val="FFFFFF"/>
              </a:solidFill>
              <a:effectLst>
                <a:outerShdw blurRad="38100" dist="38100" dir="2700000" algn="tl">
                  <a:srgbClr val="000000"/>
                </a:outerShdw>
              </a:effectLst>
              <a:latin typeface="Arial" charset="0"/>
            </a:endParaRPr>
          </a:p>
        </p:txBody>
      </p:sp>
      <p:sp>
        <p:nvSpPr>
          <p:cNvPr id="3" name="Rectangle 3"/>
          <p:cNvSpPr txBox="1">
            <a:spLocks noChangeArrowheads="1"/>
          </p:cNvSpPr>
          <p:nvPr/>
        </p:nvSpPr>
        <p:spPr>
          <a:xfrm>
            <a:off x="290953" y="2780928"/>
            <a:ext cx="8353425" cy="2736304"/>
          </a:xfrm>
          <a:prstGeom prst="rect">
            <a:avLst/>
          </a:prstGeom>
        </p:spPr>
        <p:txBody>
          <a:bodyPr/>
          <a:lst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algn="just">
              <a:lnSpc>
                <a:spcPct val="80000"/>
              </a:lnSpc>
              <a:buFont typeface="Wingdings" pitchFamily="2" charset="2"/>
              <a:buNone/>
              <a:defRPr/>
            </a:pPr>
            <a:r>
              <a:rPr lang="es-ES" sz="700" b="1" kern="0" dirty="0" smtClean="0">
                <a:solidFill>
                  <a:srgbClr val="FF0000"/>
                </a:solidFill>
                <a:latin typeface="Arial" charset="0"/>
              </a:rPr>
              <a:t>             </a:t>
            </a:r>
            <a:endParaRPr lang="es-ES" sz="2800" b="1" kern="0" dirty="0" smtClean="0">
              <a:latin typeface="Arial" charset="0"/>
            </a:endParaRPr>
          </a:p>
          <a:p>
            <a:pPr>
              <a:lnSpc>
                <a:spcPct val="80000"/>
              </a:lnSpc>
              <a:buFont typeface="Wingdings" pitchFamily="2" charset="2"/>
              <a:buNone/>
              <a:defRPr/>
            </a:pPr>
            <a:endParaRPr lang="es-ES" sz="1200" b="1" kern="0" dirty="0" smtClean="0">
              <a:latin typeface="Arial" charset="0"/>
            </a:endParaRPr>
          </a:p>
          <a:p>
            <a:pPr>
              <a:lnSpc>
                <a:spcPct val="80000"/>
              </a:lnSpc>
              <a:buFont typeface="Wingdings" pitchFamily="2" charset="2"/>
              <a:buNone/>
              <a:defRPr/>
            </a:pPr>
            <a:r>
              <a:rPr lang="es-ES" sz="1200" b="1" kern="0" dirty="0" smtClean="0">
                <a:latin typeface="Arial" charset="0"/>
              </a:rPr>
              <a:t>         </a:t>
            </a:r>
            <a:r>
              <a:rPr lang="es-ES" sz="2000" b="1" kern="0" dirty="0" smtClean="0">
                <a:latin typeface="Arial" charset="0"/>
              </a:rPr>
              <a:t>Donde:</a:t>
            </a:r>
            <a:r>
              <a:rPr lang="en-GB" sz="2000" kern="0" dirty="0" smtClean="0">
                <a:latin typeface="Arial" charset="0"/>
              </a:rPr>
              <a:t>                    </a:t>
            </a:r>
          </a:p>
          <a:p>
            <a:pPr>
              <a:lnSpc>
                <a:spcPct val="80000"/>
              </a:lnSpc>
              <a:buFont typeface="Wingdings" pitchFamily="2" charset="2"/>
              <a:buNone/>
              <a:defRPr/>
            </a:pPr>
            <a:r>
              <a:rPr lang="es-ES" sz="2000" b="1" kern="0" dirty="0" smtClean="0">
                <a:latin typeface="Arial" charset="0"/>
                <a:sym typeface="Symbol" pitchFamily="18" charset="2"/>
              </a:rPr>
              <a:t>      </a:t>
            </a:r>
            <a:r>
              <a:rPr lang="el-GR" sz="2000" b="1" kern="0" dirty="0" smtClean="0">
                <a:solidFill>
                  <a:srgbClr val="FFFFFF"/>
                </a:solidFill>
                <a:latin typeface="Arial" charset="0"/>
                <a:sym typeface="Symbol" pitchFamily="18" charset="2"/>
              </a:rPr>
              <a:t>Ψ</a:t>
            </a:r>
            <a:r>
              <a:rPr lang="es-MX" altLang="es-PE" sz="2400" b="1" kern="0" dirty="0" smtClean="0"/>
              <a:t> </a:t>
            </a:r>
            <a:r>
              <a:rPr lang="es-ES" sz="2000" b="1" kern="0" dirty="0" smtClean="0">
                <a:latin typeface="Arial" charset="0"/>
              </a:rPr>
              <a:t>(psi) : función de </a:t>
            </a:r>
            <a:r>
              <a:rPr lang="es-ES" sz="2000" b="1" kern="0" dirty="0" smtClean="0">
                <a:latin typeface="Arial" charset="0"/>
              </a:rPr>
              <a:t>onda del electrón</a:t>
            </a:r>
            <a:endParaRPr lang="es-ES" sz="2000" b="1" kern="0" dirty="0" smtClean="0">
              <a:latin typeface="Arial" charset="0"/>
            </a:endParaRPr>
          </a:p>
          <a:p>
            <a:pPr>
              <a:lnSpc>
                <a:spcPct val="80000"/>
              </a:lnSpc>
              <a:buFont typeface="Wingdings" pitchFamily="2" charset="2"/>
              <a:buNone/>
              <a:defRPr/>
            </a:pPr>
            <a:r>
              <a:rPr lang="es-ES" sz="2000" b="1" kern="0" dirty="0" smtClean="0">
                <a:latin typeface="Arial" charset="0"/>
              </a:rPr>
              <a:t>      m         : masa del electrón</a:t>
            </a:r>
          </a:p>
          <a:p>
            <a:pPr>
              <a:lnSpc>
                <a:spcPct val="80000"/>
              </a:lnSpc>
              <a:buFont typeface="Wingdings" pitchFamily="2" charset="2"/>
              <a:buNone/>
              <a:defRPr/>
            </a:pPr>
            <a:r>
              <a:rPr lang="es-ES" sz="2000" b="1" kern="0" dirty="0" smtClean="0">
                <a:latin typeface="Arial" charset="0"/>
              </a:rPr>
              <a:t>      E          : energía </a:t>
            </a:r>
            <a:r>
              <a:rPr lang="es-ES" sz="2000" b="1" kern="0" dirty="0" smtClean="0">
                <a:latin typeface="Arial" charset="0"/>
              </a:rPr>
              <a:t>total de un electrón</a:t>
            </a:r>
            <a:endParaRPr lang="es-ES" sz="2000" b="1" kern="0" dirty="0" smtClean="0">
              <a:latin typeface="Arial" charset="0"/>
            </a:endParaRPr>
          </a:p>
          <a:p>
            <a:pPr>
              <a:lnSpc>
                <a:spcPct val="80000"/>
              </a:lnSpc>
              <a:buFont typeface="Wingdings" pitchFamily="2" charset="2"/>
              <a:buNone/>
              <a:defRPr/>
            </a:pPr>
            <a:r>
              <a:rPr lang="es-ES" sz="2000" b="1" kern="0" dirty="0" smtClean="0">
                <a:latin typeface="Arial" charset="0"/>
              </a:rPr>
              <a:t>      V          : energía </a:t>
            </a:r>
            <a:r>
              <a:rPr lang="es-ES" sz="2000" b="1" kern="0" dirty="0" smtClean="0">
                <a:latin typeface="Arial" charset="0"/>
              </a:rPr>
              <a:t>potencial de un electrón</a:t>
            </a:r>
            <a:endParaRPr lang="es-ES" sz="2000" b="1" kern="0" dirty="0" smtClean="0">
              <a:latin typeface="Arial" charset="0"/>
              <a:sym typeface="Symbol" pitchFamily="18" charset="2"/>
            </a:endParaRPr>
          </a:p>
          <a:p>
            <a:pPr>
              <a:lnSpc>
                <a:spcPct val="80000"/>
              </a:lnSpc>
              <a:buFont typeface="Symbol" pitchFamily="18" charset="2"/>
              <a:buNone/>
              <a:defRPr/>
            </a:pPr>
            <a:r>
              <a:rPr lang="es-ES" sz="2000" b="1" kern="0" dirty="0" smtClean="0">
                <a:latin typeface="Arial" charset="0"/>
              </a:rPr>
              <a:t>      </a:t>
            </a:r>
            <a:r>
              <a:rPr lang="el-GR" sz="2000" b="1" kern="0" dirty="0" smtClean="0">
                <a:solidFill>
                  <a:srgbClr val="FFFFFF"/>
                </a:solidFill>
                <a:latin typeface="Arial" charset="0"/>
                <a:sym typeface="Symbol" pitchFamily="18" charset="2"/>
              </a:rPr>
              <a:t>Ψ</a:t>
            </a:r>
            <a:r>
              <a:rPr lang="es-ES" sz="2000" b="1" kern="0" dirty="0" smtClean="0">
                <a:latin typeface="Arial" charset="0"/>
              </a:rPr>
              <a:t> </a:t>
            </a:r>
            <a:r>
              <a:rPr lang="es-ES" sz="2800" b="1" kern="0" baseline="30000" dirty="0" smtClean="0">
                <a:latin typeface="Arial" charset="0"/>
              </a:rPr>
              <a:t>2</a:t>
            </a:r>
            <a:r>
              <a:rPr lang="es-ES" sz="2000" b="1" kern="0" dirty="0" smtClean="0">
                <a:latin typeface="Arial" charset="0"/>
              </a:rPr>
              <a:t>       : probabilidad de encontrar al electrón en cierta región.</a:t>
            </a:r>
          </a:p>
          <a:p>
            <a:pPr>
              <a:lnSpc>
                <a:spcPct val="80000"/>
              </a:lnSpc>
              <a:buFont typeface="Symbol" pitchFamily="18" charset="2"/>
              <a:buChar char="j"/>
              <a:defRPr/>
            </a:pPr>
            <a:endParaRPr lang="es-ES" sz="1200" b="1" kern="0" dirty="0" smtClean="0">
              <a:latin typeface="Arial" charset="0"/>
            </a:endParaRPr>
          </a:p>
          <a:p>
            <a:pPr>
              <a:lnSpc>
                <a:spcPct val="80000"/>
              </a:lnSpc>
              <a:buFont typeface="Symbol" pitchFamily="18" charset="2"/>
              <a:buChar char="j"/>
              <a:defRPr/>
            </a:pPr>
            <a:endParaRPr lang="es-ES" sz="1400" b="1" kern="0" dirty="0" smtClean="0">
              <a:latin typeface="Arial" charset="0"/>
            </a:endParaRPr>
          </a:p>
        </p:txBody>
      </p:sp>
    </p:spTree>
    <p:extLst>
      <p:ext uri="{BB962C8B-B14F-4D97-AF65-F5344CB8AC3E}">
        <p14:creationId xmlns:p14="http://schemas.microsoft.com/office/powerpoint/2010/main" val="17105981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idx="1"/>
          </p:nvPr>
        </p:nvSpPr>
        <p:spPr>
          <a:xfrm>
            <a:off x="61664" y="476672"/>
            <a:ext cx="8686800" cy="6048375"/>
          </a:xfrm>
        </p:spPr>
        <p:txBody>
          <a:bodyPr/>
          <a:lstStyle/>
          <a:p>
            <a:pPr algn="just">
              <a:buFont typeface="Wingdings" pitchFamily="2" charset="2"/>
              <a:buNone/>
              <a:defRPr/>
            </a:pPr>
            <a:r>
              <a:rPr lang="es-ES" b="1" dirty="0" smtClean="0"/>
              <a:t>    </a:t>
            </a:r>
            <a:r>
              <a:rPr lang="es-ES"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La solución de esta ecuación es :</a:t>
            </a:r>
            <a:endParaRPr lang="en-GB"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buFont typeface="Wingdings" pitchFamily="2" charset="2"/>
              <a:buNone/>
              <a:defRPr/>
            </a:pPr>
            <a:r>
              <a:rPr lang="en-GB" dirty="0" smtClean="0"/>
              <a:t/>
            </a:r>
            <a:br>
              <a:rPr lang="en-GB" dirty="0" smtClean="0"/>
            </a:br>
            <a:endParaRPr lang="en-US" sz="2000" b="1" dirty="0" smtClean="0"/>
          </a:p>
          <a:p>
            <a:pPr algn="just">
              <a:buFont typeface="Wingdings" pitchFamily="2" charset="2"/>
              <a:buNone/>
              <a:defRPr/>
            </a:pPr>
            <a:r>
              <a:rPr lang="es-ES" b="1" dirty="0" smtClean="0"/>
              <a:t>    </a:t>
            </a:r>
            <a:r>
              <a:rPr lang="es-ES" b="1" dirty="0" err="1" smtClean="0">
                <a:solidFill>
                  <a:srgbClr val="FFFF00"/>
                </a:solidFill>
              </a:rPr>
              <a:t>Dirac</a:t>
            </a:r>
            <a:r>
              <a:rPr lang="es-ES" b="1" dirty="0" smtClean="0">
                <a:solidFill>
                  <a:srgbClr val="FFFF00"/>
                </a:solidFill>
              </a:rPr>
              <a:t> - </a:t>
            </a:r>
            <a:r>
              <a:rPr lang="es-ES" b="1" dirty="0" err="1" smtClean="0">
                <a:solidFill>
                  <a:srgbClr val="FFFF00"/>
                </a:solidFill>
              </a:rPr>
              <a:t>Jordan</a:t>
            </a:r>
            <a:r>
              <a:rPr lang="es-ES" b="1" dirty="0" smtClean="0">
                <a:solidFill>
                  <a:srgbClr val="FFFF00"/>
                </a:solidFill>
              </a:rPr>
              <a:t> </a:t>
            </a:r>
            <a:r>
              <a:rPr lang="es-ES"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completaron la ecuación de </a:t>
            </a:r>
            <a:r>
              <a:rPr lang="es-ES" sz="28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Schrodinger</a:t>
            </a:r>
            <a:r>
              <a:rPr lang="es-ES"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incorporando  la teoría general de la relatividad de </a:t>
            </a:r>
            <a:r>
              <a:rPr lang="es-ES" sz="28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Einsten</a:t>
            </a:r>
            <a:r>
              <a:rPr lang="es-ES" sz="28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 la mecánica cuántica y es precisamente donde aparece un cuarto parámetro cuántico denominado “spin” </a:t>
            </a:r>
            <a:r>
              <a:rPr lang="es-ES" b="1" dirty="0" smtClean="0"/>
              <a:t>(m</a:t>
            </a:r>
            <a:r>
              <a:rPr lang="es-ES" sz="4400" b="1" baseline="-25000" dirty="0" smtClean="0"/>
              <a:t>s</a:t>
            </a:r>
            <a:r>
              <a:rPr lang="es-ES" b="1" dirty="0" smtClean="0"/>
              <a:t>).</a:t>
            </a:r>
            <a:endParaRPr lang="en-US" b="1" dirty="0" smtClean="0"/>
          </a:p>
          <a:p>
            <a:pPr algn="just">
              <a:buFont typeface="Wingdings" pitchFamily="2" charset="2"/>
              <a:buNone/>
              <a:defRPr/>
            </a:pPr>
            <a:r>
              <a:rPr lang="en-US" b="1" dirty="0" smtClean="0"/>
              <a:t>              </a:t>
            </a:r>
            <a:endParaRPr lang="en-GB" b="1" dirty="0" smtClean="0"/>
          </a:p>
        </p:txBody>
      </p:sp>
      <p:sp>
        <p:nvSpPr>
          <p:cNvPr id="111620" name="Rectangle 4"/>
          <p:cNvSpPr>
            <a:spLocks noChangeArrowheads="1"/>
          </p:cNvSpPr>
          <p:nvPr/>
        </p:nvSpPr>
        <p:spPr bwMode="auto">
          <a:xfrm>
            <a:off x="3309033" y="1196752"/>
            <a:ext cx="2447925" cy="648146"/>
          </a:xfrm>
          <a:prstGeom prst="rect">
            <a:avLst/>
          </a:prstGeom>
          <a:solidFill>
            <a:schemeClr val="accent1"/>
          </a:solidFill>
          <a:ln w="9525">
            <a:solidFill>
              <a:schemeClr val="tx1"/>
            </a:solidFill>
            <a:miter lim="800000"/>
            <a:headEnd/>
            <a:tailEnd/>
          </a:ln>
          <a:effectLst/>
        </p:spPr>
        <p:txBody>
          <a:bodyPr wrap="none" anchor="ctr"/>
          <a:lstStyle/>
          <a:p>
            <a:pPr algn="ctr" fontAlgn="base">
              <a:spcBef>
                <a:spcPct val="0"/>
              </a:spcBef>
              <a:spcAft>
                <a:spcPct val="0"/>
              </a:spcAft>
              <a:defRPr/>
            </a:pPr>
            <a:r>
              <a:rPr lang="el-GR" sz="2800" b="1" dirty="0" smtClean="0">
                <a:solidFill>
                  <a:srgbClr val="FFFFFF"/>
                </a:solidFill>
                <a:effectLst>
                  <a:outerShdw blurRad="38100" dist="38100" dir="2700000" algn="tl">
                    <a:srgbClr val="000000"/>
                  </a:outerShdw>
                </a:effectLst>
                <a:latin typeface="Arial" charset="0"/>
                <a:sym typeface="Symbol" pitchFamily="18" charset="2"/>
              </a:rPr>
              <a:t>Ψ</a:t>
            </a:r>
            <a:r>
              <a:rPr lang="en-US" sz="2800" b="1" dirty="0" smtClean="0">
                <a:solidFill>
                  <a:srgbClr val="FFFFFF"/>
                </a:solidFill>
                <a:effectLst>
                  <a:outerShdw blurRad="38100" dist="38100" dir="2700000" algn="tl">
                    <a:srgbClr val="000000"/>
                  </a:outerShdw>
                </a:effectLst>
                <a:latin typeface="Arial" charset="0"/>
              </a:rPr>
              <a:t>  </a:t>
            </a:r>
            <a:r>
              <a:rPr lang="en-US" sz="2800" b="1" dirty="0">
                <a:solidFill>
                  <a:srgbClr val="FFFFFF"/>
                </a:solidFill>
                <a:effectLst>
                  <a:outerShdw blurRad="38100" dist="38100" dir="2700000" algn="tl">
                    <a:srgbClr val="000000"/>
                  </a:outerShdw>
                </a:effectLst>
                <a:latin typeface="Arial" charset="0"/>
              </a:rPr>
              <a:t>= f (n, </a:t>
            </a:r>
            <a:r>
              <a:rPr lang="es-MX" altLang="es-PE" sz="2800" b="1" i="1" dirty="0" smtClean="0">
                <a:latin typeface="Times New Roman" charset="0"/>
              </a:rPr>
              <a:t>ℓ</a:t>
            </a:r>
            <a:r>
              <a:rPr lang="en-US" sz="2800" b="1" dirty="0" smtClean="0">
                <a:solidFill>
                  <a:srgbClr val="FFFFFF"/>
                </a:solidFill>
                <a:effectLst>
                  <a:outerShdw blurRad="38100" dist="38100" dir="2700000" algn="tl">
                    <a:srgbClr val="000000"/>
                  </a:outerShdw>
                </a:effectLst>
                <a:latin typeface="Arial" charset="0"/>
              </a:rPr>
              <a:t>, m</a:t>
            </a:r>
            <a:r>
              <a:rPr lang="es-MX" altLang="es-PE" sz="3200" b="1" i="1" baseline="-25000" dirty="0" smtClean="0">
                <a:latin typeface="Times New Roman" charset="0"/>
              </a:rPr>
              <a:t>ℓ</a:t>
            </a:r>
            <a:r>
              <a:rPr lang="en-US" sz="2800" b="1" dirty="0" smtClean="0">
                <a:solidFill>
                  <a:srgbClr val="FFFFFF"/>
                </a:solidFill>
                <a:effectLst>
                  <a:outerShdw blurRad="38100" dist="38100" dir="2700000" algn="tl">
                    <a:srgbClr val="000000"/>
                  </a:outerShdw>
                </a:effectLst>
                <a:latin typeface="Arial" charset="0"/>
              </a:rPr>
              <a:t>)</a:t>
            </a:r>
            <a:endParaRPr lang="en-GB" sz="2800" b="1" dirty="0">
              <a:solidFill>
                <a:srgbClr val="FFFFFF"/>
              </a:solidFill>
              <a:effectLst>
                <a:outerShdw blurRad="38100" dist="38100" dir="2700000" algn="tl">
                  <a:srgbClr val="000000"/>
                </a:outerShdw>
              </a:effectLst>
              <a:latin typeface="Arial" charset="0"/>
            </a:endParaRPr>
          </a:p>
        </p:txBody>
      </p:sp>
      <p:sp>
        <p:nvSpPr>
          <p:cNvPr id="111621" name="Rectangle 5"/>
          <p:cNvSpPr>
            <a:spLocks noChangeArrowheads="1"/>
          </p:cNvSpPr>
          <p:nvPr/>
        </p:nvSpPr>
        <p:spPr bwMode="auto">
          <a:xfrm>
            <a:off x="3035057" y="5373216"/>
            <a:ext cx="3168650" cy="648022"/>
          </a:xfrm>
          <a:prstGeom prst="rect">
            <a:avLst/>
          </a:prstGeom>
          <a:solidFill>
            <a:srgbClr val="7030A0"/>
          </a:solidFill>
          <a:ln w="9525">
            <a:solidFill>
              <a:schemeClr val="tx1"/>
            </a:solidFill>
            <a:miter lim="800000"/>
            <a:headEnd/>
            <a:tailEnd/>
          </a:ln>
          <a:effectLst/>
        </p:spPr>
        <p:txBody>
          <a:bodyPr wrap="none" anchor="ctr"/>
          <a:lstStyle/>
          <a:p>
            <a:pPr algn="ctr" fontAlgn="base">
              <a:spcBef>
                <a:spcPct val="0"/>
              </a:spcBef>
              <a:spcAft>
                <a:spcPct val="0"/>
              </a:spcAft>
              <a:defRPr/>
            </a:pPr>
            <a:r>
              <a:rPr lang="el-GR" sz="2800" b="1" dirty="0" smtClean="0">
                <a:solidFill>
                  <a:srgbClr val="FFFFFF"/>
                </a:solidFill>
                <a:effectLst>
                  <a:outerShdw blurRad="38100" dist="38100" dir="2700000" algn="tl">
                    <a:srgbClr val="000000"/>
                  </a:outerShdw>
                </a:effectLst>
                <a:latin typeface="Arial" charset="0"/>
                <a:sym typeface="Symbol" pitchFamily="18" charset="2"/>
              </a:rPr>
              <a:t>Ψ</a:t>
            </a:r>
            <a:r>
              <a:rPr lang="en-US" sz="2800" b="1" dirty="0" smtClean="0">
                <a:solidFill>
                  <a:srgbClr val="FFFFFF"/>
                </a:solidFill>
                <a:effectLst>
                  <a:outerShdw blurRad="38100" dist="38100" dir="2700000" algn="tl">
                    <a:srgbClr val="000000"/>
                  </a:outerShdw>
                </a:effectLst>
                <a:latin typeface="Arial" charset="0"/>
              </a:rPr>
              <a:t> </a:t>
            </a:r>
            <a:r>
              <a:rPr lang="en-US" sz="2800" b="1" dirty="0">
                <a:solidFill>
                  <a:srgbClr val="FFFFFF"/>
                </a:solidFill>
                <a:effectLst>
                  <a:outerShdw blurRad="38100" dist="38100" dir="2700000" algn="tl">
                    <a:srgbClr val="000000"/>
                  </a:outerShdw>
                </a:effectLst>
                <a:latin typeface="Arial" charset="0"/>
              </a:rPr>
              <a:t>= f (n, </a:t>
            </a:r>
            <a:r>
              <a:rPr lang="es-MX" altLang="es-PE" sz="2800" b="1" i="1" dirty="0" smtClean="0">
                <a:latin typeface="Times New Roman" charset="0"/>
              </a:rPr>
              <a:t>ℓ</a:t>
            </a:r>
            <a:r>
              <a:rPr lang="en-US" sz="2800" b="1" dirty="0" smtClean="0">
                <a:solidFill>
                  <a:srgbClr val="FFFFFF"/>
                </a:solidFill>
                <a:effectLst>
                  <a:outerShdw blurRad="38100" dist="38100" dir="2700000" algn="tl">
                    <a:srgbClr val="000000"/>
                  </a:outerShdw>
                </a:effectLst>
                <a:latin typeface="Arial" charset="0"/>
              </a:rPr>
              <a:t>, m</a:t>
            </a:r>
            <a:r>
              <a:rPr lang="es-MX" altLang="es-PE" sz="3200" b="1" i="1" baseline="-25000" dirty="0" smtClean="0">
                <a:latin typeface="Times New Roman" charset="0"/>
              </a:rPr>
              <a:t>ℓ</a:t>
            </a:r>
            <a:r>
              <a:rPr lang="en-US" sz="2800" b="1" dirty="0" smtClean="0">
                <a:solidFill>
                  <a:srgbClr val="FFFFFF"/>
                </a:solidFill>
                <a:effectLst>
                  <a:outerShdw blurRad="38100" dist="38100" dir="2700000" algn="tl">
                    <a:srgbClr val="000000"/>
                  </a:outerShdw>
                </a:effectLst>
                <a:latin typeface="Arial" charset="0"/>
              </a:rPr>
              <a:t>, </a:t>
            </a:r>
            <a:r>
              <a:rPr lang="en-US" sz="2800" b="1" dirty="0" err="1">
                <a:solidFill>
                  <a:srgbClr val="FFFFFF"/>
                </a:solidFill>
                <a:effectLst>
                  <a:outerShdw blurRad="38100" dist="38100" dir="2700000" algn="tl">
                    <a:srgbClr val="000000"/>
                  </a:outerShdw>
                </a:effectLst>
                <a:latin typeface="Arial" charset="0"/>
              </a:rPr>
              <a:t>m</a:t>
            </a:r>
            <a:r>
              <a:rPr lang="en-US" sz="2800" b="1" baseline="-25000" dirty="0" err="1">
                <a:solidFill>
                  <a:srgbClr val="FFFFFF"/>
                </a:solidFill>
                <a:effectLst>
                  <a:outerShdw blurRad="38100" dist="38100" dir="2700000" algn="tl">
                    <a:srgbClr val="000000"/>
                  </a:outerShdw>
                </a:effectLst>
                <a:latin typeface="Arial" charset="0"/>
              </a:rPr>
              <a:t>s</a:t>
            </a:r>
            <a:r>
              <a:rPr lang="en-US" sz="2800" b="1" dirty="0">
                <a:solidFill>
                  <a:srgbClr val="FFFFFF"/>
                </a:solidFill>
                <a:effectLst>
                  <a:outerShdw blurRad="38100" dist="38100" dir="2700000" algn="tl">
                    <a:srgbClr val="000000"/>
                  </a:outerShdw>
                </a:effectLst>
                <a:latin typeface="Arial" charset="0"/>
              </a:rPr>
              <a:t>)</a:t>
            </a:r>
            <a:endParaRPr lang="en-GB" sz="2800" b="1" dirty="0">
              <a:solidFill>
                <a:srgbClr val="FFFFFF"/>
              </a:solidFill>
              <a:effectLst>
                <a:outerShdw blurRad="38100" dist="38100" dir="2700000" algn="tl">
                  <a:srgbClr val="000000"/>
                </a:outerShdw>
              </a:effectLst>
              <a:latin typeface="Arial" charset="0"/>
            </a:endParaRPr>
          </a:p>
        </p:txBody>
      </p:sp>
      <p:sp>
        <p:nvSpPr>
          <p:cNvPr id="5" name="Text Box 3"/>
          <p:cNvSpPr txBox="1">
            <a:spLocks noChangeArrowheads="1"/>
          </p:cNvSpPr>
          <p:nvPr/>
        </p:nvSpPr>
        <p:spPr bwMode="auto">
          <a:xfrm>
            <a:off x="2642621" y="4489956"/>
            <a:ext cx="3729579" cy="523220"/>
          </a:xfrm>
          <a:prstGeom prst="rect">
            <a:avLst/>
          </a:prstGeom>
          <a:solidFill>
            <a:schemeClr val="accent1"/>
          </a:solidFill>
          <a:ln w="19050">
            <a:solidFill>
              <a:schemeClr val="tx1"/>
            </a:solidFill>
            <a:miter lim="800000"/>
            <a:headEnd/>
            <a:tailEnd/>
          </a:ln>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r>
              <a:rPr lang="es-ES" altLang="es-PE" sz="2800" b="1" dirty="0">
                <a:effectLst>
                  <a:outerShdw blurRad="38100" dist="38100" dir="2700000" algn="tl">
                    <a:srgbClr val="000000">
                      <a:alpha val="43137"/>
                    </a:srgbClr>
                  </a:outerShdw>
                </a:effectLst>
                <a:cs typeface="Times New Roman" charset="0"/>
              </a:rPr>
              <a:t>Ψ</a:t>
            </a:r>
            <a:r>
              <a:rPr lang="es-ES" altLang="es-PE" b="1" dirty="0">
                <a:effectLst>
                  <a:outerShdw blurRad="38100" dist="38100" dir="2700000" algn="tl">
                    <a:srgbClr val="000000">
                      <a:alpha val="43137"/>
                    </a:srgbClr>
                  </a:outerShdw>
                </a:effectLst>
                <a:cs typeface="Times New Roman" charset="0"/>
              </a:rPr>
              <a:t>(total)</a:t>
            </a:r>
            <a:r>
              <a:rPr lang="es-ES" altLang="es-PE" sz="2800" b="1" dirty="0">
                <a:effectLst>
                  <a:outerShdw blurRad="38100" dist="38100" dir="2700000" algn="tl">
                    <a:srgbClr val="000000">
                      <a:alpha val="43137"/>
                    </a:srgbClr>
                  </a:outerShdw>
                </a:effectLst>
                <a:cs typeface="Times New Roman" charset="0"/>
              </a:rPr>
              <a:t> = </a:t>
            </a:r>
            <a:r>
              <a:rPr lang="es-ES" altLang="es-PE" sz="2800" b="1" dirty="0" smtClean="0">
                <a:effectLst>
                  <a:outerShdw blurRad="38100" dist="38100" dir="2700000" algn="tl">
                    <a:srgbClr val="000000">
                      <a:alpha val="43137"/>
                    </a:srgbClr>
                  </a:outerShdw>
                </a:effectLst>
                <a:cs typeface="Times New Roman" charset="0"/>
              </a:rPr>
              <a:t>Ψ</a:t>
            </a:r>
            <a:r>
              <a:rPr lang="es-ES" altLang="es-PE" b="1" dirty="0" smtClean="0">
                <a:effectLst>
                  <a:outerShdw blurRad="38100" dist="38100" dir="2700000" algn="tl">
                    <a:srgbClr val="000000">
                      <a:alpha val="43137"/>
                    </a:srgbClr>
                  </a:outerShdw>
                </a:effectLst>
                <a:cs typeface="Times New Roman" charset="0"/>
              </a:rPr>
              <a:t>(n</a:t>
            </a:r>
            <a:r>
              <a:rPr lang="es-ES" altLang="es-PE" b="1" dirty="0" smtClean="0">
                <a:effectLst>
                  <a:outerShdw blurRad="38100" dist="38100" dir="2700000" algn="tl">
                    <a:srgbClr val="000000">
                      <a:alpha val="43137"/>
                    </a:srgbClr>
                  </a:outerShdw>
                </a:effectLst>
                <a:cs typeface="Times New Roman" charset="0"/>
              </a:rPr>
              <a:t>,</a:t>
            </a:r>
            <a:r>
              <a:rPr lang="es-MX" altLang="es-PE" b="1" i="1" dirty="0">
                <a:latin typeface="Times New Roman" charset="0"/>
              </a:rPr>
              <a:t> </a:t>
            </a:r>
            <a:r>
              <a:rPr lang="es-MX" altLang="es-PE" b="1" i="1" dirty="0" smtClean="0">
                <a:latin typeface="Times New Roman" charset="0"/>
              </a:rPr>
              <a:t>ℓ</a:t>
            </a:r>
            <a:r>
              <a:rPr lang="es-ES" altLang="es-PE" b="1" dirty="0" smtClean="0">
                <a:effectLst>
                  <a:outerShdw blurRad="38100" dist="38100" dir="2700000" algn="tl">
                    <a:srgbClr val="000000">
                      <a:alpha val="43137"/>
                    </a:srgbClr>
                  </a:outerShdw>
                </a:effectLst>
                <a:cs typeface="Times New Roman" charset="0"/>
              </a:rPr>
              <a:t>,m</a:t>
            </a:r>
            <a:r>
              <a:rPr lang="es-MX" altLang="es-PE" sz="3200" b="1" i="1" baseline="-25000" dirty="0" smtClean="0">
                <a:latin typeface="Times New Roman" charset="0"/>
              </a:rPr>
              <a:t>ℓ</a:t>
            </a:r>
            <a:r>
              <a:rPr lang="es-ES" altLang="es-PE" b="1" dirty="0" smtClean="0">
                <a:effectLst>
                  <a:outerShdw blurRad="38100" dist="38100" dir="2700000" algn="tl">
                    <a:srgbClr val="000000">
                      <a:alpha val="43137"/>
                    </a:srgbClr>
                  </a:outerShdw>
                </a:effectLst>
                <a:cs typeface="Times New Roman" charset="0"/>
              </a:rPr>
              <a:t>)</a:t>
            </a:r>
            <a:r>
              <a:rPr lang="es-ES" altLang="es-PE" sz="2800" b="1" baseline="-30000" dirty="0" smtClean="0">
                <a:effectLst>
                  <a:outerShdw blurRad="38100" dist="38100" dir="2700000" algn="tl">
                    <a:srgbClr val="000000">
                      <a:alpha val="43137"/>
                    </a:srgbClr>
                  </a:outerShdw>
                </a:effectLst>
                <a:cs typeface="Times New Roman" charset="0"/>
              </a:rPr>
              <a:t> </a:t>
            </a:r>
            <a:r>
              <a:rPr lang="es-ES" altLang="es-PE" sz="2800" b="1" dirty="0">
                <a:effectLst>
                  <a:outerShdw blurRad="38100" dist="38100" dir="2700000" algn="tl">
                    <a:srgbClr val="000000">
                      <a:alpha val="43137"/>
                    </a:srgbClr>
                  </a:outerShdw>
                </a:effectLst>
                <a:cs typeface="Times New Roman" charset="0"/>
              </a:rPr>
              <a:t>m</a:t>
            </a:r>
            <a:r>
              <a:rPr lang="es-ES" altLang="es-PE" sz="2800" b="1" baseline="-30000" dirty="0">
                <a:effectLst>
                  <a:outerShdw blurRad="38100" dist="38100" dir="2700000" algn="tl">
                    <a:srgbClr val="000000">
                      <a:alpha val="43137"/>
                    </a:srgbClr>
                  </a:outerShdw>
                </a:effectLst>
                <a:cs typeface="Times New Roman" charset="0"/>
              </a:rPr>
              <a:t>s</a:t>
            </a:r>
            <a:r>
              <a:rPr lang="es-ES" altLang="es-PE" sz="2800" b="1" dirty="0">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2029967910"/>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539750" y="620713"/>
            <a:ext cx="8229600" cy="1143000"/>
          </a:xfrm>
          <a:prstGeom prst="rect">
            <a:avLst/>
          </a:prstGeom>
          <a:noFill/>
        </p:spPr>
        <p:txBody>
          <a:bodyPr/>
          <a:lst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a:lstStyle>
          <a:p>
            <a:r>
              <a:rPr lang="es-ES_tradnl" altLang="es-PE" sz="2800" kern="0" dirty="0" smtClean="0">
                <a:solidFill>
                  <a:srgbClr val="FF0000"/>
                </a:solidFill>
                <a:latin typeface="Arial" panose="020B0604020202020204" pitchFamily="34" charset="0"/>
                <a:cs typeface="Arial" panose="020B0604020202020204" pitchFamily="34" charset="0"/>
              </a:rPr>
              <a:t>CÓMO SE REPRESENTA AL ÁTOMO </a:t>
            </a:r>
          </a:p>
          <a:p>
            <a:r>
              <a:rPr lang="es-ES_tradnl" altLang="es-PE" sz="2800" kern="0" dirty="0" smtClean="0">
                <a:solidFill>
                  <a:srgbClr val="FF0000"/>
                </a:solidFill>
                <a:latin typeface="Arial" panose="020B0604020202020204" pitchFamily="34" charset="0"/>
                <a:cs typeface="Arial" panose="020B0604020202020204" pitchFamily="34" charset="0"/>
              </a:rPr>
              <a:t>MECANO -CUÁNTICO</a:t>
            </a:r>
            <a:endParaRPr lang="es-ES" altLang="es-PE" sz="2800" kern="0" dirty="0" smtClean="0">
              <a:solidFill>
                <a:srgbClr val="FF0000"/>
              </a:solidFill>
              <a:latin typeface="Arial" panose="020B0604020202020204" pitchFamily="34" charset="0"/>
              <a:cs typeface="Arial" panose="020B0604020202020204" pitchFamily="34" charset="0"/>
            </a:endParaRPr>
          </a:p>
        </p:txBody>
      </p:sp>
      <p:pic>
        <p:nvPicPr>
          <p:cNvPr id="4" name="Picture 3" descr="https://upload.wikimedia.org/wikipedia/commons/thumb/c/cf/HAtomOrbitals.png/300px-HAtomOrbitals.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2082851"/>
            <a:ext cx="4032448" cy="40324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xplorar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126" y="2082851"/>
            <a:ext cx="2273081" cy="402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95751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468313" y="1999381"/>
            <a:ext cx="7992119" cy="4525963"/>
          </a:xfrm>
          <a:prstGeom prst="rect">
            <a:avLst/>
          </a:prstGeom>
        </p:spPr>
        <p:txBody>
          <a:bodyPr/>
          <a:lst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marL="0" indent="0" algn="just">
              <a:buNone/>
            </a:pPr>
            <a:r>
              <a:rPr lang="es-ES_tradnl" altLang="es-PE" sz="2800" kern="0" dirty="0" smtClean="0">
                <a:latin typeface="Arial" panose="020B0604020202020204" pitchFamily="34" charset="0"/>
                <a:cs typeface="Arial" panose="020B0604020202020204" pitchFamily="34" charset="0"/>
              </a:rPr>
              <a:t>    A la fecha, el aporte ha sido inmenso.</a:t>
            </a:r>
          </a:p>
          <a:p>
            <a:pPr marL="0" indent="0" algn="just">
              <a:buNone/>
            </a:pPr>
            <a:r>
              <a:rPr lang="es-ES_tradnl" altLang="es-PE" sz="2800" kern="0" dirty="0" smtClean="0">
                <a:latin typeface="Arial" panose="020B0604020202020204" pitchFamily="34" charset="0"/>
                <a:cs typeface="Arial" panose="020B0604020202020204" pitchFamily="34" charset="0"/>
              </a:rPr>
              <a:t> - </a:t>
            </a:r>
            <a:r>
              <a:rPr lang="es-ES_tradnl" altLang="es-PE" sz="2800" b="1" kern="0" dirty="0" smtClean="0">
                <a:latin typeface="Arial" panose="020B0604020202020204" pitchFamily="34" charset="0"/>
                <a:cs typeface="Arial" panose="020B0604020202020204" pitchFamily="34" charset="0"/>
              </a:rPr>
              <a:t>Ingeniería</a:t>
            </a:r>
            <a:r>
              <a:rPr lang="es-ES_tradnl" altLang="es-PE" sz="2800" kern="0" dirty="0" smtClean="0">
                <a:latin typeface="Arial" panose="020B0604020202020204" pitchFamily="34" charset="0"/>
                <a:cs typeface="Arial" panose="020B0604020202020204" pitchFamily="34" charset="0"/>
              </a:rPr>
              <a:t>: Desarrollo de nuevos materiales.</a:t>
            </a:r>
          </a:p>
          <a:p>
            <a:pPr marL="0" indent="0" algn="just">
              <a:buNone/>
            </a:pPr>
            <a:r>
              <a:rPr lang="es-ES_tradnl" altLang="es-PE" sz="2800" kern="0" dirty="0" smtClean="0">
                <a:latin typeface="Arial" panose="020B0604020202020204" pitchFamily="34" charset="0"/>
                <a:cs typeface="Arial" panose="020B0604020202020204" pitchFamily="34" charset="0"/>
              </a:rPr>
              <a:t> - </a:t>
            </a:r>
            <a:r>
              <a:rPr lang="es-ES_tradnl" altLang="es-PE" sz="2800" b="1" kern="0" dirty="0" smtClean="0">
                <a:latin typeface="Arial" panose="020B0604020202020204" pitchFamily="34" charset="0"/>
                <a:cs typeface="Arial" panose="020B0604020202020204" pitchFamily="34" charset="0"/>
              </a:rPr>
              <a:t>Medicina</a:t>
            </a:r>
            <a:r>
              <a:rPr lang="es-ES_tradnl" altLang="es-PE" sz="2800" kern="0" dirty="0" smtClean="0">
                <a:latin typeface="Arial" panose="020B0604020202020204" pitchFamily="34" charset="0"/>
                <a:cs typeface="Arial" panose="020B0604020202020204" pitchFamily="34" charset="0"/>
              </a:rPr>
              <a:t>: Instrumentos, fármacos, etc.</a:t>
            </a:r>
          </a:p>
          <a:p>
            <a:pPr marL="0" indent="0" algn="just">
              <a:buNone/>
            </a:pPr>
            <a:r>
              <a:rPr lang="es-ES_tradnl" altLang="es-PE" sz="2800" kern="0" dirty="0" smtClean="0">
                <a:latin typeface="Arial" panose="020B0604020202020204" pitchFamily="34" charset="0"/>
                <a:cs typeface="Arial" panose="020B0604020202020204" pitchFamily="34" charset="0"/>
              </a:rPr>
              <a:t> - </a:t>
            </a:r>
            <a:r>
              <a:rPr lang="es-ES_tradnl" altLang="es-PE" sz="2800" b="1" kern="0" dirty="0" smtClean="0">
                <a:latin typeface="Arial" panose="020B0604020202020204" pitchFamily="34" charset="0"/>
                <a:cs typeface="Arial" panose="020B0604020202020204" pitchFamily="34" charset="0"/>
              </a:rPr>
              <a:t>Electrónica</a:t>
            </a:r>
            <a:r>
              <a:rPr lang="es-ES_tradnl" altLang="es-PE" sz="2800" kern="0" dirty="0" smtClean="0">
                <a:latin typeface="Arial" panose="020B0604020202020204" pitchFamily="34" charset="0"/>
                <a:cs typeface="Arial" panose="020B0604020202020204" pitchFamily="34" charset="0"/>
              </a:rPr>
              <a:t>: Desde el transistor al chip.</a:t>
            </a:r>
          </a:p>
          <a:p>
            <a:pPr marL="0" indent="0" algn="just">
              <a:buNone/>
            </a:pPr>
            <a:r>
              <a:rPr lang="es-ES_tradnl" altLang="es-PE" sz="2800" kern="0" dirty="0" smtClean="0">
                <a:latin typeface="Arial" panose="020B0604020202020204" pitchFamily="34" charset="0"/>
                <a:cs typeface="Arial" panose="020B0604020202020204" pitchFamily="34" charset="0"/>
              </a:rPr>
              <a:t> - </a:t>
            </a:r>
            <a:r>
              <a:rPr lang="es-ES_tradnl" altLang="es-PE" sz="2800" b="1" kern="0" dirty="0" smtClean="0">
                <a:latin typeface="Arial" panose="020B0604020202020204" pitchFamily="34" charset="0"/>
                <a:cs typeface="Arial" panose="020B0604020202020204" pitchFamily="34" charset="0"/>
              </a:rPr>
              <a:t>Conocimiento  del  Universo</a:t>
            </a:r>
            <a:r>
              <a:rPr lang="es-ES_tradnl" altLang="es-PE" sz="2800" kern="0" dirty="0" smtClean="0">
                <a:latin typeface="Arial" panose="020B0604020202020204" pitchFamily="34" charset="0"/>
                <a:cs typeface="Arial" panose="020B0604020202020204" pitchFamily="34" charset="0"/>
              </a:rPr>
              <a:t>: Predicción  en</a:t>
            </a:r>
          </a:p>
          <a:p>
            <a:pPr marL="0" indent="0" algn="just">
              <a:buNone/>
            </a:pPr>
            <a:r>
              <a:rPr lang="es-ES_tradnl" altLang="es-PE" sz="2800" kern="0" dirty="0" smtClean="0">
                <a:latin typeface="Arial" panose="020B0604020202020204" pitchFamily="34" charset="0"/>
                <a:cs typeface="Arial" panose="020B0604020202020204" pitchFamily="34" charset="0"/>
              </a:rPr>
              <a:t>   el   movimiento de las partículas en el universo,</a:t>
            </a:r>
          </a:p>
          <a:p>
            <a:pPr marL="0" indent="0" algn="just">
              <a:buNone/>
            </a:pPr>
            <a:r>
              <a:rPr lang="es-ES_tradnl" altLang="es-PE" sz="2800" kern="0" dirty="0">
                <a:latin typeface="Arial" panose="020B0604020202020204" pitchFamily="34" charset="0"/>
                <a:cs typeface="Arial" panose="020B0604020202020204" pitchFamily="34" charset="0"/>
              </a:rPr>
              <a:t> </a:t>
            </a:r>
            <a:r>
              <a:rPr lang="es-ES_tradnl" altLang="es-PE" sz="2800" kern="0" dirty="0" smtClean="0">
                <a:latin typeface="Arial" panose="020B0604020202020204" pitchFamily="34" charset="0"/>
                <a:cs typeface="Arial" panose="020B0604020202020204" pitchFamily="34" charset="0"/>
              </a:rPr>
              <a:t>  </a:t>
            </a:r>
            <a:r>
              <a:rPr lang="es-ES_tradnl" altLang="es-PE" sz="2800" kern="0" dirty="0" err="1" smtClean="0">
                <a:latin typeface="Arial" panose="020B0604020202020204" pitchFamily="34" charset="0"/>
                <a:cs typeface="Arial" panose="020B0604020202020204" pitchFamily="34" charset="0"/>
              </a:rPr>
              <a:t>big</a:t>
            </a:r>
            <a:r>
              <a:rPr lang="es-ES_tradnl" altLang="es-PE" sz="2800" kern="0" dirty="0" smtClean="0">
                <a:latin typeface="Arial" panose="020B0604020202020204" pitchFamily="34" charset="0"/>
                <a:cs typeface="Arial" panose="020B0604020202020204" pitchFamily="34" charset="0"/>
              </a:rPr>
              <a:t> </a:t>
            </a:r>
            <a:r>
              <a:rPr lang="es-ES_tradnl" altLang="es-PE" sz="2800" kern="0" dirty="0" err="1" smtClean="0">
                <a:latin typeface="Arial" panose="020B0604020202020204" pitchFamily="34" charset="0"/>
                <a:cs typeface="Arial" panose="020B0604020202020204" pitchFamily="34" charset="0"/>
              </a:rPr>
              <a:t>bang</a:t>
            </a:r>
            <a:r>
              <a:rPr lang="es-ES_tradnl" altLang="es-PE" sz="2800" kern="0" dirty="0" smtClean="0">
                <a:latin typeface="Arial" panose="020B0604020202020204" pitchFamily="34" charset="0"/>
                <a:cs typeface="Arial" panose="020B0604020202020204" pitchFamily="34" charset="0"/>
              </a:rPr>
              <a:t> (gran explosión).</a:t>
            </a:r>
          </a:p>
          <a:p>
            <a:pPr marL="0" indent="0" algn="just">
              <a:buNone/>
            </a:pPr>
            <a:r>
              <a:rPr lang="es-ES_tradnl" altLang="es-PE" sz="2800" kern="0" dirty="0" smtClean="0">
                <a:latin typeface="Arial" panose="020B0604020202020204" pitchFamily="34" charset="0"/>
                <a:cs typeface="Arial" panose="020B0604020202020204" pitchFamily="34" charset="0"/>
              </a:rPr>
              <a:t> - Etc…</a:t>
            </a:r>
            <a:endParaRPr lang="es-ES" altLang="es-PE" sz="2800" kern="0" dirty="0">
              <a:latin typeface="Arial" panose="020B0604020202020204" pitchFamily="34" charset="0"/>
              <a:cs typeface="Arial" panose="020B0604020202020204" pitchFamily="34" charset="0"/>
            </a:endParaRPr>
          </a:p>
        </p:txBody>
      </p:sp>
      <p:sp>
        <p:nvSpPr>
          <p:cNvPr id="4" name="Rectangle 2"/>
          <p:cNvSpPr txBox="1">
            <a:spLocks noChangeArrowheads="1"/>
          </p:cNvSpPr>
          <p:nvPr/>
        </p:nvSpPr>
        <p:spPr>
          <a:xfrm>
            <a:off x="498860" y="1196752"/>
            <a:ext cx="8229600" cy="571500"/>
          </a:xfrm>
          <a:prstGeom prst="rect">
            <a:avLst/>
          </a:prstGeom>
          <a:noFill/>
        </p:spPr>
        <p:txBody>
          <a:bodyPr/>
          <a:lst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a:lstStyle>
          <a:p>
            <a:r>
              <a:rPr lang="es-ES_tradnl" altLang="es-PE" sz="2800" kern="0" dirty="0" smtClean="0">
                <a:solidFill>
                  <a:srgbClr val="FF0000"/>
                </a:solidFill>
                <a:latin typeface="Arial" panose="020B0604020202020204" pitchFamily="34" charset="0"/>
                <a:cs typeface="Arial" panose="020B0604020202020204" pitchFamily="34" charset="0"/>
              </a:rPr>
              <a:t>APORTE DEL MODELO MECANO CUÁNTICO</a:t>
            </a:r>
            <a:endParaRPr lang="es-ES" altLang="es-PE" sz="2800" kern="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09745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827584" y="2708920"/>
            <a:ext cx="7556376" cy="3285728"/>
          </a:xfrm>
          <a:prstGeom prst="rect">
            <a:avLst/>
          </a:prstGeom>
        </p:spPr>
        <p:txBody>
          <a:bodyPr/>
          <a:lst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marL="0" indent="0" algn="just">
              <a:buNone/>
            </a:pPr>
            <a:r>
              <a:rPr lang="en-US" altLang="es-PE" sz="2800" kern="0" dirty="0" smtClean="0">
                <a:latin typeface="Arial" panose="020B0604020202020204" pitchFamily="34" charset="0"/>
                <a:cs typeface="Arial" panose="020B0604020202020204" pitchFamily="34" charset="0"/>
              </a:rPr>
              <a:t>Los </a:t>
            </a:r>
            <a:r>
              <a:rPr lang="en-US" altLang="es-PE" sz="2800" kern="0" dirty="0" err="1" smtClean="0">
                <a:latin typeface="Arial" panose="020B0604020202020204" pitchFamily="34" charset="0"/>
                <a:cs typeface="Arial" panose="020B0604020202020204" pitchFamily="34" charset="0"/>
              </a:rPr>
              <a:t>átomos</a:t>
            </a:r>
            <a:r>
              <a:rPr lang="en-US" altLang="es-PE" sz="2800" kern="0" dirty="0" smtClean="0">
                <a:latin typeface="Arial" panose="020B0604020202020204" pitchFamily="34" charset="0"/>
                <a:cs typeface="Arial" panose="020B0604020202020204" pitchFamily="34" charset="0"/>
              </a:rPr>
              <a:t> son </a:t>
            </a:r>
            <a:r>
              <a:rPr lang="en-US" altLang="es-PE" sz="2800" kern="0" dirty="0" err="1" smtClean="0">
                <a:latin typeface="Arial" panose="020B0604020202020204" pitchFamily="34" charset="0"/>
                <a:cs typeface="Arial" panose="020B0604020202020204" pitchFamily="34" charset="0"/>
              </a:rPr>
              <a:t>extremadamente</a:t>
            </a:r>
            <a:r>
              <a:rPr lang="en-US" altLang="es-PE" sz="2800" kern="0" dirty="0" smtClean="0">
                <a:latin typeface="Arial" panose="020B0604020202020204" pitchFamily="34" charset="0"/>
                <a:cs typeface="Arial" panose="020B0604020202020204" pitchFamily="34" charset="0"/>
              </a:rPr>
              <a:t> </a:t>
            </a:r>
            <a:r>
              <a:rPr lang="en-US" altLang="es-PE" sz="2800" kern="0" dirty="0" err="1" smtClean="0">
                <a:latin typeface="Arial" panose="020B0604020202020204" pitchFamily="34" charset="0"/>
                <a:cs typeface="Arial" panose="020B0604020202020204" pitchFamily="34" charset="0"/>
              </a:rPr>
              <a:t>pequeños</a:t>
            </a:r>
            <a:r>
              <a:rPr lang="en-US" altLang="es-PE" sz="2800" kern="0" dirty="0" smtClean="0">
                <a:latin typeface="Arial" panose="020B0604020202020204" pitchFamily="34" charset="0"/>
                <a:cs typeface="Arial" panose="020B0604020202020204" pitchFamily="34" charset="0"/>
              </a:rPr>
              <a:t>. Han </a:t>
            </a:r>
            <a:r>
              <a:rPr lang="en-US" altLang="es-PE" sz="2800" kern="0" dirty="0" err="1" smtClean="0">
                <a:latin typeface="Arial" panose="020B0604020202020204" pitchFamily="34" charset="0"/>
                <a:cs typeface="Arial" panose="020B0604020202020204" pitchFamily="34" charset="0"/>
              </a:rPr>
              <a:t>sido</a:t>
            </a:r>
            <a:r>
              <a:rPr lang="en-US" altLang="es-PE" sz="2800" kern="0" dirty="0" smtClean="0">
                <a:latin typeface="Arial" panose="020B0604020202020204" pitchFamily="34" charset="0"/>
                <a:cs typeface="Arial" panose="020B0604020202020204" pitchFamily="34" charset="0"/>
              </a:rPr>
              <a:t> </a:t>
            </a:r>
            <a:r>
              <a:rPr lang="en-US" altLang="es-PE" sz="2800" kern="0" dirty="0" err="1" smtClean="0">
                <a:latin typeface="Arial" panose="020B0604020202020204" pitchFamily="34" charset="0"/>
                <a:cs typeface="Arial" panose="020B0604020202020204" pitchFamily="34" charset="0"/>
              </a:rPr>
              <a:t>fotografiados</a:t>
            </a:r>
            <a:r>
              <a:rPr lang="en-US" altLang="es-PE" sz="2800" kern="0" dirty="0" smtClean="0">
                <a:latin typeface="Arial" panose="020B0604020202020204" pitchFamily="34" charset="0"/>
                <a:cs typeface="Arial" panose="020B0604020202020204" pitchFamily="34" charset="0"/>
              </a:rPr>
              <a:t> con:</a:t>
            </a:r>
          </a:p>
          <a:p>
            <a:pPr marL="457200" lvl="1" indent="0" algn="just">
              <a:buNone/>
            </a:pPr>
            <a:r>
              <a:rPr lang="en-US" altLang="es-PE" kern="0" dirty="0" smtClean="0">
                <a:latin typeface="Arial" pitchFamily="34" charset="0"/>
                <a:cs typeface="Arial" panose="020B0604020202020204" pitchFamily="34" charset="0"/>
              </a:rPr>
              <a:t>- </a:t>
            </a:r>
            <a:r>
              <a:rPr lang="en-US" altLang="es-PE" kern="0" dirty="0" err="1" smtClean="0">
                <a:latin typeface="Arial" pitchFamily="34" charset="0"/>
                <a:cs typeface="Arial" panose="020B0604020202020204" pitchFamily="34" charset="0"/>
              </a:rPr>
              <a:t>microscopios</a:t>
            </a:r>
            <a:r>
              <a:rPr lang="en-US" altLang="es-PE" kern="0" dirty="0" smtClean="0">
                <a:latin typeface="Arial" pitchFamily="34" charset="0"/>
                <a:cs typeface="Arial" panose="020B0604020202020204" pitchFamily="34" charset="0"/>
              </a:rPr>
              <a:t> </a:t>
            </a:r>
            <a:r>
              <a:rPr lang="en-US" altLang="es-PE" kern="0" dirty="0" err="1" smtClean="0">
                <a:latin typeface="Arial" pitchFamily="34" charset="0"/>
                <a:cs typeface="Arial" panose="020B0604020202020204" pitchFamily="34" charset="0"/>
              </a:rPr>
              <a:t>electrónicos</a:t>
            </a:r>
            <a:endParaRPr lang="en-US" altLang="es-PE" kern="0" dirty="0" smtClean="0">
              <a:latin typeface="Arial" pitchFamily="34" charset="0"/>
              <a:cs typeface="Arial" panose="020B0604020202020204" pitchFamily="34" charset="0"/>
            </a:endParaRPr>
          </a:p>
          <a:p>
            <a:pPr marL="457200" lvl="1" indent="0" algn="just">
              <a:buNone/>
            </a:pPr>
            <a:r>
              <a:rPr lang="en-US" altLang="es-PE" kern="0" dirty="0" smtClean="0">
                <a:latin typeface="Arial" pitchFamily="34" charset="0"/>
                <a:cs typeface="Arial" panose="020B0604020202020204" pitchFamily="34" charset="0"/>
              </a:rPr>
              <a:t>- </a:t>
            </a:r>
            <a:r>
              <a:rPr lang="en-US" altLang="es-PE" kern="0" dirty="0" err="1" smtClean="0">
                <a:latin typeface="Arial" pitchFamily="34" charset="0"/>
                <a:cs typeface="Arial" panose="020B0604020202020204" pitchFamily="34" charset="0"/>
              </a:rPr>
              <a:t>microscopios</a:t>
            </a:r>
            <a:r>
              <a:rPr lang="en-US" altLang="es-PE" kern="0" dirty="0" smtClean="0">
                <a:latin typeface="Arial" pitchFamily="34" charset="0"/>
                <a:cs typeface="Arial" panose="020B0604020202020204" pitchFamily="34" charset="0"/>
              </a:rPr>
              <a:t> de </a:t>
            </a:r>
            <a:r>
              <a:rPr lang="en-US" altLang="es-PE" kern="0" dirty="0" err="1" smtClean="0">
                <a:latin typeface="Arial" pitchFamily="34" charset="0"/>
                <a:cs typeface="Arial" panose="020B0604020202020204" pitchFamily="34" charset="0"/>
              </a:rPr>
              <a:t>barrido</a:t>
            </a:r>
            <a:r>
              <a:rPr lang="en-US" altLang="es-PE" kern="0" dirty="0" smtClean="0">
                <a:latin typeface="Arial" pitchFamily="34" charset="0"/>
                <a:cs typeface="Arial" panose="020B0604020202020204" pitchFamily="34" charset="0"/>
              </a:rPr>
              <a:t> de </a:t>
            </a:r>
            <a:r>
              <a:rPr lang="en-US" altLang="es-PE" kern="0" dirty="0" err="1" smtClean="0">
                <a:latin typeface="Arial" pitchFamily="34" charset="0"/>
                <a:cs typeface="Arial" panose="020B0604020202020204" pitchFamily="34" charset="0"/>
              </a:rPr>
              <a:t>tunel</a:t>
            </a:r>
            <a:r>
              <a:rPr lang="en-US" altLang="es-PE" kern="0" dirty="0" smtClean="0">
                <a:latin typeface="Arial" pitchFamily="34" charset="0"/>
                <a:cs typeface="Arial" panose="020B0604020202020204" pitchFamily="34" charset="0"/>
              </a:rPr>
              <a:t> y </a:t>
            </a:r>
          </a:p>
          <a:p>
            <a:pPr marL="457200" lvl="1" indent="0" algn="just">
              <a:buNone/>
            </a:pPr>
            <a:r>
              <a:rPr lang="en-US" altLang="es-PE" kern="0" dirty="0" smtClean="0">
                <a:latin typeface="Arial" pitchFamily="34" charset="0"/>
                <a:cs typeface="Arial" panose="020B0604020202020204" pitchFamily="34" charset="0"/>
              </a:rPr>
              <a:t>- </a:t>
            </a:r>
            <a:r>
              <a:rPr lang="en-US" altLang="es-PE" kern="0" dirty="0" err="1" smtClean="0">
                <a:latin typeface="Arial" pitchFamily="34" charset="0"/>
                <a:cs typeface="Arial" panose="020B0604020202020204" pitchFamily="34" charset="0"/>
              </a:rPr>
              <a:t>microscopios</a:t>
            </a:r>
            <a:r>
              <a:rPr lang="en-US" altLang="es-PE" kern="0" dirty="0" smtClean="0">
                <a:latin typeface="Arial" pitchFamily="34" charset="0"/>
                <a:cs typeface="Arial" panose="020B0604020202020204" pitchFamily="34" charset="0"/>
              </a:rPr>
              <a:t> de </a:t>
            </a:r>
            <a:r>
              <a:rPr lang="en-US" altLang="es-PE" kern="0" dirty="0" err="1" smtClean="0">
                <a:latin typeface="Arial" pitchFamily="34" charset="0"/>
                <a:cs typeface="Arial" panose="020B0604020202020204" pitchFamily="34" charset="0"/>
              </a:rPr>
              <a:t>fuerza</a:t>
            </a:r>
            <a:r>
              <a:rPr lang="en-US" altLang="es-PE" kern="0" dirty="0" smtClean="0">
                <a:latin typeface="Arial" pitchFamily="34" charset="0"/>
                <a:cs typeface="Arial" panose="020B0604020202020204" pitchFamily="34" charset="0"/>
              </a:rPr>
              <a:t> </a:t>
            </a:r>
            <a:r>
              <a:rPr lang="en-US" altLang="es-PE" kern="0" dirty="0" err="1" smtClean="0">
                <a:latin typeface="Arial" pitchFamily="34" charset="0"/>
                <a:cs typeface="Arial" panose="020B0604020202020204" pitchFamily="34" charset="0"/>
              </a:rPr>
              <a:t>atómica</a:t>
            </a:r>
            <a:r>
              <a:rPr lang="en-US" altLang="es-PE" kern="0" dirty="0" smtClean="0">
                <a:latin typeface="Arial" pitchFamily="34" charset="0"/>
                <a:cs typeface="Arial" panose="020B0604020202020204" pitchFamily="34" charset="0"/>
              </a:rPr>
              <a:t>.</a:t>
            </a:r>
          </a:p>
        </p:txBody>
      </p:sp>
      <p:sp>
        <p:nvSpPr>
          <p:cNvPr id="4" name="Rectangle 2"/>
          <p:cNvSpPr txBox="1">
            <a:spLocks noChangeArrowheads="1"/>
          </p:cNvSpPr>
          <p:nvPr/>
        </p:nvSpPr>
        <p:spPr>
          <a:xfrm>
            <a:off x="611560" y="1493912"/>
            <a:ext cx="7772400" cy="1143000"/>
          </a:xfrm>
          <a:prstGeom prst="rect">
            <a:avLst/>
          </a:prstGeom>
        </p:spPr>
        <p:txBody>
          <a:bodyPr/>
          <a:lst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a:lstStyle>
          <a:p>
            <a:r>
              <a:rPr lang="es-ES_tradnl" altLang="es-PE" sz="4000" kern="0" dirty="0" smtClean="0">
                <a:solidFill>
                  <a:srgbClr val="FFFF00"/>
                </a:solidFill>
                <a:latin typeface="Verdana" pitchFamily="34" charset="0"/>
              </a:rPr>
              <a:t>¿</a:t>
            </a:r>
            <a:r>
              <a:rPr lang="es-ES_tradnl" altLang="es-PE" sz="3600" kern="0" dirty="0" smtClean="0">
                <a:solidFill>
                  <a:srgbClr val="FFFF00"/>
                </a:solidFill>
                <a:latin typeface="Verdana" pitchFamily="34" charset="0"/>
              </a:rPr>
              <a:t>PODEMOS VER ÁTOMOS</a:t>
            </a:r>
            <a:r>
              <a:rPr lang="es-ES_tradnl" altLang="es-PE" sz="4000" kern="0" dirty="0" smtClean="0">
                <a:solidFill>
                  <a:srgbClr val="FFFF00"/>
                </a:solidFill>
                <a:latin typeface="Verdana" pitchFamily="34" charset="0"/>
              </a:rPr>
              <a:t>?</a:t>
            </a:r>
            <a:endParaRPr lang="es-ES" altLang="es-PE" sz="4000" kern="0" dirty="0">
              <a:solidFill>
                <a:srgbClr val="FFFF00"/>
              </a:solidFill>
              <a:latin typeface="Verdana" pitchFamily="34" charset="0"/>
            </a:endParaRPr>
          </a:p>
        </p:txBody>
      </p:sp>
    </p:spTree>
    <p:extLst>
      <p:ext uri="{BB962C8B-B14F-4D97-AF65-F5344CB8AC3E}">
        <p14:creationId xmlns:p14="http://schemas.microsoft.com/office/powerpoint/2010/main" val="37064556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n1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123728" y="692696"/>
            <a:ext cx="4752528" cy="4211101"/>
          </a:xfrm>
          <a:prstGeom prst="rect">
            <a:avLst/>
          </a:prstGeom>
          <a:noFill/>
        </p:spPr>
      </p:pic>
      <p:sp>
        <p:nvSpPr>
          <p:cNvPr id="4" name="Text Box 8"/>
          <p:cNvSpPr txBox="1">
            <a:spLocks noChangeArrowheads="1"/>
          </p:cNvSpPr>
          <p:nvPr/>
        </p:nvSpPr>
        <p:spPr bwMode="auto">
          <a:xfrm>
            <a:off x="2123728" y="5013176"/>
            <a:ext cx="56166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s-MX" altLang="es-PE" sz="2400" b="1" dirty="0"/>
              <a:t>Átomos de una superficie de oro</a:t>
            </a:r>
          </a:p>
          <a:p>
            <a:pPr algn="just" eaLnBrk="1" hangingPunct="1"/>
            <a:r>
              <a:rPr lang="es-MX" altLang="es-PE" sz="2400" dirty="0"/>
              <a:t>Obtenida con un microscopio de </a:t>
            </a:r>
          </a:p>
          <a:p>
            <a:pPr algn="just" eaLnBrk="1" hangingPunct="1"/>
            <a:r>
              <a:rPr lang="es-MX" altLang="es-PE" sz="2400" dirty="0"/>
              <a:t>Fuerza atómica.</a:t>
            </a:r>
          </a:p>
        </p:txBody>
      </p:sp>
    </p:spTree>
    <p:extLst>
      <p:ext uri="{BB962C8B-B14F-4D97-AF65-F5344CB8AC3E}">
        <p14:creationId xmlns:p14="http://schemas.microsoft.com/office/powerpoint/2010/main" val="782744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ckel[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836712"/>
            <a:ext cx="5029200" cy="4027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3"/>
          <p:cNvSpPr txBox="1">
            <a:spLocks noChangeArrowheads="1"/>
          </p:cNvSpPr>
          <p:nvPr/>
        </p:nvSpPr>
        <p:spPr bwMode="auto">
          <a:xfrm>
            <a:off x="2123728" y="4941168"/>
            <a:ext cx="561662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s-ES_tradnl" altLang="es-PE" sz="2400" b="1" dirty="0">
                <a:latin typeface="Arial" panose="020B0604020202020204" pitchFamily="34" charset="0"/>
                <a:cs typeface="Arial" panose="020B0604020202020204" pitchFamily="34" charset="0"/>
              </a:rPr>
              <a:t>Átomos de Níquel</a:t>
            </a:r>
          </a:p>
          <a:p>
            <a:pPr algn="just"/>
            <a:r>
              <a:rPr lang="es-ES_tradnl" altLang="es-PE" sz="2400" dirty="0">
                <a:latin typeface="Arial" panose="020B0604020202020204" pitchFamily="34" charset="0"/>
                <a:cs typeface="Arial" panose="020B0604020202020204" pitchFamily="34" charset="0"/>
              </a:rPr>
              <a:t>Imágenes obtenidas con Microscopio de Barrido de Efecto </a:t>
            </a:r>
            <a:r>
              <a:rPr lang="es-ES_tradnl" altLang="es-PE" sz="2400" dirty="0" smtClean="0">
                <a:latin typeface="Arial" panose="020B0604020202020204" pitchFamily="34" charset="0"/>
                <a:cs typeface="Arial" panose="020B0604020202020204" pitchFamily="34" charset="0"/>
              </a:rPr>
              <a:t>Túnel. </a:t>
            </a:r>
            <a:endParaRPr lang="es-ES" altLang="es-PE"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07204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486400" y="2803525"/>
            <a:ext cx="2895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s-ES_tradnl" altLang="es-PE" sz="2400" dirty="0">
                <a:latin typeface="Arial" panose="020B0604020202020204" pitchFamily="34" charset="0"/>
                <a:cs typeface="Arial" panose="020B0604020202020204" pitchFamily="34" charset="0"/>
              </a:rPr>
              <a:t>Superficie de átomos de Níquel con un átomo de Xenón unido</a:t>
            </a:r>
            <a:endParaRPr lang="es-ES" altLang="es-PE" sz="2400" dirty="0">
              <a:latin typeface="Arial" panose="020B0604020202020204" pitchFamily="34" charset="0"/>
              <a:cs typeface="Arial" panose="020B0604020202020204" pitchFamily="34" charset="0"/>
            </a:endParaRPr>
          </a:p>
        </p:txBody>
      </p:sp>
      <p:pic>
        <p:nvPicPr>
          <p:cNvPr id="4" name="Picture 4" descr="xeonto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286" y="2111321"/>
            <a:ext cx="3759770" cy="36219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684213" y="1133872"/>
            <a:ext cx="7772400" cy="1143000"/>
          </a:xfrm>
          <a:prstGeom prst="rect">
            <a:avLst/>
          </a:prstGeom>
        </p:spPr>
        <p:txBody>
          <a:bodyPr/>
          <a:lst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a:lstStyle>
          <a:p>
            <a:r>
              <a:rPr lang="es-ES_tradnl" altLang="es-PE" sz="4000" kern="0" dirty="0" smtClean="0">
                <a:solidFill>
                  <a:srgbClr val="FFFF00"/>
                </a:solidFill>
                <a:latin typeface="Verdana" pitchFamily="34" charset="0"/>
              </a:rPr>
              <a:t>...vemos átomos...</a:t>
            </a:r>
          </a:p>
          <a:p>
            <a:endParaRPr lang="es-ES" altLang="es-PE" sz="4000" kern="0" dirty="0">
              <a:solidFill>
                <a:srgbClr val="FFFF00"/>
              </a:solidFill>
              <a:latin typeface="Verdana" pitchFamily="34" charset="0"/>
            </a:endParaRPr>
          </a:p>
        </p:txBody>
      </p:sp>
    </p:spTree>
    <p:extLst>
      <p:ext uri="{BB962C8B-B14F-4D97-AF65-F5344CB8AC3E}">
        <p14:creationId xmlns:p14="http://schemas.microsoft.com/office/powerpoint/2010/main" val="2725295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395288" y="836712"/>
            <a:ext cx="8229600" cy="3556000"/>
          </a:xfrm>
          <a:prstGeom prst="rect">
            <a:avLst/>
          </a:prstGeom>
        </p:spPr>
        <p:txBody>
          <a:bodyPr/>
          <a:lstStyle/>
          <a:p>
            <a:pPr marL="342900" indent="-342900" algn="just" eaLnBrk="0" fontAlgn="base" hangingPunct="0">
              <a:lnSpc>
                <a:spcPct val="80000"/>
              </a:lnSpc>
              <a:spcBef>
                <a:spcPct val="20000"/>
              </a:spcBef>
              <a:spcAft>
                <a:spcPct val="0"/>
              </a:spcAft>
              <a:buClr>
                <a:srgbClr val="FFCC00"/>
              </a:buClr>
              <a:buSzPct val="60000"/>
              <a:buFont typeface="Wingdings" pitchFamily="2" charset="2"/>
              <a:buNone/>
              <a:defRPr/>
            </a:pPr>
            <a:r>
              <a:rPr lang="es-ES" sz="2000" b="1" kern="0" dirty="0">
                <a:solidFill>
                  <a:srgbClr val="99CCFF"/>
                </a:solidFill>
                <a:latin typeface="Arial" charset="0"/>
              </a:rPr>
              <a:t>     </a:t>
            </a:r>
            <a:r>
              <a:rPr lang="es-ES" sz="2800" b="1" kern="0" dirty="0">
                <a:solidFill>
                  <a:srgbClr val="FF0000"/>
                </a:solidFill>
                <a:latin typeface="Arial" charset="0"/>
              </a:rPr>
              <a:t>LA QUÍMICA EN LA INGENIERÍA</a:t>
            </a:r>
            <a:endParaRPr lang="es-PE" sz="3200" b="1" kern="0" dirty="0">
              <a:solidFill>
                <a:srgbClr val="FF0000"/>
              </a:solidFill>
              <a:latin typeface="Arial Unicode MS" pitchFamily="34" charset="-128"/>
              <a:ea typeface="Arial Unicode MS" pitchFamily="34" charset="-128"/>
              <a:cs typeface="Arial Unicode MS" pitchFamily="34" charset="-128"/>
            </a:endParaRPr>
          </a:p>
          <a:p>
            <a:pPr marL="342900" indent="-342900" algn="just" eaLnBrk="0" fontAlgn="base" hangingPunct="0">
              <a:lnSpc>
                <a:spcPct val="80000"/>
              </a:lnSpc>
              <a:spcBef>
                <a:spcPct val="20000"/>
              </a:spcBef>
              <a:spcAft>
                <a:spcPct val="0"/>
              </a:spcAft>
              <a:buClr>
                <a:srgbClr val="FFCC00"/>
              </a:buClr>
              <a:buSzPct val="60000"/>
              <a:defRPr/>
            </a:pPr>
            <a:r>
              <a:rPr lang="es-ES" sz="2000" kern="0" dirty="0">
                <a:solidFill>
                  <a:srgbClr val="FFFFFF"/>
                </a:solidFill>
                <a:effectLst>
                  <a:outerShdw blurRad="38100" dist="38100" dir="2700000" algn="tl">
                    <a:srgbClr val="000000"/>
                  </a:outerShdw>
                </a:effectLst>
              </a:rPr>
              <a:t>     </a:t>
            </a:r>
            <a:r>
              <a:rPr lang="es-PE" sz="2800" dirty="0">
                <a:solidFill>
                  <a:srgbClr val="FFFFFF"/>
                </a:solidFill>
                <a:latin typeface="Arial" charset="0"/>
              </a:rPr>
              <a:t>Por lo general, no son los químicos los encargados de aprovechar las propiedades de los materiales; de esto se encargan principalmente los </a:t>
            </a:r>
            <a:r>
              <a:rPr lang="es-PE" sz="2800" b="1" dirty="0">
                <a:solidFill>
                  <a:srgbClr val="FFFF00"/>
                </a:solidFill>
                <a:latin typeface="Arial" charset="0"/>
              </a:rPr>
              <a:t>ingenieros</a:t>
            </a:r>
            <a:r>
              <a:rPr lang="es-PE" sz="2800" dirty="0">
                <a:solidFill>
                  <a:srgbClr val="FFFFFF"/>
                </a:solidFill>
                <a:latin typeface="Arial" charset="0"/>
              </a:rPr>
              <a:t>, ya que, , “con su ingenio, son capaces de aprovechar al máximo las características y las propiedades de un material particular”. </a:t>
            </a:r>
            <a:endParaRPr lang="es-PE" kern="0" dirty="0">
              <a:solidFill>
                <a:srgbClr val="FFFFFF"/>
              </a:solidFill>
              <a:latin typeface="Arial Unicode MS" pitchFamily="34" charset="-128"/>
              <a:ea typeface="Arial Unicode MS" pitchFamily="34" charset="-128"/>
              <a:cs typeface="Arial Unicode MS" pitchFamily="34" charset="-128"/>
            </a:endParaRPr>
          </a:p>
          <a:p>
            <a:pPr marL="342900" indent="-342900" eaLnBrk="0" fontAlgn="base" hangingPunct="0">
              <a:lnSpc>
                <a:spcPct val="80000"/>
              </a:lnSpc>
              <a:spcBef>
                <a:spcPct val="20000"/>
              </a:spcBef>
              <a:spcAft>
                <a:spcPct val="0"/>
              </a:spcAft>
              <a:buClr>
                <a:srgbClr val="FFCC00"/>
              </a:buClr>
              <a:buSzPct val="60000"/>
              <a:buFont typeface="Wingdings" pitchFamily="2" charset="2"/>
              <a:buNone/>
              <a:defRPr/>
            </a:pPr>
            <a:endParaRPr lang="es-ES" kern="0" dirty="0">
              <a:solidFill>
                <a:srgbClr val="FFFFFF"/>
              </a:solidFill>
              <a:latin typeface="Arial Unicode MS" pitchFamily="34" charset="-128"/>
              <a:ea typeface="Arial Unicode MS" pitchFamily="34" charset="-128"/>
              <a:cs typeface="Arial Unicode MS" pitchFamily="34" charset="-128"/>
            </a:endParaRPr>
          </a:p>
        </p:txBody>
      </p:sp>
      <p:pic>
        <p:nvPicPr>
          <p:cNvPr id="14340" name="Picture 4" descr="tec_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2963" y="4005064"/>
            <a:ext cx="3483053" cy="232203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Resultado de imagen para ingeniero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4005064"/>
            <a:ext cx="3532921" cy="234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334906"/>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51520" y="908720"/>
            <a:ext cx="8640762" cy="1358900"/>
          </a:xfrm>
          <a:prstGeom prst="rect">
            <a:avLst/>
          </a:prstGeom>
        </p:spPr>
        <p:txBody>
          <a:bodyPr/>
          <a:lst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a:lstStyle>
          <a:p>
            <a:r>
              <a:rPr lang="es-ES_tradnl" altLang="es-PE" sz="4000" kern="0" dirty="0" smtClean="0">
                <a:solidFill>
                  <a:srgbClr val="FFFF00"/>
                </a:solidFill>
                <a:latin typeface="Arial" panose="020B0604020202020204" pitchFamily="34" charset="0"/>
                <a:cs typeface="Arial" panose="020B0604020202020204" pitchFamily="34" charset="0"/>
              </a:rPr>
              <a:t>...“escribimos”con átomos...</a:t>
            </a:r>
          </a:p>
          <a:p>
            <a:r>
              <a:rPr lang="es-ES_tradnl" altLang="es-PE" sz="4000" kern="0" dirty="0">
                <a:solidFill>
                  <a:srgbClr val="FFFF00"/>
                </a:solidFill>
                <a:latin typeface="Arial" panose="020B0604020202020204" pitchFamily="34" charset="0"/>
                <a:cs typeface="Arial" panose="020B0604020202020204" pitchFamily="34" charset="0"/>
              </a:rPr>
              <a:t>...¡y también vemos moléculas!</a:t>
            </a:r>
            <a:endParaRPr lang="es-ES" altLang="es-PE" sz="4000" kern="0" dirty="0">
              <a:solidFill>
                <a:srgbClr val="FFFF00"/>
              </a:solidFill>
              <a:latin typeface="Arial" panose="020B0604020202020204" pitchFamily="34" charset="0"/>
              <a:cs typeface="Arial" panose="020B0604020202020204" pitchFamily="34" charset="0"/>
            </a:endParaRPr>
          </a:p>
          <a:p>
            <a:endParaRPr lang="es-ES" altLang="es-PE" sz="4000" kern="0" dirty="0">
              <a:solidFill>
                <a:srgbClr val="FFFF00"/>
              </a:solidFill>
              <a:latin typeface="Arial" panose="020B0604020202020204" pitchFamily="34" charset="0"/>
              <a:cs typeface="Arial" panose="020B0604020202020204" pitchFamily="34" charset="0"/>
            </a:endParaRPr>
          </a:p>
        </p:txBody>
      </p:sp>
      <p:sp>
        <p:nvSpPr>
          <p:cNvPr id="4" name="Text Box 3"/>
          <p:cNvSpPr txBox="1">
            <a:spLocks noChangeArrowheads="1"/>
          </p:cNvSpPr>
          <p:nvPr/>
        </p:nvSpPr>
        <p:spPr bwMode="auto">
          <a:xfrm>
            <a:off x="971600" y="4509120"/>
            <a:ext cx="30963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s-ES_tradnl" altLang="es-PE" sz="2400" b="1" dirty="0">
                <a:latin typeface="Arial" panose="020B0604020202020204" pitchFamily="34" charset="0"/>
                <a:cs typeface="Arial" panose="020B0604020202020204" pitchFamily="34" charset="0"/>
              </a:rPr>
              <a:t>Átomos de Xenón sobre superficie de Níquel</a:t>
            </a:r>
            <a:endParaRPr lang="es-ES" altLang="es-PE" sz="2400" b="1" dirty="0">
              <a:latin typeface="Arial" panose="020B0604020202020204" pitchFamily="34" charset="0"/>
              <a:cs typeface="Arial" panose="020B0604020202020204" pitchFamily="34" charset="0"/>
            </a:endParaRPr>
          </a:p>
        </p:txBody>
      </p:sp>
      <p:pic>
        <p:nvPicPr>
          <p:cNvPr id="5" name="Picture 4" descr="ibm[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603" r="7" b="15127"/>
          <a:stretch/>
        </p:blipFill>
        <p:spPr bwMode="auto">
          <a:xfrm>
            <a:off x="683568" y="2565759"/>
            <a:ext cx="379384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MBRE MOLECUA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981" t="2223" r="6648" b="6884"/>
          <a:stretch/>
        </p:blipFill>
        <p:spPr bwMode="auto">
          <a:xfrm rot="16200000">
            <a:off x="5557301" y="2012506"/>
            <a:ext cx="1800000" cy="290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6 Rectángulo"/>
          <p:cNvSpPr/>
          <p:nvPr/>
        </p:nvSpPr>
        <p:spPr>
          <a:xfrm>
            <a:off x="4716016" y="4509120"/>
            <a:ext cx="3708821" cy="1200329"/>
          </a:xfrm>
          <a:prstGeom prst="rect">
            <a:avLst/>
          </a:prstGeom>
        </p:spPr>
        <p:txBody>
          <a:bodyPr wrap="square">
            <a:spAutoFit/>
          </a:bodyPr>
          <a:lstStyle/>
          <a:p>
            <a:pPr algn="just">
              <a:spcBef>
                <a:spcPct val="50000"/>
              </a:spcBef>
            </a:pPr>
            <a:r>
              <a:rPr lang="es-ES_tradnl" altLang="es-PE" sz="2400" b="1" dirty="0">
                <a:latin typeface="Arial" panose="020B0604020202020204" pitchFamily="34" charset="0"/>
                <a:cs typeface="Arial" panose="020B0604020202020204" pitchFamily="34" charset="0"/>
              </a:rPr>
              <a:t>Moléculas de monóxido de carbono sobre superficie de platino</a:t>
            </a:r>
          </a:p>
        </p:txBody>
      </p:sp>
    </p:spTree>
    <p:extLst>
      <p:ext uri="{BB962C8B-B14F-4D97-AF65-F5344CB8AC3E}">
        <p14:creationId xmlns:p14="http://schemas.microsoft.com/office/powerpoint/2010/main" val="9422278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1520" y="476672"/>
            <a:ext cx="8628796" cy="5976664"/>
          </a:xfrm>
          <a:prstGeom prst="rect">
            <a:avLst/>
          </a:prstGeom>
          <a:solidFill>
            <a:schemeClr val="tx2">
              <a:lumMod val="90000"/>
            </a:schemeClr>
          </a:solidFill>
          <a:ln/>
        </p:spPr>
      </p:pic>
    </p:spTree>
    <p:extLst>
      <p:ext uri="{BB962C8B-B14F-4D97-AF65-F5344CB8AC3E}">
        <p14:creationId xmlns:p14="http://schemas.microsoft.com/office/powerpoint/2010/main" val="14249940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23850" y="404665"/>
            <a:ext cx="8485188" cy="6048524"/>
          </a:xfrm>
          <a:prstGeom prst="rect">
            <a:avLst/>
          </a:prstGeom>
          <a:solidFill>
            <a:schemeClr val="tx2">
              <a:lumMod val="90000"/>
            </a:schemeClr>
          </a:solidFill>
          <a:ln/>
        </p:spPr>
      </p:pic>
    </p:spTree>
    <p:extLst>
      <p:ext uri="{BB962C8B-B14F-4D97-AF65-F5344CB8AC3E}">
        <p14:creationId xmlns:p14="http://schemas.microsoft.com/office/powerpoint/2010/main" val="32552007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idx="1"/>
          </p:nvPr>
        </p:nvSpPr>
        <p:spPr>
          <a:xfrm>
            <a:off x="394841" y="1845270"/>
            <a:ext cx="7993583" cy="4464050"/>
          </a:xfrm>
        </p:spPr>
        <p:txBody>
          <a:bodyPr/>
          <a:lstStyle/>
          <a:p>
            <a:pPr algn="just">
              <a:buFont typeface="Wingdings" pitchFamily="2" charset="2"/>
              <a:buNone/>
              <a:defRPr/>
            </a:pPr>
            <a:r>
              <a:rPr lang="es-ES" sz="2800" b="1" dirty="0" smtClean="0">
                <a:latin typeface="Arial" charset="0"/>
              </a:rPr>
              <a:t>   </a:t>
            </a:r>
            <a:r>
              <a:rPr lang="es-ES" b="1" dirty="0" smtClean="0">
                <a:solidFill>
                  <a:srgbClr val="FF0000"/>
                </a:solidFill>
                <a:latin typeface="Arial" charset="0"/>
              </a:rPr>
              <a:t>NÚMEROS CUÁNTICOS</a:t>
            </a:r>
          </a:p>
          <a:p>
            <a:pPr algn="just">
              <a:buFont typeface="Wingdings" pitchFamily="2" charset="2"/>
              <a:buNone/>
              <a:defRPr/>
            </a:pPr>
            <a:endParaRPr lang="es-ES" sz="1200" b="1" dirty="0" smtClean="0">
              <a:solidFill>
                <a:srgbClr val="FF0000"/>
              </a:solidFill>
              <a:latin typeface="Arial" charset="0"/>
            </a:endParaRPr>
          </a:p>
          <a:p>
            <a:pPr algn="just">
              <a:buFont typeface="Wingdings" pitchFamily="2" charset="2"/>
              <a:buNone/>
              <a:defRPr/>
            </a:pPr>
            <a:r>
              <a:rPr lang="es-ES" sz="2800" b="1" dirty="0" smtClean="0">
                <a:latin typeface="Arial" charset="0"/>
              </a:rPr>
              <a:t>   </a:t>
            </a:r>
            <a:r>
              <a:rPr lang="es-ES" sz="2800" dirty="0" smtClean="0">
                <a:effectLst/>
                <a:latin typeface="Arial" charset="0"/>
              </a:rPr>
              <a:t>Describen los estados energéticos del electrón y también proporcionan tres características fundamentales del orbital.</a:t>
            </a:r>
          </a:p>
          <a:p>
            <a:pPr algn="just">
              <a:buNone/>
              <a:defRPr/>
            </a:pPr>
            <a:r>
              <a:rPr lang="es-ES" sz="2800" dirty="0" smtClean="0">
                <a:effectLst/>
                <a:latin typeface="Arial" charset="0"/>
              </a:rPr>
              <a:t>   Un electrón queda definido por los cuatro números cuánticos:  n, </a:t>
            </a:r>
            <a:r>
              <a:rPr lang="es-MX" altLang="es-PE" sz="2800" b="1" i="1" dirty="0" smtClean="0">
                <a:effectLst/>
                <a:latin typeface="Times New Roman" charset="0"/>
              </a:rPr>
              <a:t>ℓ</a:t>
            </a:r>
            <a:r>
              <a:rPr lang="es-ES" sz="2800" dirty="0" smtClean="0">
                <a:effectLst/>
                <a:latin typeface="Arial" charset="0"/>
              </a:rPr>
              <a:t>, m</a:t>
            </a:r>
            <a:r>
              <a:rPr lang="es-MX" altLang="es-PE" sz="2800" b="1" i="1" baseline="-25000" dirty="0" smtClean="0">
                <a:effectLst/>
                <a:latin typeface="Times New Roman" charset="0"/>
              </a:rPr>
              <a:t>ℓ</a:t>
            </a:r>
            <a:r>
              <a:rPr lang="es-ES" sz="2800" baseline="-25000" dirty="0" smtClean="0">
                <a:effectLst/>
                <a:latin typeface="Arial" charset="0"/>
              </a:rPr>
              <a:t> </a:t>
            </a:r>
            <a:r>
              <a:rPr lang="es-ES" sz="2800" dirty="0" smtClean="0">
                <a:effectLst/>
                <a:latin typeface="Arial" charset="0"/>
              </a:rPr>
              <a:t>y m</a:t>
            </a:r>
            <a:r>
              <a:rPr lang="es-ES" sz="2800" baseline="-25000" dirty="0" smtClean="0">
                <a:effectLst/>
                <a:latin typeface="Arial" charset="0"/>
              </a:rPr>
              <a:t>s</a:t>
            </a:r>
            <a:r>
              <a:rPr lang="es-ES" sz="2800" dirty="0" smtClean="0">
                <a:effectLst/>
                <a:latin typeface="Arial" charset="0"/>
              </a:rPr>
              <a:t>.</a:t>
            </a:r>
            <a:endParaRPr lang="en-GB" sz="2800" dirty="0" smtClean="0">
              <a:effectLst/>
              <a:latin typeface="Arial" charset="0"/>
            </a:endParaRPr>
          </a:p>
        </p:txBody>
      </p:sp>
    </p:spTree>
    <p:extLst>
      <p:ext uri="{BB962C8B-B14F-4D97-AF65-F5344CB8AC3E}">
        <p14:creationId xmlns:p14="http://schemas.microsoft.com/office/powerpoint/2010/main" val="1427944830"/>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888" name="Group 224"/>
          <p:cNvGraphicFramePr>
            <a:graphicFrameLocks noGrp="1"/>
          </p:cNvGraphicFramePr>
          <p:nvPr>
            <p:ph idx="1"/>
            <p:extLst>
              <p:ext uri="{D42A27DB-BD31-4B8C-83A1-F6EECF244321}">
                <p14:modId xmlns:p14="http://schemas.microsoft.com/office/powerpoint/2010/main" val="1218306376"/>
              </p:ext>
            </p:extLst>
          </p:nvPr>
        </p:nvGraphicFramePr>
        <p:xfrm>
          <a:off x="179512" y="438150"/>
          <a:ext cx="8784976" cy="6123024"/>
        </p:xfrm>
        <a:graphic>
          <a:graphicData uri="http://schemas.openxmlformats.org/drawingml/2006/table">
            <a:tbl>
              <a:tblPr/>
              <a:tblGrid>
                <a:gridCol w="1982787"/>
                <a:gridCol w="1911350"/>
                <a:gridCol w="2442567"/>
                <a:gridCol w="2448272"/>
              </a:tblGrid>
              <a:tr h="90651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1" i="0" u="none" strike="noStrike" cap="none" normalizeH="0" baseline="0" dirty="0" smtClean="0">
                          <a:ln>
                            <a:noFill/>
                          </a:ln>
                          <a:solidFill>
                            <a:srgbClr val="FFCC00"/>
                          </a:solidFill>
                          <a:effectLst>
                            <a:outerShdw blurRad="38100" dist="38100" dir="2700000" algn="tl">
                              <a:srgbClr val="000000"/>
                            </a:outerShdw>
                          </a:effectLst>
                          <a:latin typeface="Arial" charset="0"/>
                        </a:rPr>
                        <a:t>NOMBRE</a:t>
                      </a:r>
                    </a:p>
                  </a:txBody>
                  <a:tcPr marT="45722" marB="4572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1" i="0" u="none" strike="noStrike" cap="none" normalizeH="0" baseline="0" dirty="0" smtClean="0">
                          <a:ln>
                            <a:noFill/>
                          </a:ln>
                          <a:solidFill>
                            <a:srgbClr val="FFCC00"/>
                          </a:solidFill>
                          <a:effectLst>
                            <a:outerShdw blurRad="38100" dist="38100" dir="2700000" algn="tl">
                              <a:srgbClr val="000000"/>
                            </a:outerShdw>
                          </a:effectLst>
                          <a:latin typeface="Arial" charset="0"/>
                        </a:rPr>
                        <a:t>SIGNIFICADO</a:t>
                      </a:r>
                    </a:p>
                  </a:txBody>
                  <a:tcPr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1" i="0" u="none" strike="noStrike" cap="none" normalizeH="0" baseline="0" dirty="0" smtClean="0">
                          <a:ln>
                            <a:noFill/>
                          </a:ln>
                          <a:solidFill>
                            <a:srgbClr val="FFCC00"/>
                          </a:solidFill>
                          <a:effectLst>
                            <a:outerShdw blurRad="38100" dist="38100" dir="2700000" algn="tl">
                              <a:srgbClr val="000000"/>
                            </a:outerShdw>
                          </a:effectLst>
                          <a:latin typeface="Arial" charset="0"/>
                        </a:rPr>
                        <a:t>CARACTERÍSTICA </a:t>
                      </a:r>
                    </a:p>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1" i="0" u="none" strike="noStrike" cap="none" normalizeH="0" baseline="0" dirty="0" smtClean="0">
                          <a:ln>
                            <a:noFill/>
                          </a:ln>
                          <a:solidFill>
                            <a:srgbClr val="FFCC00"/>
                          </a:solidFill>
                          <a:effectLst>
                            <a:outerShdw blurRad="38100" dist="38100" dir="2700000" algn="tl">
                              <a:srgbClr val="000000"/>
                            </a:outerShdw>
                          </a:effectLst>
                          <a:latin typeface="Arial" charset="0"/>
                        </a:rPr>
                        <a:t>FÍSICA</a:t>
                      </a:r>
                    </a:p>
                  </a:txBody>
                  <a:tcPr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1" i="0" u="none" strike="noStrike" cap="none" normalizeH="0" baseline="0" dirty="0" smtClean="0">
                          <a:ln>
                            <a:noFill/>
                          </a:ln>
                          <a:solidFill>
                            <a:srgbClr val="FFCC00"/>
                          </a:solidFill>
                          <a:effectLst>
                            <a:outerShdw blurRad="38100" dist="38100" dir="2700000" algn="tl">
                              <a:srgbClr val="000000"/>
                            </a:outerShdw>
                          </a:effectLst>
                          <a:latin typeface="Arial" charset="0"/>
                        </a:rPr>
                        <a:t>VALORES </a:t>
                      </a:r>
                    </a:p>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1" i="0" u="none" strike="noStrike" cap="none" normalizeH="0" baseline="0" dirty="0" smtClean="0">
                          <a:ln>
                            <a:noFill/>
                          </a:ln>
                          <a:solidFill>
                            <a:srgbClr val="FFCC00"/>
                          </a:solidFill>
                          <a:effectLst>
                            <a:outerShdw blurRad="38100" dist="38100" dir="2700000" algn="tl">
                              <a:srgbClr val="000000"/>
                            </a:outerShdw>
                          </a:effectLst>
                          <a:latin typeface="Arial" charset="0"/>
                        </a:rPr>
                        <a:t>PERMITIDOS</a:t>
                      </a:r>
                    </a:p>
                  </a:txBody>
                  <a:tcPr marT="45722" marB="4572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r>
              <a:tr h="106685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PRINCIPAL</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 </a:t>
                      </a:r>
                      <a:r>
                        <a:rPr kumimoji="0" lang="en-GB" sz="2000" b="1" i="0" u="none" strike="noStrike" cap="none" normalizeH="0" baseline="0" dirty="0" smtClean="0">
                          <a:ln>
                            <a:noFill/>
                          </a:ln>
                          <a:solidFill>
                            <a:schemeClr val="tx1"/>
                          </a:solidFill>
                          <a:effectLst>
                            <a:outerShdw blurRad="38100" dist="38100" dir="2700000" algn="tl">
                              <a:srgbClr val="000000"/>
                            </a:outerShdw>
                          </a:effectLst>
                          <a:latin typeface="Arial" charset="0"/>
                        </a:rPr>
                        <a:t>n</a:t>
                      </a: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a:t>
                      </a:r>
                    </a:p>
                  </a:txBody>
                  <a:tcPr marT="45722" marB="4572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NIVEL</a:t>
                      </a:r>
                    </a:p>
                  </a:txBody>
                  <a:tcPr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TAMAÑO</a:t>
                      </a: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a:t>
                      </a:r>
                    </a:p>
                  </a:txBody>
                  <a:tcPr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smtClean="0">
                          <a:ln>
                            <a:noFill/>
                          </a:ln>
                          <a:solidFill>
                            <a:schemeClr val="tx1"/>
                          </a:solidFill>
                          <a:effectLst/>
                          <a:latin typeface="Arial" charset="0"/>
                        </a:rPr>
                        <a:t>CUALQUIER</a:t>
                      </a:r>
                      <a:r>
                        <a:rPr kumimoji="0" lang="es-ES" sz="2000" b="1" i="0" u="none" strike="noStrike" cap="none" normalizeH="0" baseline="0" smtClean="0">
                          <a:ln>
                            <a:noFill/>
                          </a:ln>
                          <a:solidFill>
                            <a:schemeClr val="tx1"/>
                          </a:solidFill>
                          <a:effectLst>
                            <a:outerShdw blurRad="38100" dist="38100" dir="2700000" algn="tl">
                              <a:srgbClr val="000000"/>
                            </a:outerShdw>
                          </a:effectLst>
                          <a:latin typeface="Arial" charset="0"/>
                        </a:rPr>
                        <a:t> </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Arial"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smtClean="0">
                          <a:ln>
                            <a:noFill/>
                          </a:ln>
                          <a:solidFill>
                            <a:schemeClr val="tx1"/>
                          </a:solidFill>
                          <a:effectLst>
                            <a:outerShdw blurRad="38100" dist="38100" dir="2700000" algn="tl">
                              <a:srgbClr val="000000"/>
                            </a:outerShdw>
                          </a:effectLst>
                          <a:latin typeface="Arial" charset="0"/>
                        </a:rPr>
                        <a:t> VALOR  ENTERO</a:t>
                      </a:r>
                      <a:r>
                        <a:rPr kumimoji="0" lang="en-GB" sz="2000" b="0" i="0" u="none" strike="noStrike" cap="none" normalizeH="0" baseline="0" smtClean="0">
                          <a:ln>
                            <a:noFill/>
                          </a:ln>
                          <a:solidFill>
                            <a:schemeClr val="tx1"/>
                          </a:solidFill>
                          <a:effectLst>
                            <a:outerShdw blurRad="38100" dist="38100" dir="2700000" algn="tl">
                              <a:srgbClr val="000000"/>
                            </a:outerShdw>
                          </a:effectLst>
                          <a:latin typeface="Arial" charset="0"/>
                        </a:rPr>
                        <a:t> </a:t>
                      </a: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r>
              <a:tr h="1798414">
                <a:tc>
                  <a:txBody>
                    <a:bodyPr/>
                    <a:lstStyle/>
                    <a:p>
                      <a:pPr marL="0" marR="0" lvl="0" indent="0" algn="just"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latin typeface="Arial" charset="0"/>
                        </a:rPr>
                        <a:t>DE MOMENTO</a:t>
                      </a:r>
                    </a:p>
                    <a:p>
                      <a:pPr marL="0" marR="0" lvl="0" indent="0" algn="just"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latin typeface="Arial" charset="0"/>
                        </a:rPr>
                        <a:t>ANGULAR O</a:t>
                      </a:r>
                    </a:p>
                    <a:p>
                      <a:pPr marL="0" marR="0" lvl="0" indent="0" algn="just"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latin typeface="Arial" charset="0"/>
                        </a:rPr>
                        <a:t>SECUNDARIO O AZIMUTAL</a:t>
                      </a:r>
                      <a:endPar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 </a:t>
                      </a:r>
                      <a:r>
                        <a:rPr kumimoji="0" lang="es-MX" altLang="es-PE" sz="2400" b="1" i="1" u="none" strike="noStrike" cap="none" normalizeH="0" baseline="0" dirty="0" smtClean="0">
                          <a:ln>
                            <a:noFill/>
                          </a:ln>
                          <a:solidFill>
                            <a:schemeClr val="tx1"/>
                          </a:solidFill>
                          <a:effectLst/>
                          <a:latin typeface="Times New Roman" charset="0"/>
                        </a:rPr>
                        <a:t>ℓ</a:t>
                      </a: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a:t>
                      </a:r>
                    </a:p>
                  </a:txBody>
                  <a:tcPr marT="45722" marB="4572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0" i="0" u="none" strike="noStrike" cap="none" normalizeH="0" baseline="0" smtClean="0">
                          <a:ln>
                            <a:noFill/>
                          </a:ln>
                          <a:solidFill>
                            <a:schemeClr val="tx1"/>
                          </a:solidFill>
                          <a:effectLst>
                            <a:outerShdw blurRad="38100" dist="38100" dir="2700000" algn="tl">
                              <a:srgbClr val="000000"/>
                            </a:outerShdw>
                          </a:effectLst>
                          <a:latin typeface="Arial" charset="0"/>
                        </a:rPr>
                        <a:t>SUBNIVEL</a:t>
                      </a:r>
                    </a:p>
                  </a:txBody>
                  <a:tcPr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FORMA</a:t>
                      </a:r>
                    </a:p>
                  </a:txBody>
                  <a:tcPr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latin typeface="Arial" charset="0"/>
                        </a:rPr>
                        <a:t>CUALQUIER</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latin typeface="Arial" charset="0"/>
                        </a:rPr>
                        <a:t> VALOR ENTERO</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ENTRE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0  y  ( n-1) </a:t>
                      </a:r>
                      <a:endPar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r>
              <a:tr h="137167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MAGNÉTICO</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 </a:t>
                      </a: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m</a:t>
                      </a:r>
                      <a:r>
                        <a:rPr kumimoji="0" lang="es-MX" altLang="es-PE" sz="2000" b="1" i="1" u="none" strike="noStrike" cap="none" normalizeH="0" baseline="-25000" dirty="0" smtClean="0">
                          <a:ln>
                            <a:noFill/>
                          </a:ln>
                          <a:solidFill>
                            <a:schemeClr val="tx1"/>
                          </a:solidFill>
                          <a:effectLst/>
                          <a:latin typeface="Times New Roman" charset="0"/>
                        </a:rPr>
                        <a:t>ℓ</a:t>
                      </a: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 </a:t>
                      </a:r>
                      <a:r>
                        <a:rPr kumimoji="0" lang="es-E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a:t>
                      </a: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a:t>
                      </a:r>
                    </a:p>
                  </a:txBody>
                  <a:tcPr marT="45722" marB="4572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0" i="0" u="none" strike="noStrike" cap="none" normalizeH="0" baseline="0" smtClean="0">
                          <a:ln>
                            <a:noFill/>
                          </a:ln>
                          <a:solidFill>
                            <a:schemeClr val="tx1"/>
                          </a:solidFill>
                          <a:effectLst>
                            <a:outerShdw blurRad="38100" dist="38100" dir="2700000" algn="tl">
                              <a:srgbClr val="000000"/>
                            </a:outerShdw>
                          </a:effectLst>
                          <a:latin typeface="Arial" charset="0"/>
                        </a:rPr>
                        <a:t>ORBITAL</a:t>
                      </a:r>
                    </a:p>
                  </a:txBody>
                  <a:tcPr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0" i="0" u="none" strike="noStrike" cap="none" normalizeH="0" baseline="0" smtClean="0">
                          <a:ln>
                            <a:noFill/>
                          </a:ln>
                          <a:solidFill>
                            <a:schemeClr val="tx1"/>
                          </a:solidFill>
                          <a:effectLst>
                            <a:outerShdw blurRad="38100" dist="38100" dir="2700000" algn="tl">
                              <a:srgbClr val="000000"/>
                            </a:outerShdw>
                          </a:effectLst>
                          <a:latin typeface="Arial" charset="0"/>
                        </a:rPr>
                        <a:t>ORIENTACIÓN</a:t>
                      </a:r>
                    </a:p>
                  </a:txBody>
                  <a:tcPr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latin typeface="Arial" charset="0"/>
                        </a:rPr>
                        <a:t>CUALQUIER  VALOR ENTERO</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ENTRE – </a:t>
                      </a:r>
                      <a:r>
                        <a:rPr kumimoji="0" lang="es-MX" altLang="es-PE" sz="2000" b="1" i="1" u="none" strike="noStrike" cap="none" normalizeH="0" baseline="0" dirty="0" smtClean="0">
                          <a:ln>
                            <a:noFill/>
                          </a:ln>
                          <a:solidFill>
                            <a:schemeClr val="tx1"/>
                          </a:solidFill>
                          <a:effectLst/>
                          <a:latin typeface="Times New Roman" charset="0"/>
                        </a:rPr>
                        <a:t>ℓ</a:t>
                      </a:r>
                      <a:r>
                        <a:rPr kumimoji="0" lang="es-E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y +</a:t>
                      </a:r>
                      <a:r>
                        <a:rPr kumimoji="0" lang="es-MX" altLang="es-PE" sz="2000" b="1" i="1" u="none" strike="noStrike" cap="none" normalizeH="0" baseline="0" dirty="0" smtClean="0">
                          <a:ln>
                            <a:noFill/>
                          </a:ln>
                          <a:solidFill>
                            <a:schemeClr val="tx1"/>
                          </a:solidFill>
                          <a:effectLst/>
                          <a:latin typeface="Times New Roman" charset="0"/>
                        </a:rPr>
                        <a:t>ℓ</a:t>
                      </a:r>
                      <a:endPar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r>
              <a:tr h="90651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smtClean="0">
                          <a:ln>
                            <a:noFill/>
                          </a:ln>
                          <a:solidFill>
                            <a:schemeClr val="tx1"/>
                          </a:solidFill>
                          <a:effectLst>
                            <a:outerShdw blurRad="38100" dist="38100" dir="2700000" algn="tl">
                              <a:srgbClr val="000000"/>
                            </a:outerShdw>
                          </a:effectLst>
                          <a:latin typeface="Arial" charset="0"/>
                        </a:rPr>
                        <a:t>SPIN</a:t>
                      </a:r>
                      <a:r>
                        <a:rPr kumimoji="0" lang="en-GB" sz="2000" b="0" i="0" u="none" strike="noStrike" cap="none" normalizeH="0" baseline="0" smtClean="0">
                          <a:ln>
                            <a:noFill/>
                          </a:ln>
                          <a:solidFill>
                            <a:schemeClr val="tx1"/>
                          </a:solidFill>
                          <a:effectLst>
                            <a:outerShdw blurRad="38100" dist="38100" dir="2700000" algn="tl">
                              <a:srgbClr val="000000"/>
                            </a:outerShdw>
                          </a:effectLst>
                          <a:latin typeface="Arial" charset="0"/>
                        </a:rPr>
                        <a:t> </a:t>
                      </a:r>
                    </a:p>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0" i="0" u="none" strike="noStrike" cap="none" normalizeH="0" baseline="0" smtClean="0">
                          <a:ln>
                            <a:noFill/>
                          </a:ln>
                          <a:solidFill>
                            <a:schemeClr val="tx1"/>
                          </a:solidFill>
                          <a:effectLst>
                            <a:outerShdw blurRad="38100" dist="38100" dir="2700000" algn="tl">
                              <a:srgbClr val="000000"/>
                            </a:outerShdw>
                          </a:effectLst>
                          <a:latin typeface="Arial" charset="0"/>
                        </a:rPr>
                        <a:t>(</a:t>
                      </a:r>
                      <a:r>
                        <a:rPr kumimoji="0" lang="en-GB" sz="2000" b="1" i="0" u="none" strike="noStrike" cap="none" normalizeH="0" baseline="0" smtClean="0">
                          <a:ln>
                            <a:noFill/>
                          </a:ln>
                          <a:solidFill>
                            <a:schemeClr val="tx1"/>
                          </a:solidFill>
                          <a:effectLst>
                            <a:outerShdw blurRad="38100" dist="38100" dir="2700000" algn="tl">
                              <a:srgbClr val="000000"/>
                            </a:outerShdw>
                          </a:effectLst>
                          <a:latin typeface="Arial" charset="0"/>
                        </a:rPr>
                        <a:t>m</a:t>
                      </a:r>
                      <a:r>
                        <a:rPr kumimoji="0" lang="en-GB" sz="2000" b="1" i="0" u="none" strike="noStrike" cap="none" normalizeH="0" baseline="-25000" smtClean="0">
                          <a:ln>
                            <a:noFill/>
                          </a:ln>
                          <a:solidFill>
                            <a:schemeClr val="tx1"/>
                          </a:solidFill>
                          <a:effectLst>
                            <a:outerShdw blurRad="38100" dist="38100" dir="2700000" algn="tl">
                              <a:srgbClr val="000000"/>
                            </a:outerShdw>
                          </a:effectLst>
                          <a:latin typeface="Arial" charset="0"/>
                        </a:rPr>
                        <a:t>S</a:t>
                      </a:r>
                      <a:r>
                        <a:rPr kumimoji="0" lang="en-GB" sz="2000" b="0" i="0" u="none" strike="noStrike" cap="none" normalizeH="0" baseline="0" smtClean="0">
                          <a:ln>
                            <a:noFill/>
                          </a:ln>
                          <a:solidFill>
                            <a:schemeClr val="tx1"/>
                          </a:solidFill>
                          <a:effectLst>
                            <a:outerShdw blurRad="38100" dist="38100" dir="2700000" algn="tl">
                              <a:srgbClr val="000000"/>
                            </a:outerShdw>
                          </a:effectLst>
                          <a:latin typeface="Arial" charset="0"/>
                        </a:rPr>
                        <a:t>)</a:t>
                      </a:r>
                    </a:p>
                  </a:txBody>
                  <a:tcPr marT="45722" marB="4572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0" i="0" u="none" strike="noStrike" cap="none" normalizeH="0" baseline="0" smtClean="0">
                          <a:ln>
                            <a:noFill/>
                          </a:ln>
                          <a:solidFill>
                            <a:schemeClr val="tx1"/>
                          </a:solidFill>
                          <a:effectLst>
                            <a:outerShdw blurRad="38100" dist="38100" dir="2700000" algn="tl">
                              <a:srgbClr val="000000"/>
                            </a:outerShdw>
                          </a:effectLst>
                          <a:latin typeface="Arial" charset="0"/>
                        </a:rPr>
                        <a:t>ELECTRÓN</a:t>
                      </a:r>
                    </a:p>
                  </a:txBody>
                  <a:tcPr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GIRO DEL ELECTRÓN</a:t>
                      </a:r>
                    </a:p>
                  </a:txBody>
                  <a:tcPr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SOLAMENTE DOS  VALORES</a:t>
                      </a: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a:t>
                      </a:r>
                    </a:p>
                  </a:txBody>
                  <a:tcPr marT="45722" marB="4572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30A0"/>
                    </a:solidFill>
                  </a:tcPr>
                </a:tc>
              </a:tr>
            </a:tbl>
          </a:graphicData>
        </a:graphic>
      </p:graphicFrame>
    </p:spTree>
    <p:extLst>
      <p:ext uri="{BB962C8B-B14F-4D97-AF65-F5344CB8AC3E}">
        <p14:creationId xmlns:p14="http://schemas.microsoft.com/office/powerpoint/2010/main" val="4075232798"/>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44" name="Group 36"/>
          <p:cNvGraphicFramePr>
            <a:graphicFrameLocks noGrp="1"/>
          </p:cNvGraphicFramePr>
          <p:nvPr>
            <p:ph idx="1"/>
            <p:extLst>
              <p:ext uri="{D42A27DB-BD31-4B8C-83A1-F6EECF244321}">
                <p14:modId xmlns:p14="http://schemas.microsoft.com/office/powerpoint/2010/main" val="899779727"/>
              </p:ext>
            </p:extLst>
          </p:nvPr>
        </p:nvGraphicFramePr>
        <p:xfrm>
          <a:off x="1258888" y="2781301"/>
          <a:ext cx="7067550" cy="3840512"/>
        </p:xfrm>
        <a:graphic>
          <a:graphicData uri="http://schemas.openxmlformats.org/drawingml/2006/table">
            <a:tbl>
              <a:tblPr/>
              <a:tblGrid>
                <a:gridCol w="874712"/>
                <a:gridCol w="3230563"/>
                <a:gridCol w="2962275"/>
              </a:tblGrid>
              <a:tr h="35432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altLang="es-PE" sz="2800" b="1" i="1" u="none" strike="noStrike" cap="none" normalizeH="0" baseline="0" dirty="0" smtClean="0">
                          <a:ln>
                            <a:noFill/>
                          </a:ln>
                          <a:solidFill>
                            <a:schemeClr val="tx1"/>
                          </a:solidFill>
                          <a:effectLst/>
                          <a:latin typeface="Times New Roman" charset="0"/>
                        </a:rPr>
                        <a:t>ℓ</a:t>
                      </a:r>
                      <a:endParaRPr kumimoji="0" lang="en-GB" sz="2800" b="1"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206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NOMBRE DEL  ORBITAL</a:t>
                      </a:r>
                      <a:r>
                        <a:rPr kumimoji="0" lang="en-GB" sz="2000" b="0" i="0" u="none" strike="noStrike" cap="none" normalizeH="0" baseline="0" dirty="0" smtClean="0">
                          <a:ln>
                            <a:noFill/>
                          </a:ln>
                          <a:solidFill>
                            <a:schemeClr val="tx1"/>
                          </a:solidFill>
                          <a:effectLst>
                            <a:outerShdw blurRad="38100" dist="38100" dir="2700000" algn="tl">
                              <a:srgbClr val="000000"/>
                            </a:outerShdw>
                          </a:effectLst>
                          <a:latin typeface="Arial" charset="0"/>
                        </a:rPr>
                        <a:t> </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2060"/>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1" i="0" u="none" strike="noStrike" cap="none" normalizeH="0" baseline="0" dirty="0" smtClean="0">
                          <a:ln>
                            <a:noFill/>
                          </a:ln>
                          <a:solidFill>
                            <a:schemeClr val="tx1"/>
                          </a:solidFill>
                          <a:effectLst>
                            <a:outerShdw blurRad="38100" dist="38100" dir="2700000" algn="tl">
                              <a:srgbClr val="000000"/>
                            </a:outerShdw>
                          </a:effectLst>
                          <a:latin typeface="Arial" charset="0"/>
                        </a:rPr>
                        <a:t>FORMA</a:t>
                      </a:r>
                    </a:p>
                  </a:txBody>
                  <a:tcPr marT="45728" marB="4572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2060"/>
                    </a:solidFill>
                  </a:tcPr>
                </a:tc>
              </a:tr>
              <a:tr h="3101689">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0</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1</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2</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3</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3</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5</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a:t>
                      </a:r>
                      <a:endParaRPr kumimoji="0" lang="es-E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33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s</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p</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d</a:t>
                      </a:r>
                      <a:endPar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Arial"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f</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g</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h</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a:t>
                      </a:r>
                      <a:endPar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33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ESFÉRICA</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2 LÓBULOS</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4 LÓBULOS</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FORMAS DIFÍCILES</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DE REPRESENTAR</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E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a:t>
                      </a:r>
                      <a:r>
                        <a:rPr kumimoji="0" lang="en-GB" sz="2000" b="1" i="0" u="none" strike="noStrike" cap="none" normalizeH="0" baseline="0" dirty="0" smtClean="0">
                          <a:ln>
                            <a:noFill/>
                          </a:ln>
                          <a:solidFill>
                            <a:schemeClr val="tx1"/>
                          </a:solidFill>
                          <a:effectLst>
                            <a:outerShdw blurRad="38100" dist="38100" dir="2700000" algn="tl">
                              <a:srgbClr val="000000"/>
                            </a:outerShdw>
                          </a:effectLst>
                          <a:latin typeface="Arial" charset="0"/>
                        </a:rPr>
                        <a:t>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GB" sz="2000" b="1" i="0" u="none" strike="noStrike" cap="none" normalizeH="0" baseline="0" dirty="0" smtClean="0">
                          <a:ln>
                            <a:noFill/>
                          </a:ln>
                          <a:solidFill>
                            <a:schemeClr val="tx1"/>
                          </a:solidFill>
                          <a:effectLst>
                            <a:outerShdw blurRad="38100" dist="38100" dir="2700000" algn="tl">
                              <a:srgbClr val="000000"/>
                            </a:outerShdw>
                          </a:effectLst>
                          <a:latin typeface="Arial" charset="0"/>
                        </a:rPr>
                        <a:t>.</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3300"/>
                    </a:solidFill>
                  </a:tcPr>
                </a:tc>
              </a:tr>
            </a:tbl>
          </a:graphicData>
        </a:graphic>
      </p:graphicFrame>
      <p:sp>
        <p:nvSpPr>
          <p:cNvPr id="119811" name="Rectangle 3"/>
          <p:cNvSpPr>
            <a:spLocks noGrp="1" noChangeArrowheads="1"/>
          </p:cNvSpPr>
          <p:nvPr>
            <p:ph type="body" idx="4294967295"/>
          </p:nvPr>
        </p:nvSpPr>
        <p:spPr>
          <a:xfrm>
            <a:off x="179512" y="621481"/>
            <a:ext cx="8229600" cy="2303463"/>
          </a:xfrm>
        </p:spPr>
        <p:txBody>
          <a:bodyPr/>
          <a:lstStyle/>
          <a:p>
            <a:pPr>
              <a:buFont typeface="Wingdings" pitchFamily="2" charset="2"/>
              <a:buNone/>
              <a:defRPr/>
            </a:pPr>
            <a:r>
              <a:rPr lang="es-ES" b="1" dirty="0" smtClean="0"/>
              <a:t>   </a:t>
            </a:r>
            <a:r>
              <a:rPr lang="es-ES" b="1" dirty="0" smtClean="0">
                <a:solidFill>
                  <a:srgbClr val="FF0000"/>
                </a:solidFill>
                <a:latin typeface="Arial" charset="0"/>
              </a:rPr>
              <a:t>ORBITALES  ATÓMICOS</a:t>
            </a:r>
          </a:p>
          <a:p>
            <a:pPr algn="just">
              <a:buFont typeface="Wingdings" pitchFamily="2" charset="2"/>
              <a:buNone/>
              <a:defRPr/>
            </a:pPr>
            <a:r>
              <a:rPr lang="es-ES" b="1" dirty="0" smtClean="0"/>
              <a:t>   </a:t>
            </a:r>
            <a:r>
              <a:rPr lang="es-ES" sz="2800" dirty="0" smtClean="0">
                <a:effectLst/>
                <a:latin typeface="Arial" charset="0"/>
              </a:rPr>
              <a:t>Se llama  </a:t>
            </a:r>
            <a:r>
              <a:rPr lang="es-ES" sz="2800" b="1" dirty="0" smtClean="0">
                <a:effectLst/>
                <a:latin typeface="Arial" charset="0"/>
              </a:rPr>
              <a:t>ORBITAL</a:t>
            </a:r>
            <a:r>
              <a:rPr lang="es-ES" sz="2800" dirty="0" smtClean="0">
                <a:effectLst/>
                <a:latin typeface="Arial" charset="0"/>
              </a:rPr>
              <a:t>  a la representación completa de la probabilidad de hallar un electrón en diversos puntos de un espacio delimitado.</a:t>
            </a:r>
            <a:endParaRPr lang="en-GB" sz="2800" dirty="0" smtClean="0">
              <a:effectLst/>
              <a:latin typeface="Arial" charset="0"/>
            </a:endParaRPr>
          </a:p>
        </p:txBody>
      </p:sp>
    </p:spTree>
    <p:extLst>
      <p:ext uri="{BB962C8B-B14F-4D97-AF65-F5344CB8AC3E}">
        <p14:creationId xmlns:p14="http://schemas.microsoft.com/office/powerpoint/2010/main" val="3287060205"/>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idx="1"/>
          </p:nvPr>
        </p:nvSpPr>
        <p:spPr>
          <a:xfrm>
            <a:off x="468313" y="836314"/>
            <a:ext cx="8229600" cy="5761038"/>
          </a:xfrm>
        </p:spPr>
        <p:txBody>
          <a:bodyPr/>
          <a:lstStyle/>
          <a:p>
            <a:pPr>
              <a:lnSpc>
                <a:spcPct val="80000"/>
              </a:lnSpc>
              <a:buFont typeface="Wingdings" pitchFamily="2" charset="2"/>
              <a:buNone/>
              <a:defRPr/>
            </a:pPr>
            <a:r>
              <a:rPr lang="es-ES" b="1" dirty="0" smtClean="0">
                <a:solidFill>
                  <a:srgbClr val="FFC000"/>
                </a:solidFill>
                <a:latin typeface="Arial" charset="0"/>
              </a:rPr>
              <a:t>ORBITAL	</a:t>
            </a:r>
          </a:p>
          <a:p>
            <a:pPr>
              <a:lnSpc>
                <a:spcPct val="80000"/>
              </a:lnSpc>
              <a:buFont typeface="Wingdings" pitchFamily="2" charset="2"/>
              <a:buNone/>
              <a:defRPr/>
            </a:pPr>
            <a:r>
              <a:rPr lang="es-ES" sz="2400" b="1" dirty="0" smtClean="0"/>
              <a:t>					</a:t>
            </a:r>
            <a:endParaRPr lang="es-ES" sz="2400" b="1" u="sng" dirty="0" smtClean="0">
              <a:sym typeface="Symbol" pitchFamily="18" charset="2"/>
            </a:endParaRPr>
          </a:p>
          <a:p>
            <a:pPr>
              <a:lnSpc>
                <a:spcPct val="80000"/>
              </a:lnSpc>
              <a:buFont typeface="Wingdings" pitchFamily="2" charset="2"/>
              <a:buNone/>
              <a:defRPr/>
            </a:pPr>
            <a:r>
              <a:rPr lang="es-ES" sz="2800" b="1" u="sng" dirty="0" smtClean="0">
                <a:latin typeface="Arial" charset="0"/>
                <a:sym typeface="Symbol" pitchFamily="18" charset="2"/>
              </a:rPr>
              <a:t></a:t>
            </a:r>
            <a:r>
              <a:rPr lang="es-ES" sz="2800" b="1" dirty="0" smtClean="0">
                <a:latin typeface="Arial" charset="0"/>
              </a:rPr>
              <a:t>    APAREADO O LLENO O SATURADO</a:t>
            </a:r>
          </a:p>
          <a:p>
            <a:pPr>
              <a:lnSpc>
                <a:spcPct val="80000"/>
              </a:lnSpc>
              <a:buFont typeface="Wingdings" pitchFamily="2" charset="2"/>
              <a:buNone/>
              <a:defRPr/>
            </a:pPr>
            <a:r>
              <a:rPr lang="es-ES" sz="2800" b="1" dirty="0" smtClean="0">
                <a:latin typeface="Arial" charset="0"/>
              </a:rPr>
              <a:t> </a:t>
            </a:r>
            <a:r>
              <a:rPr lang="es-ES" sz="2800" b="1" u="sng" dirty="0" smtClean="0">
                <a:latin typeface="Arial" charset="0"/>
                <a:sym typeface="Symbol" pitchFamily="18" charset="2"/>
              </a:rPr>
              <a:t></a:t>
            </a:r>
            <a:r>
              <a:rPr lang="es-ES" sz="2800" b="1" dirty="0" smtClean="0">
                <a:latin typeface="Arial" charset="0"/>
              </a:rPr>
              <a:t>      DESAPAREADO O SEMILLENO</a:t>
            </a:r>
          </a:p>
          <a:p>
            <a:pPr>
              <a:lnSpc>
                <a:spcPct val="80000"/>
              </a:lnSpc>
              <a:buFont typeface="Wingdings" pitchFamily="2" charset="2"/>
              <a:buNone/>
              <a:defRPr/>
            </a:pPr>
            <a:r>
              <a:rPr lang="es-ES" sz="2800" b="1" dirty="0" smtClean="0">
                <a:latin typeface="Arial" charset="0"/>
              </a:rPr>
              <a:t> __     VACÍO</a:t>
            </a:r>
          </a:p>
          <a:p>
            <a:pPr>
              <a:lnSpc>
                <a:spcPct val="80000"/>
              </a:lnSpc>
              <a:buFont typeface="Wingdings" pitchFamily="2" charset="2"/>
              <a:buNone/>
              <a:defRPr/>
            </a:pPr>
            <a:endParaRPr lang="es-ES" sz="2800" b="1" dirty="0" smtClean="0">
              <a:latin typeface="Arial" charset="0"/>
            </a:endParaRPr>
          </a:p>
          <a:p>
            <a:pPr>
              <a:lnSpc>
                <a:spcPct val="80000"/>
              </a:lnSpc>
              <a:buFont typeface="Wingdings" pitchFamily="2" charset="2"/>
              <a:buNone/>
              <a:defRPr/>
            </a:pPr>
            <a:r>
              <a:rPr lang="es-ES" b="1" dirty="0" smtClean="0">
                <a:solidFill>
                  <a:srgbClr val="FFC000"/>
                </a:solidFill>
                <a:latin typeface="Arial" charset="0"/>
              </a:rPr>
              <a:t>REPRESENTACIÓN DE ORBITALES</a:t>
            </a:r>
          </a:p>
          <a:p>
            <a:pPr>
              <a:lnSpc>
                <a:spcPct val="80000"/>
              </a:lnSpc>
              <a:buNone/>
              <a:defRPr/>
            </a:pPr>
            <a:r>
              <a:rPr lang="es-ES" sz="2400" b="1" dirty="0" smtClean="0"/>
              <a:t> </a:t>
            </a:r>
            <a:r>
              <a:rPr lang="es-ES" b="1" dirty="0" smtClean="0">
                <a:latin typeface="Arial" panose="020B0604020202020204" pitchFamily="34" charset="0"/>
                <a:cs typeface="Arial" panose="020B0604020202020204" pitchFamily="34" charset="0"/>
              </a:rPr>
              <a:t>ORBITAL   s   (</a:t>
            </a:r>
            <a:r>
              <a:rPr lang="es-MX" altLang="es-PE" b="1" dirty="0" smtClean="0">
                <a:effectLst/>
                <a:latin typeface="Times New Roman" charset="0"/>
              </a:rPr>
              <a:t>ℓ = 0</a:t>
            </a:r>
            <a:r>
              <a:rPr lang="es-ES" b="1" dirty="0" smtClean="0">
                <a:latin typeface="Arial" panose="020B0604020202020204" pitchFamily="34" charset="0"/>
                <a:cs typeface="Arial" panose="020B0604020202020204" pitchFamily="34" charset="0"/>
              </a:rPr>
              <a:t>)</a:t>
            </a:r>
            <a:endParaRPr lang="en-GB" b="1" dirty="0" smtClean="0">
              <a:latin typeface="Arial" panose="020B0604020202020204" pitchFamily="34" charset="0"/>
              <a:cs typeface="Arial" panose="020B0604020202020204" pitchFamily="34" charset="0"/>
            </a:endParaRPr>
          </a:p>
          <a:p>
            <a:pPr>
              <a:lnSpc>
                <a:spcPct val="80000"/>
              </a:lnSpc>
              <a:buFont typeface="Wingdings" pitchFamily="2" charset="2"/>
              <a:buNone/>
              <a:defRPr/>
            </a:pPr>
            <a:r>
              <a:rPr lang="en-GB" sz="2400" b="1" dirty="0" smtClean="0"/>
              <a:t/>
            </a:r>
            <a:br>
              <a:rPr lang="en-GB" sz="2400" b="1" dirty="0" smtClean="0"/>
            </a:br>
            <a:endParaRPr lang="en-GB" sz="2400" b="1" dirty="0" smtClean="0"/>
          </a:p>
          <a:p>
            <a:pPr>
              <a:lnSpc>
                <a:spcPct val="80000"/>
              </a:lnSpc>
              <a:buFont typeface="Wingdings" pitchFamily="2" charset="2"/>
              <a:buNone/>
              <a:defRPr/>
            </a:pPr>
            <a:r>
              <a:rPr lang="es-ES" sz="2400" dirty="0" smtClean="0"/>
              <a:t>	                                                             </a:t>
            </a:r>
          </a:p>
          <a:p>
            <a:pPr>
              <a:lnSpc>
                <a:spcPct val="80000"/>
              </a:lnSpc>
              <a:buFont typeface="Wingdings" pitchFamily="2" charset="2"/>
              <a:buNone/>
              <a:defRPr/>
            </a:pPr>
            <a:endParaRPr lang="en-GB" sz="2400" b="1" dirty="0" smtClean="0"/>
          </a:p>
          <a:p>
            <a:pPr>
              <a:lnSpc>
                <a:spcPct val="80000"/>
              </a:lnSpc>
              <a:buFont typeface="Wingdings" pitchFamily="2" charset="2"/>
              <a:buNone/>
              <a:defRPr/>
            </a:pPr>
            <a:r>
              <a:rPr lang="en-US" sz="2400" b="1" dirty="0" smtClean="0"/>
              <a:t>    </a:t>
            </a:r>
            <a:r>
              <a:rPr lang="en-US" sz="2800" b="1" dirty="0" smtClean="0">
                <a:latin typeface="Arial" charset="0"/>
              </a:rPr>
              <a:t>1s		2s		3s      …</a:t>
            </a:r>
            <a:endParaRPr lang="en-US" sz="2800" dirty="0" smtClean="0">
              <a:latin typeface="Arial" charset="0"/>
            </a:endParaRPr>
          </a:p>
          <a:p>
            <a:pPr algn="just">
              <a:lnSpc>
                <a:spcPct val="80000"/>
              </a:lnSpc>
              <a:buFont typeface="Wingdings" pitchFamily="2" charset="2"/>
              <a:buNone/>
              <a:defRPr/>
            </a:pPr>
            <a:r>
              <a:rPr lang="en-US" sz="2400" dirty="0" smtClean="0"/>
              <a:t> </a:t>
            </a:r>
            <a:endParaRPr lang="en-GB" sz="2400" dirty="0" smtClean="0"/>
          </a:p>
        </p:txBody>
      </p:sp>
      <p:sp>
        <p:nvSpPr>
          <p:cNvPr id="45059" name="Oval 4"/>
          <p:cNvSpPr>
            <a:spLocks noChangeArrowheads="1"/>
          </p:cNvSpPr>
          <p:nvPr/>
        </p:nvSpPr>
        <p:spPr bwMode="auto">
          <a:xfrm>
            <a:off x="900113" y="4750792"/>
            <a:ext cx="428625" cy="406400"/>
          </a:xfrm>
          <a:prstGeom prst="ellipse">
            <a:avLst/>
          </a:prstGeom>
          <a:solidFill>
            <a:srgbClr val="C0C0C0"/>
          </a:solidFill>
          <a:ln w="9525">
            <a:solidFill>
              <a:srgbClr val="000000"/>
            </a:solidFill>
            <a:round/>
            <a:headEnd/>
            <a:tailEnd/>
          </a:ln>
        </p:spPr>
        <p:txBody>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endParaRPr lang="es-PE" altLang="es-PE" sz="1800" smtClean="0">
              <a:solidFill>
                <a:srgbClr val="FFFFFF"/>
              </a:solidFill>
              <a:latin typeface="Arial" charset="0"/>
            </a:endParaRPr>
          </a:p>
        </p:txBody>
      </p:sp>
      <p:sp>
        <p:nvSpPr>
          <p:cNvPr id="45060" name="Oval 5"/>
          <p:cNvSpPr>
            <a:spLocks noChangeArrowheads="1"/>
          </p:cNvSpPr>
          <p:nvPr/>
        </p:nvSpPr>
        <p:spPr bwMode="auto">
          <a:xfrm>
            <a:off x="2339975" y="4686275"/>
            <a:ext cx="571500" cy="542925"/>
          </a:xfrm>
          <a:prstGeom prst="ellipse">
            <a:avLst/>
          </a:prstGeom>
          <a:solidFill>
            <a:srgbClr val="C0C0C0"/>
          </a:solidFill>
          <a:ln w="9525">
            <a:solidFill>
              <a:srgbClr val="000000"/>
            </a:solidFill>
            <a:round/>
            <a:headEnd/>
            <a:tailEnd/>
          </a:ln>
        </p:spPr>
        <p:txBody>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endParaRPr lang="es-PE" altLang="es-PE" sz="1800" smtClean="0">
              <a:solidFill>
                <a:srgbClr val="FFFFFF"/>
              </a:solidFill>
              <a:latin typeface="Arial" charset="0"/>
            </a:endParaRPr>
          </a:p>
        </p:txBody>
      </p:sp>
      <p:sp>
        <p:nvSpPr>
          <p:cNvPr id="45061" name="Oval 6"/>
          <p:cNvSpPr>
            <a:spLocks noChangeArrowheads="1"/>
          </p:cNvSpPr>
          <p:nvPr/>
        </p:nvSpPr>
        <p:spPr bwMode="auto">
          <a:xfrm>
            <a:off x="4067175" y="4696941"/>
            <a:ext cx="714375" cy="676275"/>
          </a:xfrm>
          <a:prstGeom prst="ellipse">
            <a:avLst/>
          </a:prstGeom>
          <a:solidFill>
            <a:srgbClr val="C0C0C0"/>
          </a:solidFill>
          <a:ln w="9525">
            <a:solidFill>
              <a:srgbClr val="000000"/>
            </a:solidFill>
            <a:round/>
            <a:headEnd/>
            <a:tailEnd/>
          </a:ln>
        </p:spPr>
        <p:txBody>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endParaRPr lang="es-PE" altLang="es-PE" sz="1800" smtClean="0">
              <a:solidFill>
                <a:srgbClr val="FFFFFF"/>
              </a:solidFill>
              <a:latin typeface="Arial" charset="0"/>
            </a:endParaRPr>
          </a:p>
        </p:txBody>
      </p:sp>
    </p:spTree>
    <p:extLst>
      <p:ext uri="{BB962C8B-B14F-4D97-AF65-F5344CB8AC3E}">
        <p14:creationId xmlns:p14="http://schemas.microsoft.com/office/powerpoint/2010/main" val="2527611874"/>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idx="1"/>
          </p:nvPr>
        </p:nvSpPr>
        <p:spPr>
          <a:xfrm>
            <a:off x="395288" y="1058515"/>
            <a:ext cx="8229600" cy="4530725"/>
          </a:xfrm>
        </p:spPr>
        <p:txBody>
          <a:bodyPr/>
          <a:lstStyle/>
          <a:p>
            <a:pPr>
              <a:buNone/>
              <a:defRPr/>
            </a:pPr>
            <a:r>
              <a:rPr lang="es-ES" b="1" dirty="0" smtClean="0">
                <a:latin typeface="Arial" charset="0"/>
              </a:rPr>
              <a:t>ORBITAL   p  (</a:t>
            </a:r>
            <a:r>
              <a:rPr lang="es-MX" altLang="es-PE" b="1" i="1" dirty="0" smtClean="0">
                <a:effectLst/>
                <a:latin typeface="Times New Roman" charset="0"/>
              </a:rPr>
              <a:t>ℓ</a:t>
            </a:r>
            <a:r>
              <a:rPr lang="es-ES" b="1" dirty="0" smtClean="0">
                <a:latin typeface="Arial" charset="0"/>
              </a:rPr>
              <a:t> = 1)</a:t>
            </a:r>
          </a:p>
          <a:p>
            <a:pPr>
              <a:buFont typeface="Wingdings" pitchFamily="2" charset="2"/>
              <a:buNone/>
              <a:defRPr/>
            </a:pPr>
            <a:endParaRPr lang="es-ES" b="1" dirty="0" smtClean="0">
              <a:solidFill>
                <a:srgbClr val="99CCFF"/>
              </a:solidFill>
              <a:latin typeface="Arial" charset="0"/>
            </a:endParaRPr>
          </a:p>
          <a:p>
            <a:pPr>
              <a:buFont typeface="Wingdings" pitchFamily="2" charset="2"/>
              <a:buNone/>
              <a:defRPr/>
            </a:pPr>
            <a:endParaRPr lang="en-GB" b="1" dirty="0" smtClean="0">
              <a:solidFill>
                <a:srgbClr val="99CCFF"/>
              </a:solidFill>
              <a:latin typeface="Arial" charset="0"/>
            </a:endParaRPr>
          </a:p>
        </p:txBody>
      </p:sp>
      <p:pic>
        <p:nvPicPr>
          <p:cNvPr id="46084" name="Picture 4" descr="T-4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276475"/>
            <a:ext cx="3833812"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descr="T-4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76475"/>
            <a:ext cx="3954463"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3211241"/>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Grp="1" noChangeArrowheads="1"/>
          </p:cNvSpPr>
          <p:nvPr>
            <p:ph idx="1"/>
          </p:nvPr>
        </p:nvSpPr>
        <p:spPr>
          <a:xfrm>
            <a:off x="395288" y="333375"/>
            <a:ext cx="8229600" cy="4530725"/>
          </a:xfrm>
        </p:spPr>
        <p:txBody>
          <a:bodyPr/>
          <a:lstStyle/>
          <a:p>
            <a:pPr>
              <a:buNone/>
              <a:defRPr/>
            </a:pPr>
            <a:r>
              <a:rPr lang="es-ES" b="1" dirty="0" smtClean="0">
                <a:latin typeface="Arial" charset="0"/>
              </a:rPr>
              <a:t>ORBITAL   d   (</a:t>
            </a:r>
            <a:r>
              <a:rPr lang="es-MX" altLang="es-PE" b="1" i="1" dirty="0">
                <a:effectLst/>
                <a:latin typeface="Times New Roman" charset="0"/>
              </a:rPr>
              <a:t>ℓ</a:t>
            </a:r>
            <a:r>
              <a:rPr lang="es-ES" b="1" dirty="0">
                <a:latin typeface="Arial" charset="0"/>
              </a:rPr>
              <a:t> = </a:t>
            </a:r>
            <a:r>
              <a:rPr lang="es-ES" b="1" dirty="0" smtClean="0">
                <a:latin typeface="Arial" charset="0"/>
              </a:rPr>
              <a:t>2)</a:t>
            </a:r>
            <a:endParaRPr lang="es-ES" b="1" dirty="0">
              <a:latin typeface="Arial" charset="0"/>
            </a:endParaRPr>
          </a:p>
          <a:p>
            <a:pPr>
              <a:buNone/>
              <a:defRPr/>
            </a:pPr>
            <a:endParaRPr lang="es-ES" b="1" dirty="0" smtClean="0">
              <a:latin typeface="Arial" charset="0"/>
            </a:endParaRPr>
          </a:p>
          <a:p>
            <a:pPr>
              <a:buFont typeface="Wingdings" pitchFamily="2" charset="2"/>
              <a:buNone/>
              <a:defRPr/>
            </a:pPr>
            <a:endParaRPr lang="es-ES" b="1" dirty="0" smtClean="0">
              <a:solidFill>
                <a:srgbClr val="99CCFF"/>
              </a:solidFill>
              <a:latin typeface="Arial" charset="0"/>
            </a:endParaRPr>
          </a:p>
          <a:p>
            <a:pPr>
              <a:buFont typeface="Wingdings" pitchFamily="2" charset="2"/>
              <a:buNone/>
              <a:defRPr/>
            </a:pPr>
            <a:endParaRPr lang="es-ES" b="1" dirty="0" smtClean="0">
              <a:solidFill>
                <a:srgbClr val="99CCFF"/>
              </a:solidFill>
              <a:latin typeface="Arial" charset="0"/>
            </a:endParaRPr>
          </a:p>
          <a:p>
            <a:pPr>
              <a:buFont typeface="Wingdings" pitchFamily="2" charset="2"/>
              <a:buNone/>
              <a:defRPr/>
            </a:pPr>
            <a:r>
              <a:rPr lang="en-GB" dirty="0" smtClean="0"/>
              <a:t> </a:t>
            </a:r>
          </a:p>
        </p:txBody>
      </p:sp>
      <p:pic>
        <p:nvPicPr>
          <p:cNvPr id="47107" name="Picture 4" descr="T-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981075"/>
            <a:ext cx="7488237"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1568694"/>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0" y="476672"/>
            <a:ext cx="9144000" cy="1143000"/>
          </a:xfrm>
        </p:spPr>
        <p:txBody>
          <a:bodyPr/>
          <a:lstStyle/>
          <a:p>
            <a:pPr algn="l">
              <a:defRPr/>
            </a:pPr>
            <a:r>
              <a:rPr lang="es-ES" sz="3200" dirty="0" smtClean="0">
                <a:solidFill>
                  <a:srgbClr val="FFCC00"/>
                </a:solidFill>
                <a:latin typeface="Arial" charset="0"/>
              </a:rPr>
              <a:t>      </a:t>
            </a:r>
            <a:r>
              <a:rPr lang="es-ES" sz="3200" dirty="0" smtClean="0">
                <a:solidFill>
                  <a:srgbClr val="FF0000"/>
                </a:solidFill>
                <a:latin typeface="Arial" charset="0"/>
              </a:rPr>
              <a:t>CONFIGURACIÓN  ELECTRÓNICA</a:t>
            </a:r>
            <a:endParaRPr lang="en-GB" sz="3200" dirty="0" smtClean="0">
              <a:solidFill>
                <a:srgbClr val="FF0000"/>
              </a:solidFill>
              <a:latin typeface="Arial" charset="0"/>
            </a:endParaRPr>
          </a:p>
        </p:txBody>
      </p:sp>
      <p:sp>
        <p:nvSpPr>
          <p:cNvPr id="124931" name="Rectangle 3"/>
          <p:cNvSpPr>
            <a:spLocks noGrp="1" noChangeArrowheads="1"/>
          </p:cNvSpPr>
          <p:nvPr>
            <p:ph idx="1"/>
          </p:nvPr>
        </p:nvSpPr>
        <p:spPr>
          <a:xfrm>
            <a:off x="395536" y="1700808"/>
            <a:ext cx="8229600" cy="4536504"/>
          </a:xfrm>
        </p:spPr>
        <p:txBody>
          <a:bodyPr/>
          <a:lstStyle/>
          <a:p>
            <a:pPr algn="just">
              <a:buFont typeface="Wingdings" pitchFamily="2" charset="2"/>
              <a:buNone/>
              <a:defRPr/>
            </a:pPr>
            <a:r>
              <a:rPr lang="es-ES" b="1" dirty="0" smtClean="0"/>
              <a:t>   </a:t>
            </a:r>
            <a:r>
              <a:rPr lang="es-ES" dirty="0" smtClean="0">
                <a:effectLst>
                  <a:outerShdw blurRad="38100" dist="38100" dir="2700000" algn="tl">
                    <a:srgbClr val="000000">
                      <a:alpha val="43137"/>
                    </a:srgbClr>
                  </a:outerShdw>
                </a:effectLst>
                <a:latin typeface="Arial" charset="0"/>
              </a:rPr>
              <a:t>Es la forma en que los electrones se distribuyen entre los diferentes orbitales de un átomo.</a:t>
            </a:r>
          </a:p>
          <a:p>
            <a:pPr algn="just">
              <a:buFont typeface="Wingdings" pitchFamily="2" charset="2"/>
              <a:buNone/>
              <a:defRPr/>
            </a:pPr>
            <a:r>
              <a:rPr lang="es-ES" dirty="0" smtClean="0">
                <a:effectLst>
                  <a:outerShdw blurRad="38100" dist="38100" dir="2700000" algn="tl">
                    <a:srgbClr val="000000">
                      <a:alpha val="43137"/>
                    </a:srgbClr>
                  </a:outerShdw>
                </a:effectLst>
                <a:latin typeface="Arial" charset="0"/>
              </a:rPr>
              <a:t>   Los orbitales se llenan en orden de energía creciente.</a:t>
            </a:r>
          </a:p>
          <a:p>
            <a:pPr algn="just">
              <a:buFont typeface="Wingdings" pitchFamily="2" charset="2"/>
              <a:buNone/>
              <a:defRPr/>
            </a:pPr>
            <a:r>
              <a:rPr lang="es-ES" dirty="0" smtClean="0">
                <a:effectLst>
                  <a:outerShdw blurRad="38100" dist="38100" dir="2700000" algn="tl">
                    <a:srgbClr val="000000">
                      <a:alpha val="43137"/>
                    </a:srgbClr>
                  </a:outerShdw>
                </a:effectLst>
                <a:latin typeface="Arial" charset="0"/>
              </a:rPr>
              <a:t>   Una configuración electrónica en el estado fundamental es la distribución de mínima  energía de los electrones en el átomo.</a:t>
            </a:r>
            <a:endParaRPr lang="en-GB" dirty="0" smtClean="0">
              <a:effectLst>
                <a:outerShdw blurRad="38100" dist="38100" dir="2700000" algn="tl">
                  <a:srgbClr val="000000">
                    <a:alpha val="43137"/>
                  </a:srgbClr>
                </a:outerShdw>
              </a:effectLst>
              <a:latin typeface="Arial" charset="0"/>
            </a:endParaRPr>
          </a:p>
        </p:txBody>
      </p:sp>
    </p:spTree>
    <p:extLst>
      <p:ext uri="{BB962C8B-B14F-4D97-AF65-F5344CB8AC3E}">
        <p14:creationId xmlns:p14="http://schemas.microsoft.com/office/powerpoint/2010/main" val="2038218939"/>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Rectángulo"/>
          <p:cNvSpPr>
            <a:spLocks noChangeArrowheads="1"/>
          </p:cNvSpPr>
          <p:nvPr/>
        </p:nvSpPr>
        <p:spPr bwMode="auto">
          <a:xfrm>
            <a:off x="756221" y="620688"/>
            <a:ext cx="784822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just" eaLnBrk="0" fontAlgn="base" hangingPunct="0">
              <a:spcBef>
                <a:spcPct val="0"/>
              </a:spcBef>
              <a:spcAft>
                <a:spcPct val="0"/>
              </a:spcAft>
              <a:buClrTx/>
              <a:buSzTx/>
              <a:buFontTx/>
              <a:buNone/>
            </a:pPr>
            <a:r>
              <a:rPr lang="es-PE" altLang="es-PE" sz="2800" dirty="0" smtClean="0">
                <a:solidFill>
                  <a:srgbClr val="FFFFFF"/>
                </a:solidFill>
                <a:latin typeface="Arial" charset="0"/>
              </a:rPr>
              <a:t>Todo </a:t>
            </a:r>
            <a:r>
              <a:rPr lang="es-PE" altLang="es-PE" sz="2800" b="1" dirty="0" smtClean="0">
                <a:solidFill>
                  <a:srgbClr val="FFFF00"/>
                </a:solidFill>
                <a:latin typeface="Arial" charset="0"/>
              </a:rPr>
              <a:t>ingeniero</a:t>
            </a:r>
            <a:r>
              <a:rPr lang="es-PE" altLang="es-PE" sz="2800" dirty="0" smtClean="0">
                <a:solidFill>
                  <a:srgbClr val="FFFFFF"/>
                </a:solidFill>
                <a:latin typeface="Arial" charset="0"/>
              </a:rPr>
              <a:t>, debe tener una educación integral en el conocimiento de los principios básicos de las ciencias exactas, entre las que se encuentra la </a:t>
            </a:r>
            <a:r>
              <a:rPr lang="es-PE" altLang="es-PE" sz="2800" b="1" dirty="0" smtClean="0">
                <a:latin typeface="Arial" charset="0"/>
              </a:rPr>
              <a:t>Química</a:t>
            </a:r>
            <a:r>
              <a:rPr lang="es-PE" altLang="es-PE" sz="2800" dirty="0" smtClean="0">
                <a:solidFill>
                  <a:srgbClr val="FFFFFF"/>
                </a:solidFill>
                <a:latin typeface="Arial" charset="0"/>
              </a:rPr>
              <a:t>, a fin de que pueda comprender, lo mejor posible, los cambios que ocurren no sólo en la naturaleza, sino también en los procesos industriales y en los eventos de la vida diaria</a:t>
            </a:r>
            <a:r>
              <a:rPr lang="es-PE" altLang="es-PE" sz="2800" dirty="0">
                <a:solidFill>
                  <a:srgbClr val="FFFFFF"/>
                </a:solidFill>
                <a:latin typeface="Arial" charset="0"/>
              </a:rPr>
              <a:t>.</a:t>
            </a:r>
            <a:endParaRPr lang="es-PE" altLang="es-PE" sz="2800" dirty="0" smtClean="0">
              <a:solidFill>
                <a:srgbClr val="FFFFFF"/>
              </a:solidFill>
              <a:latin typeface="Arial" charset="0"/>
            </a:endParaRPr>
          </a:p>
        </p:txBody>
      </p:sp>
      <p:sp>
        <p:nvSpPr>
          <p:cNvPr id="3" name="AutoShape 2" descr="Resultado de imagen para modelo mecanico cuantico actual">
            <a:hlinkClick r:id="rId2"/>
          </p:cNvPr>
          <p:cNvSpPr>
            <a:spLocks noChangeAspect="1" noChangeArrowheads="1"/>
          </p:cNvSpPr>
          <p:nvPr/>
        </p:nvSpPr>
        <p:spPr bwMode="auto">
          <a:xfrm>
            <a:off x="57150" y="-41259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4" name="AutoShape 4" descr="Resultado de imagen para modelo mecanico cuantico actual">
            <a:hlinkClick r:id="rId2"/>
          </p:cNvPr>
          <p:cNvSpPr>
            <a:spLocks noChangeAspect="1" noChangeArrowheads="1"/>
          </p:cNvSpPr>
          <p:nvPr/>
        </p:nvSpPr>
        <p:spPr bwMode="auto">
          <a:xfrm>
            <a:off x="57150" y="-2809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5" name="AutoShape 6" descr="Resultado de imagen para modelo mecanico cuantico actual">
            <a:hlinkClick r:id="rId2"/>
          </p:cNvPr>
          <p:cNvSpPr>
            <a:spLocks noChangeAspect="1" noChangeArrowheads="1"/>
          </p:cNvSpPr>
          <p:nvPr/>
        </p:nvSpPr>
        <p:spPr bwMode="auto">
          <a:xfrm>
            <a:off x="209550" y="-1285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10" name="BLOGGER_PHOTO_ID_5307659239118549394" descr="http://2.bp.blogspot.com/_7ep0eDh0tyM/SaiX9PB7MZI/AAAAAAAAABM/MfA3_Oxukjc/s320/mecanico-cuantico.jpg">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139952" y="3861048"/>
            <a:ext cx="3048000" cy="2438400"/>
          </a:xfrm>
          <a:prstGeom prst="rect">
            <a:avLst/>
          </a:prstGeom>
          <a:noFill/>
          <a:ln>
            <a:noFill/>
          </a:ln>
        </p:spPr>
      </p:pic>
    </p:spTree>
    <p:extLst>
      <p:ext uri="{BB962C8B-B14F-4D97-AF65-F5344CB8AC3E}">
        <p14:creationId xmlns:p14="http://schemas.microsoft.com/office/powerpoint/2010/main" val="4265764532"/>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oup 13"/>
          <p:cNvGrpSpPr>
            <a:grpSpLocks/>
          </p:cNvGrpSpPr>
          <p:nvPr/>
        </p:nvGrpSpPr>
        <p:grpSpPr bwMode="auto">
          <a:xfrm>
            <a:off x="250825" y="404813"/>
            <a:ext cx="4105275" cy="6140450"/>
            <a:chOff x="1521" y="901"/>
            <a:chExt cx="6820" cy="9668"/>
          </a:xfrm>
        </p:grpSpPr>
        <p:pic>
          <p:nvPicPr>
            <p:cNvPr id="49158" name="Picture 14" descr="T-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1" y="1084"/>
              <a:ext cx="6820" cy="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Rectangle 15"/>
            <p:cNvSpPr>
              <a:spLocks noChangeArrowheads="1"/>
            </p:cNvSpPr>
            <p:nvPr/>
          </p:nvSpPr>
          <p:spPr bwMode="auto">
            <a:xfrm>
              <a:off x="3141" y="901"/>
              <a:ext cx="720" cy="7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endParaRPr lang="es-PE" altLang="es-PE" sz="1800" smtClean="0">
                <a:solidFill>
                  <a:srgbClr val="FFFFFF"/>
                </a:solidFill>
                <a:latin typeface="Arial" charset="0"/>
              </a:endParaRPr>
            </a:p>
          </p:txBody>
        </p:sp>
      </p:grpSp>
      <p:grpSp>
        <p:nvGrpSpPr>
          <p:cNvPr id="49155" name="Group 16"/>
          <p:cNvGrpSpPr>
            <a:grpSpLocks/>
          </p:cNvGrpSpPr>
          <p:nvPr/>
        </p:nvGrpSpPr>
        <p:grpSpPr bwMode="auto">
          <a:xfrm>
            <a:off x="4572000" y="404813"/>
            <a:ext cx="4248150" cy="6119812"/>
            <a:chOff x="8387" y="901"/>
            <a:chExt cx="6814" cy="9338"/>
          </a:xfrm>
        </p:grpSpPr>
        <p:pic>
          <p:nvPicPr>
            <p:cNvPr id="49156" name="Picture 17" descr="T-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7" y="1084"/>
              <a:ext cx="6814" cy="9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18"/>
            <p:cNvSpPr>
              <a:spLocks noChangeArrowheads="1"/>
            </p:cNvSpPr>
            <p:nvPr/>
          </p:nvSpPr>
          <p:spPr bwMode="auto">
            <a:xfrm>
              <a:off x="9441" y="901"/>
              <a:ext cx="765" cy="7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endParaRPr lang="es-PE" altLang="es-PE" sz="1800" smtClean="0">
                <a:solidFill>
                  <a:srgbClr val="FFFFFF"/>
                </a:solidFill>
                <a:latin typeface="Arial" charset="0"/>
              </a:endParaRPr>
            </a:p>
          </p:txBody>
        </p:sp>
      </p:grpSp>
    </p:spTree>
    <p:extLst>
      <p:ext uri="{BB962C8B-B14F-4D97-AF65-F5344CB8AC3E}">
        <p14:creationId xmlns:p14="http://schemas.microsoft.com/office/powerpoint/2010/main" val="689912596"/>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475656" y="908720"/>
            <a:ext cx="6552728" cy="584775"/>
          </a:xfrm>
          <a:prstGeom prst="rect">
            <a:avLst/>
          </a:prstGeom>
          <a:noFill/>
        </p:spPr>
        <p:txBody>
          <a:bodyPr wrap="square" rtlCol="0">
            <a:spAutoFit/>
          </a:bodyPr>
          <a:lstStyle/>
          <a:p>
            <a:r>
              <a:rPr lang="es-PE" sz="3200" b="1"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PRINCIPIO DE CONSTRUCCIÓN</a:t>
            </a:r>
            <a:endParaRPr lang="es-PE" sz="3200"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Rectangle 8"/>
          <p:cNvSpPr>
            <a:spLocks noChangeArrowheads="1"/>
          </p:cNvSpPr>
          <p:nvPr/>
        </p:nvSpPr>
        <p:spPr bwMode="auto">
          <a:xfrm>
            <a:off x="611560" y="2204864"/>
            <a:ext cx="7772400" cy="3582888"/>
          </a:xfrm>
          <a:prstGeom prst="rect">
            <a:avLst/>
          </a:prstGeom>
          <a:noFill/>
          <a:ln w="9525">
            <a:noFill/>
            <a:miter lim="800000"/>
            <a:headEnd/>
            <a:tailEnd/>
          </a:ln>
        </p:spPr>
        <p:txBody>
          <a:bodyPr lIns="92075" tIns="46038" rIns="92075" bIns="46038"/>
          <a:lstStyle>
            <a:lvl1pPr marL="342900" indent="-342900" eaLnBrk="0" hangingPunct="0">
              <a:defRPr sz="1600" b="1">
                <a:solidFill>
                  <a:schemeClr val="tx1"/>
                </a:solidFill>
                <a:latin typeface="Arial Unicode MS" pitchFamily="34" charset="-128"/>
              </a:defRPr>
            </a:lvl1pPr>
            <a:lvl2pPr marL="742950" indent="-285750" eaLnBrk="0" hangingPunct="0">
              <a:defRPr sz="1600" b="1">
                <a:solidFill>
                  <a:schemeClr val="tx1"/>
                </a:solidFill>
                <a:latin typeface="Arial Unicode MS" pitchFamily="34" charset="-128"/>
              </a:defRPr>
            </a:lvl2pPr>
            <a:lvl3pPr marL="1143000" indent="-228600" eaLnBrk="0" hangingPunct="0">
              <a:defRPr sz="1600" b="1">
                <a:solidFill>
                  <a:schemeClr val="tx1"/>
                </a:solidFill>
                <a:latin typeface="Arial Unicode MS" pitchFamily="34" charset="-128"/>
              </a:defRPr>
            </a:lvl3pPr>
            <a:lvl4pPr marL="1600200" indent="-228600" eaLnBrk="0" hangingPunct="0">
              <a:defRPr sz="1600" b="1">
                <a:solidFill>
                  <a:schemeClr val="tx1"/>
                </a:solidFill>
                <a:latin typeface="Arial Unicode MS" pitchFamily="34" charset="-128"/>
              </a:defRPr>
            </a:lvl4pPr>
            <a:lvl5pPr marL="2057400" indent="-228600" eaLnBrk="0" hangingPunct="0">
              <a:defRPr sz="1600" b="1">
                <a:solidFill>
                  <a:schemeClr val="tx1"/>
                </a:solidFill>
                <a:latin typeface="Arial Unicode MS" pitchFamily="34" charset="-128"/>
              </a:defRPr>
            </a:lvl5pPr>
            <a:lvl6pPr marL="2514600" indent="-228600" eaLnBrk="0" fontAlgn="base" hangingPunct="0">
              <a:spcBef>
                <a:spcPct val="0"/>
              </a:spcBef>
              <a:spcAft>
                <a:spcPct val="0"/>
              </a:spcAft>
              <a:defRPr sz="1600" b="1">
                <a:solidFill>
                  <a:schemeClr val="tx1"/>
                </a:solidFill>
                <a:latin typeface="Arial Unicode MS" pitchFamily="34" charset="-128"/>
              </a:defRPr>
            </a:lvl6pPr>
            <a:lvl7pPr marL="2971800" indent="-228600" eaLnBrk="0" fontAlgn="base" hangingPunct="0">
              <a:spcBef>
                <a:spcPct val="0"/>
              </a:spcBef>
              <a:spcAft>
                <a:spcPct val="0"/>
              </a:spcAft>
              <a:defRPr sz="1600" b="1">
                <a:solidFill>
                  <a:schemeClr val="tx1"/>
                </a:solidFill>
                <a:latin typeface="Arial Unicode MS" pitchFamily="34" charset="-128"/>
              </a:defRPr>
            </a:lvl7pPr>
            <a:lvl8pPr marL="3429000" indent="-228600" eaLnBrk="0" fontAlgn="base" hangingPunct="0">
              <a:spcBef>
                <a:spcPct val="0"/>
              </a:spcBef>
              <a:spcAft>
                <a:spcPct val="0"/>
              </a:spcAft>
              <a:defRPr sz="1600" b="1">
                <a:solidFill>
                  <a:schemeClr val="tx1"/>
                </a:solidFill>
                <a:latin typeface="Arial Unicode MS" pitchFamily="34" charset="-128"/>
              </a:defRPr>
            </a:lvl8pPr>
            <a:lvl9pPr marL="3886200" indent="-228600" eaLnBrk="0" fontAlgn="base" hangingPunct="0">
              <a:spcBef>
                <a:spcPct val="0"/>
              </a:spcBef>
              <a:spcAft>
                <a:spcPct val="0"/>
              </a:spcAft>
              <a:defRPr sz="1600" b="1">
                <a:solidFill>
                  <a:schemeClr val="tx1"/>
                </a:solidFill>
                <a:latin typeface="Arial Unicode MS" pitchFamily="34" charset="-128"/>
              </a:defRPr>
            </a:lvl9pPr>
          </a:lstStyle>
          <a:p>
            <a:pPr algn="just" eaLnBrk="1" hangingPunct="1">
              <a:spcBef>
                <a:spcPct val="20000"/>
              </a:spcBef>
            </a:pPr>
            <a:r>
              <a:rPr lang="es-ES_tradnl" altLang="es-PE" sz="3200" b="0" dirty="0">
                <a:effectLst>
                  <a:outerShdw blurRad="38100" dist="38100" dir="2700000" algn="tl">
                    <a:srgbClr val="000000">
                      <a:alpha val="43137"/>
                    </a:srgbClr>
                  </a:outerShdw>
                </a:effectLst>
                <a:latin typeface="Arial" charset="0"/>
              </a:rPr>
              <a:t>Se siguen los siguientes principios:</a:t>
            </a:r>
          </a:p>
          <a:p>
            <a:pPr algn="just" eaLnBrk="1" hangingPunct="1">
              <a:spcBef>
                <a:spcPct val="20000"/>
              </a:spcBef>
              <a:buFontTx/>
              <a:buChar char="•"/>
            </a:pPr>
            <a:r>
              <a:rPr lang="es-ES_tradnl" altLang="es-PE" sz="3200" b="0" dirty="0">
                <a:effectLst>
                  <a:outerShdw blurRad="38100" dist="38100" dir="2700000" algn="tl">
                    <a:srgbClr val="000000">
                      <a:alpha val="43137"/>
                    </a:srgbClr>
                  </a:outerShdw>
                </a:effectLst>
                <a:latin typeface="Arial" charset="0"/>
              </a:rPr>
              <a:t>Principio de mínima energía (</a:t>
            </a:r>
            <a:r>
              <a:rPr lang="es-ES_tradnl" altLang="es-PE" sz="3200" b="0" dirty="0" err="1">
                <a:effectLst>
                  <a:outerShdw blurRad="38100" dist="38100" dir="2700000" algn="tl">
                    <a:srgbClr val="000000">
                      <a:alpha val="43137"/>
                    </a:srgbClr>
                  </a:outerShdw>
                </a:effectLst>
                <a:latin typeface="Arial" charset="0"/>
              </a:rPr>
              <a:t>aufbau</a:t>
            </a:r>
            <a:r>
              <a:rPr lang="es-ES_tradnl" altLang="es-PE" sz="3200" b="0" dirty="0">
                <a:effectLst>
                  <a:outerShdw blurRad="38100" dist="38100" dir="2700000" algn="tl">
                    <a:srgbClr val="000000">
                      <a:alpha val="43137"/>
                    </a:srgbClr>
                  </a:outerShdw>
                </a:effectLst>
                <a:latin typeface="Arial" charset="0"/>
              </a:rPr>
              <a:t>)</a:t>
            </a:r>
          </a:p>
          <a:p>
            <a:pPr algn="just" eaLnBrk="1" hangingPunct="1">
              <a:spcBef>
                <a:spcPct val="20000"/>
              </a:spcBef>
              <a:buFontTx/>
              <a:buChar char="•"/>
            </a:pPr>
            <a:r>
              <a:rPr lang="es-ES_tradnl" altLang="es-PE" sz="3200" b="0" dirty="0">
                <a:effectLst>
                  <a:outerShdw blurRad="38100" dist="38100" dir="2700000" algn="tl">
                    <a:srgbClr val="000000">
                      <a:alpha val="43137"/>
                    </a:srgbClr>
                  </a:outerShdw>
                </a:effectLst>
                <a:latin typeface="Arial" charset="0"/>
              </a:rPr>
              <a:t>Principio de máxima multiplicidad (regla de </a:t>
            </a:r>
            <a:r>
              <a:rPr lang="es-ES_tradnl" altLang="es-PE" sz="3200" b="0" dirty="0" err="1">
                <a:effectLst>
                  <a:outerShdw blurRad="38100" dist="38100" dir="2700000" algn="tl">
                    <a:srgbClr val="000000">
                      <a:alpha val="43137"/>
                    </a:srgbClr>
                  </a:outerShdw>
                </a:effectLst>
                <a:latin typeface="Arial" charset="0"/>
              </a:rPr>
              <a:t>Hund</a:t>
            </a:r>
            <a:r>
              <a:rPr lang="es-ES_tradnl" altLang="es-PE" sz="3200" b="0" dirty="0">
                <a:effectLst>
                  <a:outerShdw blurRad="38100" dist="38100" dir="2700000" algn="tl">
                    <a:srgbClr val="000000">
                      <a:alpha val="43137"/>
                    </a:srgbClr>
                  </a:outerShdw>
                </a:effectLst>
                <a:latin typeface="Arial" charset="0"/>
              </a:rPr>
              <a:t>)</a:t>
            </a:r>
          </a:p>
          <a:p>
            <a:pPr algn="just" eaLnBrk="1" hangingPunct="1">
              <a:spcBef>
                <a:spcPct val="20000"/>
              </a:spcBef>
              <a:buFontTx/>
              <a:buChar char="•"/>
            </a:pPr>
            <a:r>
              <a:rPr lang="es-ES_tradnl" altLang="es-PE" sz="3200" b="0" dirty="0" smtClean="0">
                <a:effectLst>
                  <a:outerShdw blurRad="38100" dist="38100" dir="2700000" algn="tl">
                    <a:srgbClr val="000000">
                      <a:alpha val="43137"/>
                    </a:srgbClr>
                  </a:outerShdw>
                </a:effectLst>
                <a:latin typeface="Arial" charset="0"/>
              </a:rPr>
              <a:t>Principio </a:t>
            </a:r>
            <a:r>
              <a:rPr lang="es-ES_tradnl" altLang="es-PE" sz="3200" b="0" dirty="0">
                <a:effectLst>
                  <a:outerShdw blurRad="38100" dist="38100" dir="2700000" algn="tl">
                    <a:srgbClr val="000000">
                      <a:alpha val="43137"/>
                    </a:srgbClr>
                  </a:outerShdw>
                </a:effectLst>
                <a:latin typeface="Arial" charset="0"/>
              </a:rPr>
              <a:t>de exclusión de Pauli.</a:t>
            </a:r>
          </a:p>
        </p:txBody>
      </p:sp>
    </p:spTree>
    <p:extLst>
      <p:ext uri="{BB962C8B-B14F-4D97-AF65-F5344CB8AC3E}">
        <p14:creationId xmlns:p14="http://schemas.microsoft.com/office/powerpoint/2010/main" val="6541713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p:cNvSpPr>
            <a:spLocks noGrp="1" noChangeArrowheads="1"/>
          </p:cNvSpPr>
          <p:nvPr>
            <p:ph idx="1"/>
          </p:nvPr>
        </p:nvSpPr>
        <p:spPr>
          <a:xfrm>
            <a:off x="467296" y="908322"/>
            <a:ext cx="7921128" cy="5761038"/>
          </a:xfrm>
        </p:spPr>
        <p:txBody>
          <a:bodyPr/>
          <a:lstStyle/>
          <a:p>
            <a:pPr>
              <a:lnSpc>
                <a:spcPct val="90000"/>
              </a:lnSpc>
              <a:buFont typeface="Wingdings" pitchFamily="2" charset="2"/>
              <a:buNone/>
              <a:defRPr/>
            </a:pPr>
            <a:r>
              <a:rPr lang="es-ES" b="1" dirty="0" smtClean="0">
                <a:solidFill>
                  <a:srgbClr val="FFCC00"/>
                </a:solidFill>
                <a:latin typeface="Arial" charset="0"/>
              </a:rPr>
              <a:t>  </a:t>
            </a:r>
            <a:r>
              <a:rPr lang="es-ES" b="1" dirty="0" smtClean="0">
                <a:solidFill>
                  <a:srgbClr val="FFC000"/>
                </a:solidFill>
                <a:latin typeface="Arial" charset="0"/>
              </a:rPr>
              <a:t>PRINCIPIO DE MÍNIMA ENERGÍA (AUFBAU)</a:t>
            </a:r>
          </a:p>
          <a:p>
            <a:pPr>
              <a:lnSpc>
                <a:spcPct val="90000"/>
              </a:lnSpc>
              <a:buFont typeface="Wingdings" pitchFamily="2" charset="2"/>
              <a:buNone/>
              <a:defRPr/>
            </a:pPr>
            <a:endParaRPr lang="es-ES" sz="1200" b="1" dirty="0" smtClean="0">
              <a:solidFill>
                <a:srgbClr val="FF0000"/>
              </a:solidFill>
              <a:latin typeface="Arial" charset="0"/>
            </a:endParaRPr>
          </a:p>
          <a:p>
            <a:pPr algn="just">
              <a:lnSpc>
                <a:spcPct val="90000"/>
              </a:lnSpc>
              <a:buFont typeface="Wingdings" pitchFamily="2" charset="2"/>
              <a:buNone/>
              <a:defRPr/>
            </a:pPr>
            <a:r>
              <a:rPr lang="es-ES" sz="2800" b="1" dirty="0" smtClean="0">
                <a:latin typeface="Arial" charset="0"/>
              </a:rPr>
              <a:t>  “</a:t>
            </a:r>
            <a:r>
              <a:rPr lang="es-ES" sz="2800" b="1" dirty="0" err="1" smtClean="0">
                <a:latin typeface="Arial" charset="0"/>
              </a:rPr>
              <a:t>Aufbau</a:t>
            </a:r>
            <a:r>
              <a:rPr lang="es-ES" sz="2800" b="1" dirty="0" smtClean="0">
                <a:latin typeface="Arial" charset="0"/>
              </a:rPr>
              <a:t>” </a:t>
            </a:r>
            <a:r>
              <a:rPr lang="es-ES" sz="2800" dirty="0" smtClean="0">
                <a:effectLst/>
                <a:latin typeface="Arial" charset="0"/>
              </a:rPr>
              <a:t>palabra alemana que significa construcción.</a:t>
            </a:r>
          </a:p>
          <a:p>
            <a:pPr algn="just">
              <a:lnSpc>
                <a:spcPct val="90000"/>
              </a:lnSpc>
              <a:buFont typeface="Wingdings" pitchFamily="2" charset="2"/>
              <a:buNone/>
              <a:defRPr/>
            </a:pPr>
            <a:r>
              <a:rPr lang="es-ES" sz="2800" dirty="0" smtClean="0">
                <a:effectLst/>
                <a:latin typeface="Arial" charset="0"/>
              </a:rPr>
              <a:t>  “Los electrones se distribuyen en orden creciente de la energía relativa (</a:t>
            </a:r>
            <a:r>
              <a:rPr lang="es-ES" sz="2800" b="1" dirty="0" smtClean="0">
                <a:effectLst/>
                <a:latin typeface="Arial" charset="0"/>
              </a:rPr>
              <a:t>E</a:t>
            </a:r>
            <a:r>
              <a:rPr lang="es-ES" sz="2800" b="1" baseline="-25000" dirty="0" smtClean="0">
                <a:effectLst/>
                <a:latin typeface="Arial" charset="0"/>
              </a:rPr>
              <a:t>R</a:t>
            </a:r>
            <a:r>
              <a:rPr lang="es-ES" sz="2800" dirty="0" smtClean="0">
                <a:effectLst/>
                <a:latin typeface="Arial" charset="0"/>
              </a:rPr>
              <a:t>) de los subniveles “.</a:t>
            </a:r>
          </a:p>
          <a:p>
            <a:pPr algn="just">
              <a:lnSpc>
                <a:spcPct val="90000"/>
              </a:lnSpc>
              <a:buFont typeface="Wingdings" pitchFamily="2" charset="2"/>
              <a:buNone/>
              <a:defRPr/>
            </a:pPr>
            <a:endParaRPr lang="en-US" sz="1600" b="1" dirty="0" smtClean="0">
              <a:latin typeface="Arial" charset="0"/>
            </a:endParaRPr>
          </a:p>
          <a:p>
            <a:pPr algn="just">
              <a:lnSpc>
                <a:spcPct val="90000"/>
              </a:lnSpc>
              <a:buFont typeface="Wingdings" pitchFamily="2" charset="2"/>
              <a:buNone/>
              <a:defRPr/>
            </a:pPr>
            <a:r>
              <a:rPr lang="en-US" sz="2800" b="1" dirty="0" smtClean="0">
                <a:latin typeface="Arial" charset="0"/>
              </a:rPr>
              <a:t>       1s</a:t>
            </a:r>
            <a:r>
              <a:rPr lang="en-US" sz="2800" b="1" baseline="30000" dirty="0" smtClean="0">
                <a:latin typeface="Arial" charset="0"/>
              </a:rPr>
              <a:t>2</a:t>
            </a:r>
            <a:r>
              <a:rPr lang="en-US" sz="2800" b="1" dirty="0" smtClean="0">
                <a:latin typeface="Arial" charset="0"/>
              </a:rPr>
              <a:t>  &lt; 2s</a:t>
            </a:r>
            <a:r>
              <a:rPr lang="en-US" sz="2800" b="1" baseline="30000" dirty="0" smtClean="0">
                <a:latin typeface="Arial" charset="0"/>
              </a:rPr>
              <a:t>2 </a:t>
            </a:r>
            <a:r>
              <a:rPr lang="en-US" sz="2800" b="1" dirty="0" smtClean="0">
                <a:latin typeface="Arial" charset="0"/>
              </a:rPr>
              <a:t> &lt; 2p</a:t>
            </a:r>
            <a:r>
              <a:rPr lang="en-US" sz="2800" b="1" baseline="30000" dirty="0" smtClean="0">
                <a:latin typeface="Arial" charset="0"/>
              </a:rPr>
              <a:t>6</a:t>
            </a:r>
            <a:r>
              <a:rPr lang="en-US" sz="2800" b="1" dirty="0" smtClean="0">
                <a:latin typeface="Arial" charset="0"/>
              </a:rPr>
              <a:t>  &lt; 3s</a:t>
            </a:r>
            <a:r>
              <a:rPr lang="en-US" sz="2800" b="1" baseline="30000" dirty="0" smtClean="0">
                <a:latin typeface="Arial" charset="0"/>
              </a:rPr>
              <a:t>2 </a:t>
            </a:r>
            <a:r>
              <a:rPr lang="en-US" sz="2800" b="1" dirty="0" smtClean="0">
                <a:latin typeface="Arial" charset="0"/>
              </a:rPr>
              <a:t> &lt;...     </a:t>
            </a:r>
          </a:p>
          <a:p>
            <a:pPr algn="just">
              <a:lnSpc>
                <a:spcPct val="90000"/>
              </a:lnSpc>
              <a:buFont typeface="Wingdings" pitchFamily="2" charset="2"/>
              <a:buNone/>
              <a:defRPr/>
            </a:pPr>
            <a:endParaRPr lang="en-US" sz="1600" b="1" dirty="0" smtClean="0">
              <a:latin typeface="Arial" charset="0"/>
            </a:endParaRPr>
          </a:p>
          <a:p>
            <a:pPr algn="just">
              <a:lnSpc>
                <a:spcPct val="90000"/>
              </a:lnSpc>
              <a:buFont typeface="Wingdings" pitchFamily="2" charset="2"/>
              <a:buNone/>
              <a:defRPr/>
            </a:pPr>
            <a:r>
              <a:rPr lang="en-US" sz="2800" b="1" dirty="0" smtClean="0">
                <a:latin typeface="Arial" charset="0"/>
              </a:rPr>
              <a:t>                                            </a:t>
            </a:r>
            <a:r>
              <a:rPr lang="es-ES" sz="2800" b="1" dirty="0" smtClean="0">
                <a:solidFill>
                  <a:srgbClr val="99FF66"/>
                </a:solidFill>
                <a:latin typeface="Arial" charset="0"/>
              </a:rPr>
              <a:t># de electrones</a:t>
            </a:r>
          </a:p>
          <a:p>
            <a:pPr algn="just">
              <a:lnSpc>
                <a:spcPct val="90000"/>
              </a:lnSpc>
              <a:buFont typeface="Wingdings" pitchFamily="2" charset="2"/>
              <a:buNone/>
              <a:defRPr/>
            </a:pPr>
            <a:r>
              <a:rPr lang="es-ES" sz="2800" b="1" dirty="0" smtClean="0">
                <a:latin typeface="Arial" charset="0"/>
              </a:rPr>
              <a:t>        </a:t>
            </a:r>
            <a:r>
              <a:rPr lang="es-ES" sz="2800" b="1" dirty="0" smtClean="0">
                <a:solidFill>
                  <a:srgbClr val="FF66CC"/>
                </a:solidFill>
                <a:latin typeface="Arial" charset="0"/>
              </a:rPr>
              <a:t>nivel</a:t>
            </a:r>
            <a:r>
              <a:rPr lang="es-ES" sz="2800" b="1" dirty="0" smtClean="0">
                <a:latin typeface="Arial" charset="0"/>
              </a:rPr>
              <a:t> </a:t>
            </a:r>
            <a:r>
              <a:rPr lang="es-ES" sz="2800" b="1" dirty="0" smtClean="0">
                <a:solidFill>
                  <a:srgbClr val="FF66CC"/>
                </a:solidFill>
                <a:latin typeface="Arial" charset="0"/>
              </a:rPr>
              <a:t>6</a:t>
            </a:r>
            <a:r>
              <a:rPr lang="es-ES" sz="2800" b="1" dirty="0" smtClean="0">
                <a:latin typeface="Arial" charset="0"/>
              </a:rPr>
              <a:t>  </a:t>
            </a:r>
            <a:r>
              <a:rPr lang="es-ES" sz="2800" b="1" dirty="0" smtClean="0">
                <a:latin typeface="Arial" charset="0"/>
                <a:sym typeface="Wingdings" pitchFamily="2" charset="2"/>
              </a:rPr>
              <a:t></a:t>
            </a:r>
            <a:r>
              <a:rPr lang="es-ES" sz="2800" b="1" dirty="0" smtClean="0">
                <a:latin typeface="Arial" charset="0"/>
              </a:rPr>
              <a:t>  </a:t>
            </a:r>
            <a:r>
              <a:rPr lang="es-ES" sz="2800" b="1" dirty="0" smtClean="0">
                <a:solidFill>
                  <a:srgbClr val="FF66CC"/>
                </a:solidFill>
                <a:latin typeface="Arial" charset="0"/>
              </a:rPr>
              <a:t>6</a:t>
            </a:r>
            <a:r>
              <a:rPr lang="es-ES" sz="2800" b="1" dirty="0" smtClean="0">
                <a:solidFill>
                  <a:srgbClr val="99CCFF"/>
                </a:solidFill>
                <a:latin typeface="Arial" charset="0"/>
              </a:rPr>
              <a:t>p</a:t>
            </a:r>
            <a:r>
              <a:rPr lang="es-ES" b="1" baseline="30000" dirty="0" smtClean="0">
                <a:solidFill>
                  <a:srgbClr val="99FF66"/>
                </a:solidFill>
                <a:latin typeface="Arial" charset="0"/>
              </a:rPr>
              <a:t>3</a:t>
            </a:r>
            <a:r>
              <a:rPr lang="es-ES" sz="2800" b="1" dirty="0" smtClean="0">
                <a:latin typeface="Arial" charset="0"/>
              </a:rPr>
              <a:t>           </a:t>
            </a:r>
          </a:p>
          <a:p>
            <a:pPr algn="just">
              <a:lnSpc>
                <a:spcPct val="90000"/>
              </a:lnSpc>
              <a:buNone/>
              <a:defRPr/>
            </a:pPr>
            <a:r>
              <a:rPr lang="es-ES" sz="2800" b="1" dirty="0" smtClean="0">
                <a:latin typeface="Arial" charset="0"/>
              </a:rPr>
              <a:t>                                       </a:t>
            </a:r>
            <a:r>
              <a:rPr lang="es-ES" sz="2800" b="1" dirty="0" smtClean="0">
                <a:solidFill>
                  <a:srgbClr val="99CCFF"/>
                </a:solidFill>
                <a:latin typeface="Arial" charset="0"/>
              </a:rPr>
              <a:t>subnivel </a:t>
            </a:r>
            <a:r>
              <a:rPr lang="es-ES" sz="2800" b="1" dirty="0" smtClean="0">
                <a:solidFill>
                  <a:srgbClr val="99CCFF"/>
                </a:solidFill>
                <a:latin typeface="Arial" charset="0"/>
              </a:rPr>
              <a:t>(</a:t>
            </a:r>
            <a:r>
              <a:rPr lang="es-MX" altLang="es-PE" sz="2800" b="1" i="1" dirty="0" smtClean="0">
                <a:effectLst/>
                <a:latin typeface="Times New Roman" charset="0"/>
              </a:rPr>
              <a:t>ℓ</a:t>
            </a:r>
            <a:r>
              <a:rPr lang="es-ES" sz="2800" b="1" dirty="0" smtClean="0">
                <a:solidFill>
                  <a:srgbClr val="99CCFF"/>
                </a:solidFill>
                <a:latin typeface="Arial" charset="0"/>
              </a:rPr>
              <a:t> </a:t>
            </a:r>
            <a:r>
              <a:rPr lang="es-ES" sz="2800" b="1" dirty="0" smtClean="0">
                <a:solidFill>
                  <a:srgbClr val="99CCFF"/>
                </a:solidFill>
                <a:latin typeface="Arial" charset="0"/>
              </a:rPr>
              <a:t>=1)</a:t>
            </a:r>
          </a:p>
          <a:p>
            <a:pPr>
              <a:lnSpc>
                <a:spcPct val="90000"/>
              </a:lnSpc>
              <a:buFont typeface="Wingdings" pitchFamily="2" charset="2"/>
              <a:buNone/>
              <a:defRPr/>
            </a:pPr>
            <a:endParaRPr lang="en-GB" sz="2800" b="1" dirty="0" smtClean="0">
              <a:solidFill>
                <a:srgbClr val="99CCFF"/>
              </a:solidFill>
              <a:latin typeface="Arial" charset="0"/>
            </a:endParaRPr>
          </a:p>
        </p:txBody>
      </p:sp>
      <p:sp>
        <p:nvSpPr>
          <p:cNvPr id="54275" name="Line 5"/>
          <p:cNvSpPr>
            <a:spLocks noChangeShapeType="1"/>
          </p:cNvSpPr>
          <p:nvPr/>
        </p:nvSpPr>
        <p:spPr bwMode="auto">
          <a:xfrm flipH="1">
            <a:off x="3850431" y="4940473"/>
            <a:ext cx="865187" cy="2873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54276" name="Line 6"/>
          <p:cNvSpPr>
            <a:spLocks noChangeShapeType="1"/>
          </p:cNvSpPr>
          <p:nvPr/>
        </p:nvSpPr>
        <p:spPr bwMode="auto">
          <a:xfrm flipH="1" flipV="1">
            <a:off x="3636839" y="5588918"/>
            <a:ext cx="719137"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132103" name="Rectangle 7"/>
          <p:cNvSpPr>
            <a:spLocks noChangeArrowheads="1"/>
          </p:cNvSpPr>
          <p:nvPr/>
        </p:nvSpPr>
        <p:spPr bwMode="auto">
          <a:xfrm>
            <a:off x="6156325" y="4005436"/>
            <a:ext cx="1873250" cy="935037"/>
          </a:xfrm>
          <a:prstGeom prst="rect">
            <a:avLst/>
          </a:prstGeom>
          <a:solidFill>
            <a:schemeClr val="accent1"/>
          </a:solidFill>
          <a:ln w="9525">
            <a:solidFill>
              <a:schemeClr val="tx1"/>
            </a:solidFill>
            <a:miter lim="800000"/>
            <a:headEnd/>
            <a:tailEnd/>
          </a:ln>
          <a:effectLst/>
        </p:spPr>
        <p:txBody>
          <a:bodyPr wrap="none" anchor="ctr"/>
          <a:lstStyle/>
          <a:p>
            <a:pPr algn="ctr" fontAlgn="base">
              <a:spcBef>
                <a:spcPct val="0"/>
              </a:spcBef>
              <a:spcAft>
                <a:spcPct val="0"/>
              </a:spcAft>
              <a:defRPr/>
            </a:pPr>
            <a:r>
              <a:rPr lang="en-US" sz="2800" b="1" dirty="0">
                <a:solidFill>
                  <a:srgbClr val="FFFFFF"/>
                </a:solidFill>
                <a:effectLst>
                  <a:outerShdw blurRad="38100" dist="38100" dir="2700000" algn="tl">
                    <a:srgbClr val="000000"/>
                  </a:outerShdw>
                </a:effectLst>
                <a:latin typeface="Arial" charset="0"/>
              </a:rPr>
              <a:t>E</a:t>
            </a:r>
            <a:r>
              <a:rPr lang="en-US" sz="2800" b="1" baseline="-25000" dirty="0">
                <a:solidFill>
                  <a:srgbClr val="FFFFFF"/>
                </a:solidFill>
                <a:effectLst>
                  <a:outerShdw blurRad="38100" dist="38100" dir="2700000" algn="tl">
                    <a:srgbClr val="000000"/>
                  </a:outerShdw>
                </a:effectLst>
                <a:latin typeface="Arial" charset="0"/>
              </a:rPr>
              <a:t>R</a:t>
            </a:r>
            <a:r>
              <a:rPr lang="en-US" sz="2800" b="1" dirty="0">
                <a:solidFill>
                  <a:srgbClr val="FFFFFF"/>
                </a:solidFill>
                <a:effectLst>
                  <a:outerShdw blurRad="38100" dist="38100" dir="2700000" algn="tl">
                    <a:srgbClr val="000000"/>
                  </a:outerShdw>
                </a:effectLst>
                <a:latin typeface="Arial" charset="0"/>
              </a:rPr>
              <a:t> = n </a:t>
            </a:r>
            <a:r>
              <a:rPr lang="en-US" sz="2800" b="1" dirty="0" smtClean="0">
                <a:solidFill>
                  <a:srgbClr val="FFFFFF"/>
                </a:solidFill>
                <a:effectLst>
                  <a:outerShdw blurRad="38100" dist="38100" dir="2700000" algn="tl">
                    <a:srgbClr val="000000"/>
                  </a:outerShdw>
                </a:effectLst>
                <a:latin typeface="Arial" charset="0"/>
              </a:rPr>
              <a:t>+ </a:t>
            </a:r>
            <a:r>
              <a:rPr lang="es-MX" altLang="es-PE" sz="2800" b="1" i="1" dirty="0" smtClean="0">
                <a:latin typeface="Times New Roman" charset="0"/>
              </a:rPr>
              <a:t>ℓ</a:t>
            </a:r>
            <a:r>
              <a:rPr lang="en-US" sz="2800" b="1" dirty="0" smtClean="0">
                <a:solidFill>
                  <a:srgbClr val="FFFFFF"/>
                </a:solidFill>
                <a:effectLst>
                  <a:outerShdw blurRad="38100" dist="38100" dir="2700000" algn="tl">
                    <a:srgbClr val="000000"/>
                  </a:outerShdw>
                </a:effectLst>
                <a:latin typeface="Arial" charset="0"/>
              </a:rPr>
              <a:t> </a:t>
            </a:r>
            <a:endParaRPr lang="en-GB" sz="2800" b="1" dirty="0">
              <a:solidFill>
                <a:srgbClr val="FFFFFF"/>
              </a:solidFill>
              <a:effectLst>
                <a:outerShdw blurRad="38100" dist="38100" dir="2700000" algn="tl">
                  <a:srgbClr val="000000"/>
                </a:outerShdw>
              </a:effectLst>
              <a:latin typeface="Arial" charset="0"/>
            </a:endParaRPr>
          </a:p>
        </p:txBody>
      </p:sp>
    </p:spTree>
    <p:extLst>
      <p:ext uri="{BB962C8B-B14F-4D97-AF65-F5344CB8AC3E}">
        <p14:creationId xmlns:p14="http://schemas.microsoft.com/office/powerpoint/2010/main" val="1800826304"/>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ttp://4.bp.blogspot.com/-1Vqgyg5YtR8/ULE8pz8VnzI/AAAAAAAAB5M/DFgN7GpCm2E/s400/config%2B6t.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620713"/>
            <a:ext cx="5408612"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2 Imagen" descr="http://1.bp.blogspot.com/-jAuYkoU81tY/UWJJb4dZgeI/AAAAAAAAAOc/tfA29G1zpaQ/s1600/Imagen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3644900"/>
            <a:ext cx="511175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372181"/>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idx="1"/>
          </p:nvPr>
        </p:nvSpPr>
        <p:spPr>
          <a:xfrm>
            <a:off x="277366" y="620985"/>
            <a:ext cx="8255074" cy="6048375"/>
          </a:xfrm>
        </p:spPr>
        <p:txBody>
          <a:bodyPr/>
          <a:lstStyle/>
          <a:p>
            <a:pPr algn="just">
              <a:lnSpc>
                <a:spcPct val="90000"/>
              </a:lnSpc>
              <a:buFont typeface="Wingdings" pitchFamily="2" charset="2"/>
              <a:buNone/>
              <a:defRPr/>
            </a:pPr>
            <a:r>
              <a:rPr lang="es-ES" sz="2400" b="1" dirty="0" smtClean="0">
                <a:latin typeface="Arial" charset="0"/>
              </a:rPr>
              <a:t>   </a:t>
            </a:r>
            <a:r>
              <a:rPr lang="es-ES" b="1" dirty="0" smtClean="0">
                <a:solidFill>
                  <a:srgbClr val="FFC000"/>
                </a:solidFill>
                <a:latin typeface="Arial" charset="0"/>
              </a:rPr>
              <a:t>PRINCIPIO DE MÁXIMA MULTIPLICIDAD</a:t>
            </a:r>
          </a:p>
          <a:p>
            <a:pPr algn="just">
              <a:lnSpc>
                <a:spcPct val="90000"/>
              </a:lnSpc>
              <a:buFont typeface="Wingdings" pitchFamily="2" charset="2"/>
              <a:buNone/>
              <a:defRPr/>
            </a:pPr>
            <a:r>
              <a:rPr lang="es-ES" b="1" dirty="0">
                <a:solidFill>
                  <a:srgbClr val="FFC000"/>
                </a:solidFill>
                <a:latin typeface="Arial" charset="0"/>
              </a:rPr>
              <a:t> </a:t>
            </a:r>
            <a:r>
              <a:rPr lang="es-ES" b="1" dirty="0" smtClean="0">
                <a:solidFill>
                  <a:srgbClr val="FFC000"/>
                </a:solidFill>
                <a:latin typeface="Arial" charset="0"/>
              </a:rPr>
              <a:t> (REGLA DE HUND)</a:t>
            </a:r>
          </a:p>
          <a:p>
            <a:pPr algn="just">
              <a:lnSpc>
                <a:spcPct val="90000"/>
              </a:lnSpc>
              <a:buFont typeface="Wingdings" pitchFamily="2" charset="2"/>
              <a:buNone/>
              <a:defRPr/>
            </a:pPr>
            <a:endParaRPr lang="es-ES" sz="1200" dirty="0" smtClean="0">
              <a:solidFill>
                <a:srgbClr val="FF0000"/>
              </a:solidFill>
              <a:effectLst/>
              <a:latin typeface="Arial" charset="0"/>
            </a:endParaRPr>
          </a:p>
          <a:p>
            <a:pPr algn="just">
              <a:lnSpc>
                <a:spcPct val="90000"/>
              </a:lnSpc>
              <a:buFont typeface="Wingdings" pitchFamily="2" charset="2"/>
              <a:buNone/>
              <a:defRPr/>
            </a:pPr>
            <a:r>
              <a:rPr lang="es-ES" sz="2400" dirty="0" smtClean="0">
                <a:effectLst/>
                <a:latin typeface="Arial" panose="020B0604020202020204" pitchFamily="34" charset="0"/>
                <a:cs typeface="Arial" panose="020B0604020202020204" pitchFamily="34" charset="0"/>
              </a:rPr>
              <a:t>    “El orden de llenado en un subnivel es aquel en el que hay el máximo número de orbitales </a:t>
            </a:r>
            <a:r>
              <a:rPr lang="es-ES" sz="2400" dirty="0" err="1" smtClean="0">
                <a:effectLst/>
                <a:latin typeface="Arial" panose="020B0604020202020204" pitchFamily="34" charset="0"/>
                <a:cs typeface="Arial" panose="020B0604020202020204" pitchFamily="34" charset="0"/>
              </a:rPr>
              <a:t>semillenos</a:t>
            </a:r>
            <a:r>
              <a:rPr lang="es-ES" sz="2400" dirty="0" smtClean="0">
                <a:effectLst/>
                <a:latin typeface="Arial" panose="020B0604020202020204" pitchFamily="34" charset="0"/>
                <a:cs typeface="Arial" panose="020B0604020202020204" pitchFamily="34" charset="0"/>
              </a:rPr>
              <a:t>. Los elementos de estos orbitales tienen los spines paralelos”</a:t>
            </a:r>
          </a:p>
          <a:p>
            <a:pPr>
              <a:lnSpc>
                <a:spcPct val="90000"/>
              </a:lnSpc>
              <a:buFont typeface="Wingdings" pitchFamily="2" charset="2"/>
              <a:buNone/>
              <a:defRPr/>
            </a:pPr>
            <a:r>
              <a:rPr lang="es-ES" sz="2400" b="1" dirty="0" smtClean="0">
                <a:effectLst/>
              </a:rPr>
              <a:t>    </a:t>
            </a:r>
            <a:r>
              <a:rPr lang="es-ES" sz="2400" dirty="0" smtClean="0">
                <a:effectLst/>
                <a:latin typeface="Arial" panose="020B0604020202020204" pitchFamily="34" charset="0"/>
                <a:cs typeface="Arial" panose="020B0604020202020204" pitchFamily="34" charset="0"/>
              </a:rPr>
              <a:t>Ejemplo:	</a:t>
            </a:r>
            <a:r>
              <a:rPr lang="es-ES" sz="2400" b="1" dirty="0" smtClean="0">
                <a:effectLst/>
              </a:rPr>
              <a:t>				  </a:t>
            </a:r>
            <a:r>
              <a:rPr lang="es-ES" sz="2000" b="1" dirty="0" smtClean="0">
                <a:solidFill>
                  <a:srgbClr val="FFFF00"/>
                </a:solidFill>
                <a:effectLst/>
                <a:latin typeface="Arial" panose="020B0604020202020204" pitchFamily="34" charset="0"/>
                <a:cs typeface="Arial" panose="020B0604020202020204" pitchFamily="34" charset="0"/>
              </a:rPr>
              <a:t>(a)</a:t>
            </a:r>
            <a:endParaRPr lang="en-US" sz="2400" b="1" dirty="0" smtClean="0">
              <a:solidFill>
                <a:srgbClr val="FFFF00"/>
              </a:solidFill>
              <a:effectLst/>
              <a:latin typeface="Arial" panose="020B0604020202020204" pitchFamily="34" charset="0"/>
              <a:cs typeface="Arial" panose="020B0604020202020204" pitchFamily="34" charset="0"/>
            </a:endParaRPr>
          </a:p>
          <a:p>
            <a:pPr>
              <a:lnSpc>
                <a:spcPct val="90000"/>
              </a:lnSpc>
              <a:buFont typeface="Wingdings" pitchFamily="2" charset="2"/>
              <a:buNone/>
              <a:defRPr/>
            </a:pPr>
            <a:r>
              <a:rPr lang="en-US" sz="2400" b="1" dirty="0" smtClean="0">
                <a:effectLst/>
              </a:rPr>
              <a:t>                          </a:t>
            </a:r>
            <a:r>
              <a:rPr lang="en-US" b="1" baseline="-25000" dirty="0" smtClean="0">
                <a:effectLst/>
              </a:rPr>
              <a:t>6</a:t>
            </a:r>
            <a:r>
              <a:rPr lang="en-US" sz="2400" b="1" dirty="0" smtClean="0">
                <a:effectLst/>
              </a:rPr>
              <a:t>C:     </a:t>
            </a:r>
            <a:r>
              <a:rPr lang="es-ES" sz="2400" b="1" u="sng" dirty="0" smtClean="0">
                <a:effectLst/>
                <a:sym typeface="Symbol" pitchFamily="18" charset="2"/>
              </a:rPr>
              <a:t></a:t>
            </a:r>
            <a:r>
              <a:rPr lang="es-ES" sz="2400" b="1" u="sng" dirty="0" smtClean="0">
                <a:effectLst/>
              </a:rPr>
              <a:t> </a:t>
            </a:r>
            <a:r>
              <a:rPr lang="es-ES" sz="2400" b="1" u="sng" dirty="0" smtClean="0">
                <a:effectLst/>
                <a:sym typeface="Symbol" pitchFamily="18" charset="2"/>
              </a:rPr>
              <a:t></a:t>
            </a:r>
            <a:r>
              <a:rPr lang="en-US" sz="2400" b="1" dirty="0" smtClean="0">
                <a:effectLst/>
              </a:rPr>
              <a:t>     </a:t>
            </a:r>
            <a:r>
              <a:rPr lang="es-ES" sz="2400" b="1" u="sng" dirty="0" smtClean="0">
                <a:effectLst/>
                <a:sym typeface="Symbol" pitchFamily="18" charset="2"/>
              </a:rPr>
              <a:t></a:t>
            </a:r>
            <a:r>
              <a:rPr lang="es-ES" sz="2400" b="1" u="sng" dirty="0" smtClean="0">
                <a:effectLst/>
              </a:rPr>
              <a:t> </a:t>
            </a:r>
            <a:r>
              <a:rPr lang="es-ES" sz="2400" b="1" u="sng" dirty="0" smtClean="0">
                <a:effectLst/>
                <a:sym typeface="Symbol" pitchFamily="18" charset="2"/>
              </a:rPr>
              <a:t></a:t>
            </a:r>
            <a:r>
              <a:rPr lang="en-US" sz="2400" b="1" dirty="0" smtClean="0">
                <a:effectLst/>
              </a:rPr>
              <a:t>         </a:t>
            </a:r>
            <a:r>
              <a:rPr lang="es-ES" sz="2400" b="1" u="sng" dirty="0" smtClean="0">
                <a:effectLst/>
                <a:sym typeface="Symbol" pitchFamily="18" charset="2"/>
              </a:rPr>
              <a:t></a:t>
            </a:r>
            <a:r>
              <a:rPr lang="es-ES" sz="2400" b="1" u="sng" dirty="0" smtClean="0">
                <a:effectLst/>
              </a:rPr>
              <a:t> </a:t>
            </a:r>
            <a:r>
              <a:rPr lang="es-ES" sz="2400" b="1" u="sng" dirty="0" smtClean="0">
                <a:effectLst/>
                <a:sym typeface="Symbol" pitchFamily="18" charset="2"/>
              </a:rPr>
              <a:t></a:t>
            </a:r>
            <a:r>
              <a:rPr lang="en-US" sz="2400" b="1" dirty="0" smtClean="0">
                <a:effectLst/>
              </a:rPr>
              <a:t>     ___     ___   </a:t>
            </a:r>
          </a:p>
          <a:p>
            <a:pPr>
              <a:lnSpc>
                <a:spcPct val="90000"/>
              </a:lnSpc>
              <a:buFont typeface="Wingdings" pitchFamily="2" charset="2"/>
              <a:buNone/>
              <a:defRPr/>
            </a:pPr>
            <a:r>
              <a:rPr lang="en-US" sz="2400" b="1" dirty="0" smtClean="0">
                <a:effectLst/>
              </a:rPr>
              <a:t>                                     1s</a:t>
            </a:r>
            <a:r>
              <a:rPr lang="en-US" sz="2800" b="1" baseline="30000" dirty="0" smtClean="0">
                <a:effectLst/>
              </a:rPr>
              <a:t>2</a:t>
            </a:r>
            <a:r>
              <a:rPr lang="en-US" sz="2400" b="1" dirty="0" smtClean="0">
                <a:effectLst/>
              </a:rPr>
              <a:t>      2s</a:t>
            </a:r>
            <a:r>
              <a:rPr lang="en-US" sz="2800" b="1" baseline="30000" dirty="0" smtClean="0">
                <a:effectLst/>
              </a:rPr>
              <a:t>2</a:t>
            </a:r>
            <a:r>
              <a:rPr lang="en-US" sz="2400" b="1" dirty="0" smtClean="0">
                <a:effectLst/>
              </a:rPr>
              <a:t>        2p</a:t>
            </a:r>
            <a:r>
              <a:rPr lang="en-US" sz="2800" b="1" baseline="-25000" dirty="0" smtClean="0">
                <a:effectLst/>
              </a:rPr>
              <a:t>x</a:t>
            </a:r>
            <a:r>
              <a:rPr lang="en-US" sz="2400" b="1" dirty="0" smtClean="0">
                <a:effectLst/>
              </a:rPr>
              <a:t>      2p</a:t>
            </a:r>
            <a:r>
              <a:rPr lang="en-US" sz="2800" b="1" baseline="-25000" dirty="0" smtClean="0">
                <a:effectLst/>
              </a:rPr>
              <a:t>y</a:t>
            </a:r>
            <a:r>
              <a:rPr lang="en-US" sz="2400" b="1" dirty="0" smtClean="0">
                <a:effectLst/>
              </a:rPr>
              <a:t>     2p</a:t>
            </a:r>
            <a:r>
              <a:rPr lang="en-US" sz="2800" b="1" baseline="-25000" dirty="0" smtClean="0">
                <a:effectLst/>
              </a:rPr>
              <a:t>z</a:t>
            </a:r>
          </a:p>
          <a:p>
            <a:pPr>
              <a:lnSpc>
                <a:spcPct val="90000"/>
              </a:lnSpc>
              <a:buFont typeface="Wingdings" pitchFamily="2" charset="2"/>
              <a:buNone/>
              <a:defRPr/>
            </a:pPr>
            <a:r>
              <a:rPr lang="en-US" sz="2400" b="1" dirty="0" smtClean="0">
                <a:effectLst/>
              </a:rPr>
              <a:t>                                                                          </a:t>
            </a:r>
            <a:r>
              <a:rPr lang="en-US" sz="2000" b="1" dirty="0" smtClean="0">
                <a:solidFill>
                  <a:srgbClr val="FFFF00"/>
                </a:solidFill>
                <a:effectLst/>
                <a:latin typeface="Arial" panose="020B0604020202020204" pitchFamily="34" charset="0"/>
                <a:cs typeface="Arial" panose="020B0604020202020204" pitchFamily="34" charset="0"/>
              </a:rPr>
              <a:t>(b)</a:t>
            </a:r>
            <a:endParaRPr lang="en-US" sz="2400" b="1" dirty="0" smtClean="0">
              <a:solidFill>
                <a:srgbClr val="FFFF00"/>
              </a:solidFill>
              <a:effectLst/>
              <a:latin typeface="Arial" panose="020B0604020202020204" pitchFamily="34" charset="0"/>
              <a:cs typeface="Arial" panose="020B0604020202020204" pitchFamily="34" charset="0"/>
            </a:endParaRPr>
          </a:p>
          <a:p>
            <a:pPr>
              <a:lnSpc>
                <a:spcPct val="90000"/>
              </a:lnSpc>
              <a:buFont typeface="Wingdings" pitchFamily="2" charset="2"/>
              <a:buNone/>
              <a:defRPr/>
            </a:pPr>
            <a:r>
              <a:rPr lang="en-US" sz="2400" b="1" dirty="0" smtClean="0">
                <a:effectLst/>
              </a:rPr>
              <a:t>                                                                </a:t>
            </a:r>
            <a:r>
              <a:rPr lang="es-ES" sz="2400" b="1" u="sng" dirty="0" smtClean="0">
                <a:effectLst/>
                <a:sym typeface="Symbol" pitchFamily="18" charset="2"/>
              </a:rPr>
              <a:t></a:t>
            </a:r>
            <a:r>
              <a:rPr lang="en-US" sz="2400" b="1" dirty="0" smtClean="0">
                <a:effectLst/>
              </a:rPr>
              <a:t>         </a:t>
            </a:r>
            <a:r>
              <a:rPr lang="es-ES" sz="2400" b="1" u="sng" dirty="0" smtClean="0">
                <a:effectLst/>
                <a:sym typeface="Symbol" pitchFamily="18" charset="2"/>
              </a:rPr>
              <a:t></a:t>
            </a:r>
            <a:r>
              <a:rPr lang="en-US" sz="2400" b="1" u="sng" dirty="0" smtClean="0">
                <a:effectLst/>
              </a:rPr>
              <a:t>           </a:t>
            </a:r>
            <a:r>
              <a:rPr lang="en-US" sz="2400" b="1" dirty="0" smtClean="0">
                <a:effectLst/>
              </a:rPr>
              <a:t>                                             </a:t>
            </a:r>
          </a:p>
          <a:p>
            <a:pPr>
              <a:lnSpc>
                <a:spcPct val="90000"/>
              </a:lnSpc>
              <a:buFont typeface="Wingdings" pitchFamily="2" charset="2"/>
              <a:buNone/>
              <a:defRPr/>
            </a:pPr>
            <a:r>
              <a:rPr lang="en-US" sz="2400" b="1" dirty="0" smtClean="0">
                <a:effectLst/>
              </a:rPr>
              <a:t>                                                              2p</a:t>
            </a:r>
            <a:r>
              <a:rPr lang="en-US" sz="2800" b="1" baseline="-25000" dirty="0" smtClean="0">
                <a:effectLst/>
              </a:rPr>
              <a:t>x</a:t>
            </a:r>
            <a:r>
              <a:rPr lang="en-US" sz="2400" b="1" dirty="0" smtClean="0">
                <a:effectLst/>
              </a:rPr>
              <a:t>     2p</a:t>
            </a:r>
            <a:r>
              <a:rPr lang="en-US" sz="2800" b="1" baseline="-25000" dirty="0" smtClean="0">
                <a:effectLst/>
              </a:rPr>
              <a:t>y</a:t>
            </a:r>
            <a:r>
              <a:rPr lang="en-US" sz="2400" b="1" dirty="0" smtClean="0">
                <a:effectLst/>
              </a:rPr>
              <a:t>     2p</a:t>
            </a:r>
            <a:r>
              <a:rPr lang="en-US" sz="2800" b="1" baseline="-25000" dirty="0" smtClean="0">
                <a:effectLst/>
              </a:rPr>
              <a:t>z</a:t>
            </a:r>
            <a:endParaRPr lang="es-ES" sz="2800" b="1" baseline="-25000" dirty="0" smtClean="0">
              <a:effectLst/>
            </a:endParaRPr>
          </a:p>
          <a:p>
            <a:pPr>
              <a:lnSpc>
                <a:spcPct val="90000"/>
              </a:lnSpc>
              <a:buFont typeface="Wingdings" pitchFamily="2" charset="2"/>
              <a:buNone/>
              <a:defRPr/>
            </a:pPr>
            <a:r>
              <a:rPr lang="es-ES" sz="2400" b="1" dirty="0" smtClean="0">
                <a:effectLst/>
              </a:rPr>
              <a:t>                                                                          </a:t>
            </a:r>
            <a:r>
              <a:rPr lang="es-ES" sz="2000" b="1" dirty="0" smtClean="0">
                <a:solidFill>
                  <a:srgbClr val="FFFF00"/>
                </a:solidFill>
                <a:effectLst/>
                <a:latin typeface="Arial" panose="020B0604020202020204" pitchFamily="34" charset="0"/>
                <a:cs typeface="Arial" panose="020B0604020202020204" pitchFamily="34" charset="0"/>
              </a:rPr>
              <a:t>(c)</a:t>
            </a:r>
            <a:endParaRPr lang="es-ES" sz="2400" b="1" dirty="0" smtClean="0">
              <a:solidFill>
                <a:srgbClr val="FFFF00"/>
              </a:solidFill>
              <a:effectLst/>
              <a:latin typeface="Arial" panose="020B0604020202020204" pitchFamily="34" charset="0"/>
              <a:cs typeface="Arial" panose="020B0604020202020204" pitchFamily="34" charset="0"/>
            </a:endParaRPr>
          </a:p>
          <a:p>
            <a:pPr>
              <a:lnSpc>
                <a:spcPct val="90000"/>
              </a:lnSpc>
              <a:buFont typeface="Wingdings" pitchFamily="2" charset="2"/>
              <a:buNone/>
              <a:defRPr/>
            </a:pPr>
            <a:r>
              <a:rPr lang="es-ES" sz="2400" b="1" dirty="0" smtClean="0">
                <a:effectLst/>
              </a:rPr>
              <a:t>                                                                </a:t>
            </a:r>
            <a:r>
              <a:rPr lang="en-US" sz="2400" b="1" u="sng" dirty="0" smtClean="0">
                <a:effectLst/>
                <a:sym typeface="Symbol" pitchFamily="18" charset="2"/>
              </a:rPr>
              <a:t></a:t>
            </a:r>
            <a:r>
              <a:rPr lang="es-ES" sz="2400" b="1" dirty="0" smtClean="0">
                <a:effectLst/>
              </a:rPr>
              <a:t>        </a:t>
            </a:r>
            <a:r>
              <a:rPr lang="en-US" sz="2400" b="1" u="sng" dirty="0" smtClean="0">
                <a:effectLst/>
                <a:sym typeface="Symbol" pitchFamily="18" charset="2"/>
              </a:rPr>
              <a:t></a:t>
            </a:r>
            <a:endParaRPr lang="es-ES" sz="2400" b="1" dirty="0" smtClean="0">
              <a:effectLst/>
            </a:endParaRPr>
          </a:p>
          <a:p>
            <a:pPr>
              <a:lnSpc>
                <a:spcPct val="90000"/>
              </a:lnSpc>
              <a:buFont typeface="Wingdings" pitchFamily="2" charset="2"/>
              <a:buNone/>
              <a:defRPr/>
            </a:pPr>
            <a:r>
              <a:rPr lang="es-ES" sz="2400" b="1" dirty="0" smtClean="0">
                <a:effectLst/>
              </a:rPr>
              <a:t>                                                              2p</a:t>
            </a:r>
            <a:r>
              <a:rPr lang="es-ES" sz="2800" b="1" baseline="-25000" dirty="0" smtClean="0">
                <a:effectLst/>
              </a:rPr>
              <a:t>x</a:t>
            </a:r>
            <a:r>
              <a:rPr lang="es-ES" sz="2400" b="1" dirty="0" smtClean="0">
                <a:effectLst/>
              </a:rPr>
              <a:t>     2p</a:t>
            </a:r>
            <a:r>
              <a:rPr lang="es-ES" sz="2800" b="1" baseline="-25000" dirty="0" smtClean="0">
                <a:effectLst/>
              </a:rPr>
              <a:t>y</a:t>
            </a:r>
            <a:r>
              <a:rPr lang="es-ES" sz="2400" b="1" dirty="0" smtClean="0">
                <a:effectLst/>
              </a:rPr>
              <a:t>     2p</a:t>
            </a:r>
            <a:r>
              <a:rPr lang="es-ES" sz="2800" b="1" baseline="-25000" dirty="0" smtClean="0">
                <a:effectLst/>
              </a:rPr>
              <a:t>z</a:t>
            </a:r>
            <a:endParaRPr lang="es-ES" sz="2800" baseline="-25000" dirty="0" smtClean="0">
              <a:solidFill>
                <a:srgbClr val="FFCC00"/>
              </a:solidFill>
              <a:effectLst/>
              <a:latin typeface="Arial" charset="0"/>
            </a:endParaRPr>
          </a:p>
          <a:p>
            <a:pPr algn="just">
              <a:lnSpc>
                <a:spcPct val="90000"/>
              </a:lnSpc>
              <a:buFont typeface="Wingdings" pitchFamily="2" charset="2"/>
              <a:buNone/>
              <a:defRPr/>
            </a:pPr>
            <a:endParaRPr lang="en-GB" sz="2400" b="1" dirty="0" smtClean="0">
              <a:solidFill>
                <a:srgbClr val="FFCC00"/>
              </a:solidFill>
              <a:latin typeface="Arial" charset="0"/>
            </a:endParaRPr>
          </a:p>
        </p:txBody>
      </p:sp>
      <p:sp>
        <p:nvSpPr>
          <p:cNvPr id="53251" name="Line 4"/>
          <p:cNvSpPr>
            <a:spLocks noChangeShapeType="1"/>
          </p:cNvSpPr>
          <p:nvPr/>
        </p:nvSpPr>
        <p:spPr bwMode="auto">
          <a:xfrm>
            <a:off x="6516688" y="4868863"/>
            <a:ext cx="3603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53252" name="Line 5"/>
          <p:cNvSpPr>
            <a:spLocks noChangeShapeType="1"/>
          </p:cNvSpPr>
          <p:nvPr/>
        </p:nvSpPr>
        <p:spPr bwMode="auto">
          <a:xfrm>
            <a:off x="6443663" y="6021388"/>
            <a:ext cx="3603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Tree>
    <p:extLst>
      <p:ext uri="{BB962C8B-B14F-4D97-AF65-F5344CB8AC3E}">
        <p14:creationId xmlns:p14="http://schemas.microsoft.com/office/powerpoint/2010/main" val="616517877"/>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idx="1"/>
          </p:nvPr>
        </p:nvSpPr>
        <p:spPr>
          <a:xfrm>
            <a:off x="828353" y="1058515"/>
            <a:ext cx="7560071" cy="5250805"/>
          </a:xfrm>
        </p:spPr>
        <p:txBody>
          <a:bodyPr/>
          <a:lstStyle/>
          <a:p>
            <a:pPr>
              <a:buFont typeface="Wingdings" pitchFamily="2" charset="2"/>
              <a:buNone/>
              <a:defRPr/>
            </a:pPr>
            <a:r>
              <a:rPr lang="es-ES" b="1" dirty="0" smtClean="0">
                <a:solidFill>
                  <a:srgbClr val="FFC000"/>
                </a:solidFill>
                <a:latin typeface="Arial" charset="0"/>
              </a:rPr>
              <a:t>PRINCIPIO DE EXCLUSIÓN DE PAULI</a:t>
            </a:r>
          </a:p>
          <a:p>
            <a:pPr>
              <a:buFont typeface="Wingdings" pitchFamily="2" charset="2"/>
              <a:buNone/>
              <a:defRPr/>
            </a:pPr>
            <a:r>
              <a:rPr lang="en-GB" sz="1200" b="1" dirty="0" smtClean="0">
                <a:solidFill>
                  <a:srgbClr val="FF0000"/>
                </a:solidFill>
                <a:latin typeface="Arial" charset="0"/>
              </a:rPr>
              <a:t> </a:t>
            </a:r>
            <a:endParaRPr lang="en-GB" sz="1200" dirty="0" smtClean="0">
              <a:solidFill>
                <a:srgbClr val="FF0000"/>
              </a:solidFill>
              <a:effectLst/>
              <a:latin typeface="Arial" charset="0"/>
            </a:endParaRPr>
          </a:p>
          <a:p>
            <a:pPr algn="just">
              <a:buFont typeface="Wingdings" pitchFamily="2" charset="2"/>
              <a:buNone/>
              <a:defRPr/>
            </a:pPr>
            <a:r>
              <a:rPr lang="es-ES" sz="2800" dirty="0" err="1" smtClean="0">
                <a:effectLst/>
                <a:latin typeface="Arial" charset="0"/>
              </a:rPr>
              <a:t>Wolfgang</a:t>
            </a:r>
            <a:r>
              <a:rPr lang="es-ES" sz="2800" dirty="0" smtClean="0">
                <a:effectLst/>
                <a:latin typeface="Arial" charset="0"/>
              </a:rPr>
              <a:t> </a:t>
            </a:r>
            <a:r>
              <a:rPr lang="es-ES" sz="2800" dirty="0" err="1" smtClean="0">
                <a:effectLst/>
                <a:latin typeface="Arial" charset="0"/>
              </a:rPr>
              <a:t>Pauli</a:t>
            </a:r>
            <a:r>
              <a:rPr lang="es-ES" sz="2800" dirty="0" smtClean="0">
                <a:effectLst/>
                <a:latin typeface="Arial" charset="0"/>
              </a:rPr>
              <a:t>  (1926)</a:t>
            </a:r>
          </a:p>
          <a:p>
            <a:pPr algn="just">
              <a:buFont typeface="Wingdings" pitchFamily="2" charset="2"/>
              <a:buNone/>
              <a:defRPr/>
            </a:pPr>
            <a:r>
              <a:rPr lang="es-ES" sz="2800" dirty="0" smtClean="0">
                <a:effectLst/>
                <a:latin typeface="Arial" charset="0"/>
              </a:rPr>
              <a:t>“En un átomo no puede haber dos electrones</a:t>
            </a:r>
          </a:p>
          <a:p>
            <a:pPr algn="just">
              <a:buFont typeface="Wingdings" pitchFamily="2" charset="2"/>
              <a:buNone/>
              <a:defRPr/>
            </a:pPr>
            <a:r>
              <a:rPr lang="es-ES" sz="2800" dirty="0" smtClean="0">
                <a:effectLst/>
                <a:latin typeface="Arial" charset="0"/>
              </a:rPr>
              <a:t> que  tengan   iguales   los   cuatro   números</a:t>
            </a:r>
          </a:p>
          <a:p>
            <a:pPr algn="just">
              <a:buFont typeface="Wingdings" pitchFamily="2" charset="2"/>
              <a:buNone/>
              <a:defRPr/>
            </a:pPr>
            <a:r>
              <a:rPr lang="es-ES" sz="2800" dirty="0" smtClean="0">
                <a:effectLst/>
                <a:latin typeface="Arial" charset="0"/>
              </a:rPr>
              <a:t> cuánticos”.</a:t>
            </a:r>
          </a:p>
          <a:p>
            <a:pPr algn="just">
              <a:buFont typeface="Wingdings" pitchFamily="2" charset="2"/>
              <a:buNone/>
              <a:defRPr/>
            </a:pPr>
            <a:endParaRPr lang="en-US" sz="1200" dirty="0" smtClean="0">
              <a:effectLst/>
              <a:latin typeface="Arial" charset="0"/>
            </a:endParaRPr>
          </a:p>
          <a:p>
            <a:pPr algn="just">
              <a:buFont typeface="Wingdings" pitchFamily="2" charset="2"/>
              <a:buNone/>
              <a:defRPr/>
            </a:pPr>
            <a:r>
              <a:rPr lang="en-US" sz="2800" dirty="0" err="1" smtClean="0">
                <a:effectLst/>
                <a:latin typeface="Arial" charset="0"/>
              </a:rPr>
              <a:t>Ejemplo</a:t>
            </a:r>
            <a:r>
              <a:rPr lang="en-US" sz="2800" dirty="0" smtClean="0">
                <a:effectLst/>
                <a:latin typeface="Arial" charset="0"/>
              </a:rPr>
              <a:t>:</a:t>
            </a:r>
            <a:endParaRPr lang="es-ES" sz="2800" dirty="0" smtClean="0">
              <a:effectLst/>
              <a:latin typeface="Arial" charset="0"/>
            </a:endParaRPr>
          </a:p>
          <a:p>
            <a:pPr algn="just">
              <a:buFont typeface="Wingdings" pitchFamily="2" charset="2"/>
              <a:buNone/>
              <a:defRPr/>
            </a:pPr>
            <a:r>
              <a:rPr lang="es-ES" sz="2800" dirty="0" smtClean="0">
                <a:effectLst/>
                <a:latin typeface="Arial" charset="0"/>
              </a:rPr>
              <a:t>                                    </a:t>
            </a:r>
            <a:r>
              <a:rPr lang="en-US" sz="2800" dirty="0" smtClean="0">
                <a:solidFill>
                  <a:srgbClr val="FFFF00"/>
                </a:solidFill>
                <a:effectLst/>
                <a:latin typeface="Arial" charset="0"/>
              </a:rPr>
              <a:t>(a)</a:t>
            </a:r>
            <a:r>
              <a:rPr lang="en-US" sz="2800" dirty="0" smtClean="0">
                <a:effectLst/>
                <a:latin typeface="Arial" charset="0"/>
              </a:rPr>
              <a:t>	    </a:t>
            </a:r>
            <a:r>
              <a:rPr lang="en-US" sz="2800" dirty="0" smtClean="0">
                <a:solidFill>
                  <a:srgbClr val="FFFF00"/>
                </a:solidFill>
                <a:effectLst/>
                <a:latin typeface="Arial" charset="0"/>
              </a:rPr>
              <a:t>(b)	</a:t>
            </a:r>
            <a:r>
              <a:rPr lang="en-US" sz="2800" dirty="0" smtClean="0">
                <a:effectLst/>
                <a:latin typeface="Arial" charset="0"/>
              </a:rPr>
              <a:t>         </a:t>
            </a:r>
            <a:r>
              <a:rPr lang="en-US" sz="2800" dirty="0" smtClean="0">
                <a:solidFill>
                  <a:srgbClr val="FFFF00"/>
                </a:solidFill>
                <a:effectLst/>
                <a:latin typeface="Arial" charset="0"/>
              </a:rPr>
              <a:t>(c)</a:t>
            </a:r>
          </a:p>
          <a:p>
            <a:pPr algn="just">
              <a:buFont typeface="Wingdings" pitchFamily="2" charset="2"/>
              <a:buNone/>
              <a:defRPr/>
            </a:pPr>
            <a:r>
              <a:rPr lang="en-US" sz="2800" dirty="0" smtClean="0">
                <a:effectLst/>
                <a:latin typeface="Arial" charset="0"/>
              </a:rPr>
              <a:t>                    </a:t>
            </a:r>
            <a:r>
              <a:rPr lang="en-US" sz="2800" baseline="-25000" dirty="0" smtClean="0">
                <a:effectLst/>
                <a:latin typeface="Arial" charset="0"/>
              </a:rPr>
              <a:t>2</a:t>
            </a:r>
            <a:r>
              <a:rPr lang="en-US" sz="2800" dirty="0" smtClean="0">
                <a:effectLst/>
                <a:latin typeface="Arial" charset="0"/>
              </a:rPr>
              <a:t>He :       </a:t>
            </a:r>
            <a:r>
              <a:rPr lang="es-ES" sz="2800" u="sng" dirty="0" smtClean="0">
                <a:effectLst/>
                <a:latin typeface="Arial" charset="0"/>
                <a:sym typeface="Symbol" pitchFamily="18" charset="2"/>
              </a:rPr>
              <a:t></a:t>
            </a:r>
            <a:r>
              <a:rPr lang="es-ES" sz="2800" u="sng" dirty="0" smtClean="0">
                <a:effectLst/>
                <a:latin typeface="Arial" charset="0"/>
              </a:rPr>
              <a:t> </a:t>
            </a:r>
            <a:r>
              <a:rPr lang="es-ES" sz="2800" u="sng" dirty="0" smtClean="0">
                <a:effectLst/>
                <a:latin typeface="Arial" charset="0"/>
                <a:sym typeface="Symbol" pitchFamily="18" charset="2"/>
              </a:rPr>
              <a:t></a:t>
            </a:r>
            <a:r>
              <a:rPr lang="en-US" sz="2800" dirty="0" smtClean="0">
                <a:effectLst/>
                <a:latin typeface="Arial" charset="0"/>
              </a:rPr>
              <a:t>         </a:t>
            </a:r>
            <a:r>
              <a:rPr lang="es-ES" sz="2800" u="sng" dirty="0" smtClean="0">
                <a:effectLst/>
                <a:latin typeface="Arial" charset="0"/>
                <a:sym typeface="Symbol" pitchFamily="18" charset="2"/>
              </a:rPr>
              <a:t></a:t>
            </a:r>
            <a:r>
              <a:rPr lang="es-ES" sz="2800" u="sng" dirty="0" smtClean="0">
                <a:effectLst/>
                <a:latin typeface="Arial" charset="0"/>
              </a:rPr>
              <a:t> </a:t>
            </a:r>
            <a:r>
              <a:rPr lang="es-ES" sz="2800" u="sng" dirty="0" smtClean="0">
                <a:effectLst/>
                <a:latin typeface="Arial" charset="0"/>
                <a:sym typeface="Symbol" pitchFamily="18" charset="2"/>
              </a:rPr>
              <a:t></a:t>
            </a:r>
            <a:r>
              <a:rPr lang="en-US" sz="2800" dirty="0" smtClean="0">
                <a:effectLst/>
                <a:latin typeface="Arial" charset="0"/>
              </a:rPr>
              <a:t>         </a:t>
            </a:r>
            <a:r>
              <a:rPr lang="es-ES" sz="2800" u="sng" dirty="0" smtClean="0">
                <a:effectLst/>
                <a:latin typeface="Arial" charset="0"/>
                <a:sym typeface="Symbol" pitchFamily="18" charset="2"/>
              </a:rPr>
              <a:t></a:t>
            </a:r>
            <a:r>
              <a:rPr lang="es-ES" sz="2800" u="sng" dirty="0" smtClean="0">
                <a:effectLst/>
                <a:latin typeface="Arial" charset="0"/>
              </a:rPr>
              <a:t> </a:t>
            </a:r>
            <a:r>
              <a:rPr lang="es-ES" sz="2800" u="sng" dirty="0" smtClean="0">
                <a:effectLst/>
                <a:latin typeface="Arial" charset="0"/>
                <a:sym typeface="Symbol" pitchFamily="18" charset="2"/>
              </a:rPr>
              <a:t></a:t>
            </a:r>
            <a:endParaRPr lang="en-US" sz="2800" dirty="0" smtClean="0">
              <a:effectLst/>
              <a:latin typeface="Arial" charset="0"/>
            </a:endParaRPr>
          </a:p>
          <a:p>
            <a:pPr algn="just">
              <a:buFont typeface="Wingdings" pitchFamily="2" charset="2"/>
              <a:buNone/>
              <a:defRPr/>
            </a:pPr>
            <a:r>
              <a:rPr lang="en-US" sz="2800" dirty="0" smtClean="0">
                <a:effectLst/>
                <a:latin typeface="Arial" charset="0"/>
              </a:rPr>
              <a:t>                                   1s</a:t>
            </a:r>
            <a:r>
              <a:rPr lang="en-US" sz="2800" baseline="30000" dirty="0" smtClean="0">
                <a:effectLst/>
                <a:latin typeface="Arial" charset="0"/>
              </a:rPr>
              <a:t>2</a:t>
            </a:r>
            <a:r>
              <a:rPr lang="en-US" sz="2800" dirty="0" smtClean="0">
                <a:effectLst/>
                <a:latin typeface="Arial" charset="0"/>
              </a:rPr>
              <a:t> 	    </a:t>
            </a:r>
            <a:r>
              <a:rPr lang="en-US" sz="2800" dirty="0" err="1" smtClean="0">
                <a:effectLst/>
                <a:latin typeface="Arial" charset="0"/>
              </a:rPr>
              <a:t>1s</a:t>
            </a:r>
            <a:r>
              <a:rPr lang="en-US" sz="2800" baseline="30000" dirty="0" err="1" smtClean="0">
                <a:effectLst/>
                <a:latin typeface="Arial" charset="0"/>
              </a:rPr>
              <a:t>2</a:t>
            </a:r>
            <a:r>
              <a:rPr lang="en-US" sz="2800" dirty="0" smtClean="0">
                <a:effectLst/>
                <a:latin typeface="Arial" charset="0"/>
              </a:rPr>
              <a:t>        </a:t>
            </a:r>
            <a:r>
              <a:rPr lang="en-US" sz="2800" dirty="0" err="1" smtClean="0">
                <a:effectLst/>
                <a:latin typeface="Arial" charset="0"/>
              </a:rPr>
              <a:t>1s</a:t>
            </a:r>
            <a:r>
              <a:rPr lang="en-US" sz="2800" baseline="30000" dirty="0" err="1" smtClean="0">
                <a:effectLst/>
                <a:latin typeface="Arial" charset="0"/>
              </a:rPr>
              <a:t>2</a:t>
            </a:r>
            <a:endParaRPr lang="en-GB" sz="2800" baseline="30000" dirty="0" smtClean="0">
              <a:solidFill>
                <a:srgbClr val="FFCC00"/>
              </a:solidFill>
              <a:effectLst/>
              <a:latin typeface="Arial" charset="0"/>
            </a:endParaRPr>
          </a:p>
          <a:p>
            <a:pPr>
              <a:buFont typeface="Wingdings" pitchFamily="2" charset="2"/>
              <a:buNone/>
              <a:defRPr/>
            </a:pPr>
            <a:endParaRPr lang="en-GB" sz="2800" b="1" dirty="0" smtClean="0">
              <a:solidFill>
                <a:srgbClr val="FFCC00"/>
              </a:solidFill>
              <a:latin typeface="Arial" charset="0"/>
            </a:endParaRPr>
          </a:p>
        </p:txBody>
      </p:sp>
    </p:spTree>
    <p:extLst>
      <p:ext uri="{BB962C8B-B14F-4D97-AF65-F5344CB8AC3E}">
        <p14:creationId xmlns:p14="http://schemas.microsoft.com/office/powerpoint/2010/main" val="2176681310"/>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p:cNvSpPr>
            <a:spLocks noGrp="1" noChangeArrowheads="1"/>
          </p:cNvSpPr>
          <p:nvPr>
            <p:ph idx="1"/>
          </p:nvPr>
        </p:nvSpPr>
        <p:spPr>
          <a:xfrm>
            <a:off x="539304" y="1196752"/>
            <a:ext cx="7849120" cy="1872109"/>
          </a:xfrm>
        </p:spPr>
        <p:txBody>
          <a:bodyPr/>
          <a:lstStyle/>
          <a:p>
            <a:pPr marL="0" indent="0" algn="just">
              <a:buNone/>
              <a:defRPr/>
            </a:pPr>
            <a:r>
              <a:rPr lang="es-ES" sz="2800" b="1" dirty="0" smtClean="0">
                <a:solidFill>
                  <a:srgbClr val="FFFF00"/>
                </a:solidFill>
                <a:latin typeface="Arial" charset="0"/>
              </a:rPr>
              <a:t>SUSTANCIA  PARAMAGNÉTICA </a:t>
            </a:r>
            <a:r>
              <a:rPr lang="es-ES" sz="2800" b="1" dirty="0" smtClean="0">
                <a:latin typeface="Arial" charset="0"/>
              </a:rPr>
              <a:t>.- </a:t>
            </a:r>
            <a:r>
              <a:rPr lang="es-ES" sz="2800" dirty="0" smtClean="0">
                <a:effectLst/>
                <a:latin typeface="Arial" charset="0"/>
              </a:rPr>
              <a:t>Es aquella que es atraída por un imán y se les reconoce porque tienen electrones desapareados.</a:t>
            </a:r>
          </a:p>
          <a:p>
            <a:pPr marL="0" indent="0" algn="just">
              <a:buNone/>
              <a:defRPr/>
            </a:pPr>
            <a:endParaRPr lang="es-ES" sz="2800" b="1" dirty="0" smtClean="0">
              <a:latin typeface="Arial" charset="0"/>
            </a:endParaRPr>
          </a:p>
          <a:p>
            <a:pPr marL="0" indent="0" algn="just">
              <a:buNone/>
              <a:defRPr/>
            </a:pPr>
            <a:endParaRPr lang="es-ES" sz="2800" b="1" dirty="0" smtClean="0">
              <a:latin typeface="Arial" charset="0"/>
            </a:endParaRPr>
          </a:p>
          <a:p>
            <a:pPr algn="just">
              <a:buFont typeface="Wingdings" pitchFamily="2" charset="2"/>
              <a:buNone/>
              <a:defRPr/>
            </a:pPr>
            <a:endParaRPr lang="es-ES" sz="2800" b="1" dirty="0" smtClean="0">
              <a:latin typeface="Arial" charset="0"/>
            </a:endParaRPr>
          </a:p>
          <a:p>
            <a:pPr algn="just">
              <a:buFont typeface="Wingdings" pitchFamily="2" charset="2"/>
              <a:buNone/>
              <a:defRPr/>
            </a:pPr>
            <a:endParaRPr lang="en-GB" sz="2800" b="1" dirty="0" smtClean="0">
              <a:latin typeface="Arial" charset="0"/>
            </a:endParaRPr>
          </a:p>
        </p:txBody>
      </p:sp>
      <p:pic>
        <p:nvPicPr>
          <p:cNvPr id="14" name="Picture 2" descr="cha56011_0725"/>
          <p:cNvPicPr>
            <a:picLocks noChangeAspect="1" noChangeArrowheads="1"/>
          </p:cNvPicPr>
          <p:nvPr/>
        </p:nvPicPr>
        <p:blipFill rotWithShape="1">
          <a:blip r:embed="rId2">
            <a:extLst>
              <a:ext uri="{28A0092B-C50C-407E-A947-70E740481C1C}">
                <a14:useLocalDpi xmlns:a14="http://schemas.microsoft.com/office/drawing/2010/main" val="0"/>
              </a:ext>
            </a:extLst>
          </a:blip>
          <a:srcRect l="4" r="59239" b="5882"/>
          <a:stretch/>
        </p:blipFill>
        <p:spPr bwMode="auto">
          <a:xfrm>
            <a:off x="1073831" y="3068960"/>
            <a:ext cx="31680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14 Grupo"/>
          <p:cNvGrpSpPr/>
          <p:nvPr/>
        </p:nvGrpSpPr>
        <p:grpSpPr>
          <a:xfrm>
            <a:off x="4777094" y="3789040"/>
            <a:ext cx="3730508" cy="1487488"/>
            <a:chOff x="914400" y="4953000"/>
            <a:chExt cx="3730508" cy="1487488"/>
          </a:xfrm>
        </p:grpSpPr>
        <p:sp>
          <p:nvSpPr>
            <p:cNvPr id="16" name="Text Box 4"/>
            <p:cNvSpPr txBox="1">
              <a:spLocks noChangeArrowheads="1"/>
            </p:cNvSpPr>
            <p:nvPr/>
          </p:nvSpPr>
          <p:spPr bwMode="auto">
            <a:xfrm>
              <a:off x="914400" y="4953000"/>
              <a:ext cx="3730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s-ES" altLang="es-PE" sz="2400" dirty="0">
                  <a:cs typeface="Arial" pitchFamily="34" charset="0"/>
                </a:rPr>
                <a:t>electrones </a:t>
              </a:r>
              <a:r>
                <a:rPr lang="es-ES" altLang="es-PE" sz="2400" dirty="0" err="1" smtClean="0">
                  <a:cs typeface="Arial" pitchFamily="34" charset="0"/>
                </a:rPr>
                <a:t>desa</a:t>
              </a:r>
              <a:r>
                <a:rPr lang="es-MX" altLang="es-PE" sz="2400" dirty="0" smtClean="0">
                  <a:cs typeface="Arial" pitchFamily="34" charset="0"/>
                </a:rPr>
                <a:t>pareados</a:t>
              </a:r>
              <a:r>
                <a:rPr lang="es-ES" altLang="es-PE" sz="2400" dirty="0" smtClean="0">
                  <a:solidFill>
                    <a:srgbClr val="000000"/>
                  </a:solidFill>
                  <a:cs typeface="Arial" pitchFamily="34" charset="0"/>
                </a:rPr>
                <a:t> </a:t>
              </a:r>
              <a:endParaRPr lang="es-ES" altLang="es-PE" sz="2400" dirty="0">
                <a:solidFill>
                  <a:srgbClr val="000000"/>
                </a:solidFill>
                <a:cs typeface="Arial" pitchFamily="34" charset="0"/>
              </a:endParaRPr>
            </a:p>
          </p:txBody>
        </p:sp>
        <p:grpSp>
          <p:nvGrpSpPr>
            <p:cNvPr id="17" name="Group 5"/>
            <p:cNvGrpSpPr>
              <a:grpSpLocks/>
            </p:cNvGrpSpPr>
            <p:nvPr/>
          </p:nvGrpSpPr>
          <p:grpSpPr bwMode="auto">
            <a:xfrm>
              <a:off x="1295400" y="5384800"/>
              <a:ext cx="1447800" cy="1055688"/>
              <a:chOff x="816" y="3392"/>
              <a:chExt cx="912" cy="665"/>
            </a:xfrm>
          </p:grpSpPr>
          <p:grpSp>
            <p:nvGrpSpPr>
              <p:cNvPr id="18" name="Group 6"/>
              <p:cNvGrpSpPr>
                <a:grpSpLocks/>
              </p:cNvGrpSpPr>
              <p:nvPr/>
            </p:nvGrpSpPr>
            <p:grpSpPr bwMode="auto">
              <a:xfrm>
                <a:off x="816" y="3392"/>
                <a:ext cx="912" cy="256"/>
                <a:chOff x="816" y="3392"/>
                <a:chExt cx="912" cy="256"/>
              </a:xfrm>
            </p:grpSpPr>
            <p:sp>
              <p:nvSpPr>
                <p:cNvPr id="20" name="Line 7"/>
                <p:cNvSpPr>
                  <a:spLocks noChangeShapeType="1"/>
                </p:cNvSpPr>
                <p:nvPr/>
              </p:nvSpPr>
              <p:spPr bwMode="auto">
                <a:xfrm>
                  <a:off x="816" y="3648"/>
                  <a:ext cx="2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21" name="Line 8"/>
                <p:cNvSpPr>
                  <a:spLocks noChangeShapeType="1"/>
                </p:cNvSpPr>
                <p:nvPr/>
              </p:nvSpPr>
              <p:spPr bwMode="auto">
                <a:xfrm>
                  <a:off x="1152" y="3648"/>
                  <a:ext cx="2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22" name="Line 9"/>
                <p:cNvSpPr>
                  <a:spLocks noChangeShapeType="1"/>
                </p:cNvSpPr>
                <p:nvPr/>
              </p:nvSpPr>
              <p:spPr bwMode="auto">
                <a:xfrm>
                  <a:off x="1488" y="3648"/>
                  <a:ext cx="2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23" name="Line 10"/>
                <p:cNvSpPr>
                  <a:spLocks noChangeShapeType="1"/>
                </p:cNvSpPr>
                <p:nvPr/>
              </p:nvSpPr>
              <p:spPr bwMode="auto">
                <a:xfrm flipV="1">
                  <a:off x="856" y="3392"/>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24" name="Line 11"/>
                <p:cNvSpPr>
                  <a:spLocks noChangeShapeType="1"/>
                </p:cNvSpPr>
                <p:nvPr/>
              </p:nvSpPr>
              <p:spPr bwMode="auto">
                <a:xfrm flipV="1">
                  <a:off x="1200" y="3392"/>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grpSp>
          <p:sp>
            <p:nvSpPr>
              <p:cNvPr id="19" name="Text Box 12"/>
              <p:cNvSpPr txBox="1">
                <a:spLocks noChangeArrowheads="1"/>
              </p:cNvSpPr>
              <p:nvPr/>
            </p:nvSpPr>
            <p:spPr bwMode="auto">
              <a:xfrm>
                <a:off x="1107" y="3769"/>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s-PE" sz="2400"/>
                  <a:t>2p</a:t>
                </a:r>
              </a:p>
            </p:txBody>
          </p:sp>
        </p:grpSp>
      </p:grpSp>
    </p:spTree>
    <p:extLst>
      <p:ext uri="{BB962C8B-B14F-4D97-AF65-F5344CB8AC3E}">
        <p14:creationId xmlns:p14="http://schemas.microsoft.com/office/powerpoint/2010/main" val="2829693870"/>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
          <p:cNvSpPr txBox="1">
            <a:spLocks noChangeArrowheads="1"/>
          </p:cNvSpPr>
          <p:nvPr/>
        </p:nvSpPr>
        <p:spPr>
          <a:xfrm>
            <a:off x="814950" y="548680"/>
            <a:ext cx="7501466" cy="2490114"/>
          </a:xfrm>
          <a:prstGeom prst="rect">
            <a:avLst/>
          </a:prstGeom>
        </p:spPr>
        <p:txBody>
          <a:bodyPr/>
          <a:lst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a:lstStyle>
          <a:p>
            <a:pPr marL="0" indent="0" algn="just">
              <a:buFont typeface="Wingdings" pitchFamily="2" charset="2"/>
              <a:buNone/>
              <a:defRPr/>
            </a:pPr>
            <a:endParaRPr lang="es-ES" sz="2800" b="1" kern="0" dirty="0" smtClean="0">
              <a:latin typeface="Arial" charset="0"/>
            </a:endParaRPr>
          </a:p>
          <a:p>
            <a:pPr marL="0" indent="0" algn="just">
              <a:buNone/>
              <a:defRPr/>
            </a:pPr>
            <a:r>
              <a:rPr lang="es-ES" sz="2800" b="1" kern="0" dirty="0" smtClean="0">
                <a:solidFill>
                  <a:srgbClr val="FFFF00"/>
                </a:solidFill>
                <a:latin typeface="Arial" charset="0"/>
              </a:rPr>
              <a:t>SUSTANCIA DIAMAGNÉTICA </a:t>
            </a:r>
            <a:r>
              <a:rPr lang="es-ES" sz="2800" kern="0" dirty="0" smtClean="0">
                <a:effectLst/>
                <a:latin typeface="Arial" charset="0"/>
              </a:rPr>
              <a:t>.- Es aquella que es débilmente repelida o no son atraídas por un imán, en este caso no tiene electrones desapareados.</a:t>
            </a:r>
          </a:p>
          <a:p>
            <a:pPr algn="just">
              <a:defRPr/>
            </a:pPr>
            <a:endParaRPr lang="es-ES" sz="2800" b="1" kern="0" dirty="0" smtClean="0">
              <a:latin typeface="Arial" charset="0"/>
            </a:endParaRPr>
          </a:p>
          <a:p>
            <a:pPr algn="just">
              <a:buFont typeface="Wingdings" pitchFamily="2" charset="2"/>
              <a:buNone/>
              <a:defRPr/>
            </a:pPr>
            <a:endParaRPr lang="es-ES" sz="2800" b="1" kern="0" dirty="0" smtClean="0">
              <a:latin typeface="Arial" charset="0"/>
            </a:endParaRPr>
          </a:p>
        </p:txBody>
      </p:sp>
      <p:pic>
        <p:nvPicPr>
          <p:cNvPr id="36" name="Picture 2" descr="cha56011_0725"/>
          <p:cNvPicPr>
            <a:picLocks noChangeAspect="1" noChangeArrowheads="1"/>
          </p:cNvPicPr>
          <p:nvPr/>
        </p:nvPicPr>
        <p:blipFill rotWithShape="1">
          <a:blip r:embed="rId2">
            <a:extLst>
              <a:ext uri="{28A0092B-C50C-407E-A947-70E740481C1C}">
                <a14:useLocalDpi xmlns:a14="http://schemas.microsoft.com/office/drawing/2010/main" val="0"/>
              </a:ext>
            </a:extLst>
          </a:blip>
          <a:srcRect l="59048" r="-59048" b="5882"/>
          <a:stretch/>
        </p:blipFill>
        <p:spPr bwMode="auto">
          <a:xfrm>
            <a:off x="1336104" y="3140968"/>
            <a:ext cx="77724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36 Grupo"/>
          <p:cNvGrpSpPr/>
          <p:nvPr/>
        </p:nvGrpSpPr>
        <p:grpSpPr>
          <a:xfrm>
            <a:off x="4938822" y="3789040"/>
            <a:ext cx="3233578" cy="1485900"/>
            <a:chOff x="5312678" y="4953000"/>
            <a:chExt cx="3233578" cy="1485900"/>
          </a:xfrm>
        </p:grpSpPr>
        <p:sp>
          <p:nvSpPr>
            <p:cNvPr id="38" name="Text Box 14"/>
            <p:cNvSpPr txBox="1">
              <a:spLocks noChangeArrowheads="1"/>
            </p:cNvSpPr>
            <p:nvPr/>
          </p:nvSpPr>
          <p:spPr bwMode="auto">
            <a:xfrm>
              <a:off x="5312678" y="4953000"/>
              <a:ext cx="323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s-PE" sz="2400" dirty="0" err="1" smtClean="0"/>
                <a:t>electrones</a:t>
              </a:r>
              <a:r>
                <a:rPr lang="en-US" altLang="es-PE" sz="2400" dirty="0" smtClean="0"/>
                <a:t> </a:t>
              </a:r>
              <a:r>
                <a:rPr lang="en-US" altLang="es-PE" sz="2400" dirty="0" err="1"/>
                <a:t>apareados</a:t>
              </a:r>
              <a:endParaRPr lang="en-US" altLang="es-PE" sz="2400" dirty="0"/>
            </a:p>
          </p:txBody>
        </p:sp>
        <p:grpSp>
          <p:nvGrpSpPr>
            <p:cNvPr id="39" name="Group 15"/>
            <p:cNvGrpSpPr>
              <a:grpSpLocks/>
            </p:cNvGrpSpPr>
            <p:nvPr/>
          </p:nvGrpSpPr>
          <p:grpSpPr bwMode="auto">
            <a:xfrm>
              <a:off x="6096000" y="5383213"/>
              <a:ext cx="1447800" cy="1055687"/>
              <a:chOff x="3840" y="3391"/>
              <a:chExt cx="912" cy="665"/>
            </a:xfrm>
          </p:grpSpPr>
          <p:sp>
            <p:nvSpPr>
              <p:cNvPr id="40" name="Line 16"/>
              <p:cNvSpPr>
                <a:spLocks noChangeShapeType="1"/>
              </p:cNvSpPr>
              <p:nvPr/>
            </p:nvSpPr>
            <p:spPr bwMode="auto">
              <a:xfrm>
                <a:off x="3840" y="3647"/>
                <a:ext cx="2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41" name="Line 17"/>
              <p:cNvSpPr>
                <a:spLocks noChangeShapeType="1"/>
              </p:cNvSpPr>
              <p:nvPr/>
            </p:nvSpPr>
            <p:spPr bwMode="auto">
              <a:xfrm>
                <a:off x="4176" y="3647"/>
                <a:ext cx="2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42" name="Line 18"/>
              <p:cNvSpPr>
                <a:spLocks noChangeShapeType="1"/>
              </p:cNvSpPr>
              <p:nvPr/>
            </p:nvSpPr>
            <p:spPr bwMode="auto">
              <a:xfrm>
                <a:off x="4512" y="3647"/>
                <a:ext cx="2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s-PE"/>
              </a:p>
            </p:txBody>
          </p:sp>
          <p:sp>
            <p:nvSpPr>
              <p:cNvPr id="43" name="Line 19"/>
              <p:cNvSpPr>
                <a:spLocks noChangeShapeType="1"/>
              </p:cNvSpPr>
              <p:nvPr/>
            </p:nvSpPr>
            <p:spPr bwMode="auto">
              <a:xfrm flipV="1">
                <a:off x="3880" y="3391"/>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44" name="Line 20"/>
              <p:cNvSpPr>
                <a:spLocks noChangeShapeType="1"/>
              </p:cNvSpPr>
              <p:nvPr/>
            </p:nvSpPr>
            <p:spPr bwMode="auto">
              <a:xfrm flipV="1">
                <a:off x="4224" y="3391"/>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45" name="Text Box 21"/>
              <p:cNvSpPr txBox="1">
                <a:spLocks noChangeArrowheads="1"/>
              </p:cNvSpPr>
              <p:nvPr/>
            </p:nvSpPr>
            <p:spPr bwMode="auto">
              <a:xfrm>
                <a:off x="4131" y="3768"/>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s-PE" sz="2400" dirty="0"/>
                  <a:t>2p</a:t>
                </a:r>
              </a:p>
            </p:txBody>
          </p:sp>
          <p:sp>
            <p:nvSpPr>
              <p:cNvPr id="46" name="Line 22"/>
              <p:cNvSpPr>
                <a:spLocks noChangeShapeType="1"/>
              </p:cNvSpPr>
              <p:nvPr/>
            </p:nvSpPr>
            <p:spPr bwMode="auto">
              <a:xfrm flipV="1">
                <a:off x="4560" y="3400"/>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47" name="Line 23"/>
              <p:cNvSpPr>
                <a:spLocks noChangeShapeType="1"/>
              </p:cNvSpPr>
              <p:nvPr/>
            </p:nvSpPr>
            <p:spPr bwMode="auto">
              <a:xfrm>
                <a:off x="4008" y="3400"/>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48" name="Line 24"/>
              <p:cNvSpPr>
                <a:spLocks noChangeShapeType="1"/>
              </p:cNvSpPr>
              <p:nvPr/>
            </p:nvSpPr>
            <p:spPr bwMode="auto">
              <a:xfrm>
                <a:off x="4344" y="3408"/>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49" name="Line 25"/>
              <p:cNvSpPr>
                <a:spLocks noChangeShapeType="1"/>
              </p:cNvSpPr>
              <p:nvPr/>
            </p:nvSpPr>
            <p:spPr bwMode="auto">
              <a:xfrm>
                <a:off x="4688" y="3408"/>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grpSp>
      </p:grpSp>
    </p:spTree>
    <p:extLst>
      <p:ext uri="{BB962C8B-B14F-4D97-AF65-F5344CB8AC3E}">
        <p14:creationId xmlns:p14="http://schemas.microsoft.com/office/powerpoint/2010/main" val="34491053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idx="1"/>
          </p:nvPr>
        </p:nvSpPr>
        <p:spPr>
          <a:xfrm>
            <a:off x="302840" y="1124744"/>
            <a:ext cx="8229600" cy="4530725"/>
          </a:xfrm>
        </p:spPr>
        <p:txBody>
          <a:bodyPr/>
          <a:lstStyle/>
          <a:p>
            <a:pPr>
              <a:lnSpc>
                <a:spcPct val="80000"/>
              </a:lnSpc>
              <a:buFont typeface="Wingdings" pitchFamily="2" charset="2"/>
              <a:buNone/>
              <a:defRPr/>
            </a:pPr>
            <a:r>
              <a:rPr lang="es-ES" sz="800" b="1" dirty="0" smtClean="0">
                <a:solidFill>
                  <a:srgbClr val="0070C0"/>
                </a:solidFill>
                <a:latin typeface="Arial" charset="0"/>
              </a:rPr>
              <a:t>             </a:t>
            </a:r>
            <a:r>
              <a:rPr lang="es-ES" b="1" dirty="0" smtClean="0">
                <a:solidFill>
                  <a:srgbClr val="FF0000"/>
                </a:solidFill>
                <a:latin typeface="Arial" charset="0"/>
              </a:rPr>
              <a:t>MOMENTO MAGNÉTICO ( </a:t>
            </a:r>
            <a:r>
              <a:rPr lang="es-ES" dirty="0" smtClean="0">
                <a:solidFill>
                  <a:srgbClr val="FF0000"/>
                </a:solidFill>
                <a:latin typeface="Arial" charset="0"/>
                <a:sym typeface="Symbol" pitchFamily="18" charset="2"/>
              </a:rPr>
              <a:t></a:t>
            </a:r>
            <a:r>
              <a:rPr lang="es-ES" b="1" dirty="0" smtClean="0">
                <a:solidFill>
                  <a:srgbClr val="FF0000"/>
                </a:solidFill>
                <a:latin typeface="Arial" charset="0"/>
              </a:rPr>
              <a:t> )</a:t>
            </a:r>
          </a:p>
          <a:p>
            <a:pPr>
              <a:lnSpc>
                <a:spcPct val="80000"/>
              </a:lnSpc>
              <a:buFont typeface="Wingdings" pitchFamily="2" charset="2"/>
              <a:buNone/>
              <a:defRPr/>
            </a:pPr>
            <a:endParaRPr lang="es-ES" sz="1200" dirty="0" smtClean="0">
              <a:solidFill>
                <a:srgbClr val="FFCC00"/>
              </a:solidFill>
              <a:effectLst/>
              <a:latin typeface="Arial" charset="0"/>
            </a:endParaRPr>
          </a:p>
          <a:p>
            <a:pPr algn="just">
              <a:lnSpc>
                <a:spcPct val="80000"/>
              </a:lnSpc>
              <a:buFont typeface="Wingdings" pitchFamily="2" charset="2"/>
              <a:buNone/>
              <a:defRPr/>
            </a:pPr>
            <a:r>
              <a:rPr lang="es-ES" sz="800" b="1" dirty="0" smtClean="0">
                <a:effectLst/>
              </a:rPr>
              <a:t>              </a:t>
            </a:r>
            <a:r>
              <a:rPr lang="es-ES" sz="2800" dirty="0" smtClean="0">
                <a:effectLst/>
                <a:latin typeface="Arial" charset="0"/>
              </a:rPr>
              <a:t>Es la fuerza con que es atraída una sustancia paramagnética por un campo magnético externo.</a:t>
            </a:r>
          </a:p>
          <a:p>
            <a:pPr algn="just">
              <a:lnSpc>
                <a:spcPct val="80000"/>
              </a:lnSpc>
              <a:buFont typeface="Wingdings" pitchFamily="2" charset="2"/>
              <a:buNone/>
              <a:defRPr/>
            </a:pPr>
            <a:r>
              <a:rPr lang="es-ES" sz="2800" dirty="0" smtClean="0">
                <a:effectLst/>
                <a:latin typeface="Arial" charset="0"/>
              </a:rPr>
              <a:t>   La susceptibilidad paramagnética de una sustancia se mide en términos de un momento  magnético ( </a:t>
            </a:r>
            <a:r>
              <a:rPr lang="es-ES" sz="2800" dirty="0" smtClean="0">
                <a:effectLst/>
                <a:latin typeface="Arial" charset="0"/>
                <a:sym typeface="Symbol" pitchFamily="18" charset="2"/>
              </a:rPr>
              <a:t></a:t>
            </a:r>
            <a:r>
              <a:rPr lang="es-ES" sz="2800" dirty="0" smtClean="0">
                <a:effectLst/>
                <a:latin typeface="Arial" charset="0"/>
              </a:rPr>
              <a:t> ), que se relaciona con el número  de electrones  no apareados  ( i ).</a:t>
            </a:r>
            <a:endParaRPr lang="en-GB" sz="2800" dirty="0" smtClean="0">
              <a:effectLst/>
              <a:latin typeface="Arial" charset="0"/>
            </a:endParaRPr>
          </a:p>
          <a:p>
            <a:pPr>
              <a:lnSpc>
                <a:spcPct val="80000"/>
              </a:lnSpc>
              <a:buFont typeface="Wingdings" pitchFamily="2" charset="2"/>
              <a:buNone/>
              <a:defRPr/>
            </a:pPr>
            <a:r>
              <a:rPr lang="en-GB" sz="1000" dirty="0" smtClean="0">
                <a:effectLst/>
                <a:latin typeface="Arial" charset="0"/>
              </a:rPr>
              <a:t/>
            </a:r>
            <a:br>
              <a:rPr lang="en-GB" sz="1000" dirty="0" smtClean="0">
                <a:effectLst/>
                <a:latin typeface="Arial" charset="0"/>
              </a:rPr>
            </a:br>
            <a:endParaRPr lang="en-GB" sz="1000" dirty="0" smtClean="0">
              <a:effectLst/>
              <a:latin typeface="Arial" charset="0"/>
            </a:endParaRPr>
          </a:p>
          <a:p>
            <a:pPr>
              <a:lnSpc>
                <a:spcPct val="80000"/>
              </a:lnSpc>
              <a:buFont typeface="Wingdings" pitchFamily="2" charset="2"/>
              <a:buNone/>
              <a:defRPr/>
            </a:pPr>
            <a:endParaRPr lang="en-GB" sz="1000" dirty="0" smtClean="0">
              <a:effectLst/>
              <a:latin typeface="Arial" charset="0"/>
            </a:endParaRPr>
          </a:p>
          <a:p>
            <a:pPr>
              <a:lnSpc>
                <a:spcPct val="80000"/>
              </a:lnSpc>
              <a:buFont typeface="Wingdings" pitchFamily="2" charset="2"/>
              <a:buNone/>
              <a:defRPr/>
            </a:pPr>
            <a:endParaRPr lang="en-GB" sz="1000" dirty="0" smtClean="0">
              <a:effectLst/>
              <a:latin typeface="Arial" charset="0"/>
            </a:endParaRPr>
          </a:p>
          <a:p>
            <a:pPr>
              <a:lnSpc>
                <a:spcPct val="80000"/>
              </a:lnSpc>
              <a:buFont typeface="Wingdings" pitchFamily="2" charset="2"/>
              <a:buNone/>
              <a:defRPr/>
            </a:pPr>
            <a:endParaRPr lang="en-GB" sz="1000" dirty="0" smtClean="0">
              <a:effectLst/>
              <a:latin typeface="Arial" charset="0"/>
            </a:endParaRPr>
          </a:p>
          <a:p>
            <a:pPr>
              <a:lnSpc>
                <a:spcPct val="80000"/>
              </a:lnSpc>
              <a:buFont typeface="Wingdings" pitchFamily="2" charset="2"/>
              <a:buNone/>
              <a:defRPr/>
            </a:pPr>
            <a:r>
              <a:rPr lang="es-ES" sz="1000" b="1" dirty="0" smtClean="0">
                <a:effectLst/>
                <a:latin typeface="Arial" charset="0"/>
              </a:rPr>
              <a:t>		</a:t>
            </a:r>
            <a:endParaRPr lang="en-GB" sz="1000" dirty="0" smtClean="0">
              <a:effectLst/>
              <a:latin typeface="Arial" charset="0"/>
            </a:endParaRPr>
          </a:p>
          <a:p>
            <a:pPr>
              <a:lnSpc>
                <a:spcPct val="80000"/>
              </a:lnSpc>
              <a:buFont typeface="Wingdings" pitchFamily="2" charset="2"/>
              <a:buNone/>
              <a:defRPr/>
            </a:pPr>
            <a:endParaRPr lang="es-ES" sz="1000" dirty="0" smtClean="0">
              <a:solidFill>
                <a:srgbClr val="FFCC00"/>
              </a:solidFill>
              <a:effectLst/>
              <a:latin typeface="Arial" charset="0"/>
            </a:endParaRPr>
          </a:p>
          <a:p>
            <a:pPr algn="just">
              <a:lnSpc>
                <a:spcPct val="80000"/>
              </a:lnSpc>
              <a:buFont typeface="Wingdings" pitchFamily="2" charset="2"/>
              <a:buNone/>
              <a:defRPr/>
            </a:pPr>
            <a:endParaRPr lang="en-GB" sz="800" b="1" dirty="0" smtClean="0">
              <a:solidFill>
                <a:srgbClr val="FFCC00"/>
              </a:solidFill>
              <a:latin typeface="Arial" charset="0"/>
            </a:endParaRPr>
          </a:p>
        </p:txBody>
      </p:sp>
      <p:sp>
        <p:nvSpPr>
          <p:cNvPr id="52227" name="Rectangle 4"/>
          <p:cNvSpPr>
            <a:spLocks noChangeArrowheads="1"/>
          </p:cNvSpPr>
          <p:nvPr/>
        </p:nvSpPr>
        <p:spPr bwMode="auto">
          <a:xfrm>
            <a:off x="3779838" y="4581128"/>
            <a:ext cx="2160587" cy="719138"/>
          </a:xfrm>
          <a:prstGeom prst="rect">
            <a:avLst/>
          </a:prstGeom>
          <a:solidFill>
            <a:srgbClr val="7030A0"/>
          </a:solidFill>
          <a:ln w="9525">
            <a:solidFill>
              <a:schemeClr val="tx1"/>
            </a:solidFill>
            <a:miter lim="800000"/>
            <a:headEnd/>
            <a:tailEnd/>
          </a:ln>
        </p:spPr>
        <p:txBody>
          <a:bodyPr wrap="none" anchor="ct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ctr" fontAlgn="base">
              <a:spcBef>
                <a:spcPct val="0"/>
              </a:spcBef>
              <a:spcAft>
                <a:spcPct val="0"/>
              </a:spcAft>
              <a:buClrTx/>
              <a:buSzTx/>
              <a:buFontTx/>
              <a:buNone/>
            </a:pPr>
            <a:r>
              <a:rPr lang="es-ES" altLang="es-PE" sz="2800" b="1" smtClean="0">
                <a:solidFill>
                  <a:srgbClr val="FFFFFF"/>
                </a:solidFill>
                <a:latin typeface="Arial" charset="0"/>
                <a:sym typeface="Symbol" pitchFamily="18" charset="2"/>
              </a:rPr>
              <a:t></a:t>
            </a:r>
            <a:r>
              <a:rPr lang="es-ES" altLang="es-PE" sz="2800" b="1" smtClean="0">
                <a:solidFill>
                  <a:srgbClr val="FFFFFF"/>
                </a:solidFill>
                <a:latin typeface="Arial" charset="0"/>
              </a:rPr>
              <a:t> = </a:t>
            </a:r>
            <a:r>
              <a:rPr lang="es-ES" altLang="es-PE" sz="2800" b="1" smtClean="0">
                <a:solidFill>
                  <a:srgbClr val="FFFFFF"/>
                </a:solidFill>
                <a:latin typeface="Arial" charset="0"/>
                <a:sym typeface="Symbol" pitchFamily="18" charset="2"/>
              </a:rPr>
              <a:t></a:t>
            </a:r>
            <a:r>
              <a:rPr lang="es-ES" altLang="es-PE" sz="2800" b="1" smtClean="0">
                <a:solidFill>
                  <a:srgbClr val="FFFFFF"/>
                </a:solidFill>
                <a:latin typeface="Arial" charset="0"/>
              </a:rPr>
              <a:t> i (i +2)</a:t>
            </a:r>
            <a:endParaRPr lang="en-GB" altLang="es-PE" sz="2800" b="1" smtClean="0">
              <a:solidFill>
                <a:srgbClr val="FFFFFF"/>
              </a:solidFill>
              <a:latin typeface="Arial" charset="0"/>
            </a:endParaRPr>
          </a:p>
        </p:txBody>
      </p:sp>
      <p:sp>
        <p:nvSpPr>
          <p:cNvPr id="52228" name="Line 5"/>
          <p:cNvSpPr>
            <a:spLocks noChangeShapeType="1"/>
          </p:cNvSpPr>
          <p:nvPr/>
        </p:nvSpPr>
        <p:spPr bwMode="auto">
          <a:xfrm>
            <a:off x="4716463" y="4725144"/>
            <a:ext cx="11525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52229" name="4 CuadroTexto"/>
          <p:cNvSpPr txBox="1">
            <a:spLocks noChangeArrowheads="1"/>
          </p:cNvSpPr>
          <p:nvPr/>
        </p:nvSpPr>
        <p:spPr bwMode="auto">
          <a:xfrm>
            <a:off x="3779838" y="5589240"/>
            <a:ext cx="46085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r>
              <a:rPr lang="es-PE" altLang="es-PE" sz="1800" dirty="0" smtClean="0">
                <a:solidFill>
                  <a:srgbClr val="FFFFFF"/>
                </a:solidFill>
                <a:latin typeface="Arial" charset="0"/>
              </a:rPr>
              <a:t>i = número de electrones desapareados</a:t>
            </a:r>
          </a:p>
        </p:txBody>
      </p:sp>
    </p:spTree>
    <p:extLst>
      <p:ext uri="{BB962C8B-B14F-4D97-AF65-F5344CB8AC3E}">
        <p14:creationId xmlns:p14="http://schemas.microsoft.com/office/powerpoint/2010/main" val="1724031331"/>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descr="Explorar0006"/>
          <p:cNvPicPr>
            <a:picLocks noChangeAspect="1" noChangeArrowheads="1"/>
          </p:cNvPicPr>
          <p:nvPr/>
        </p:nvPicPr>
        <p:blipFill rotWithShape="1">
          <a:blip r:embed="rId2">
            <a:extLst>
              <a:ext uri="{28A0092B-C50C-407E-A947-70E740481C1C}">
                <a14:useLocalDpi xmlns:a14="http://schemas.microsoft.com/office/drawing/2010/main" val="0"/>
              </a:ext>
            </a:extLst>
          </a:blip>
          <a:srcRect t="-201" b="221"/>
          <a:stretch/>
        </p:blipFill>
        <p:spPr bwMode="auto">
          <a:xfrm>
            <a:off x="1403350" y="252000"/>
            <a:ext cx="6048375" cy="41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5"/>
          <p:cNvSpPr>
            <a:spLocks noGrp="1" noChangeArrowheads="1"/>
          </p:cNvSpPr>
          <p:nvPr>
            <p:ph type="title"/>
          </p:nvPr>
        </p:nvSpPr>
        <p:spPr>
          <a:xfrm>
            <a:off x="395288" y="4581525"/>
            <a:ext cx="8229600" cy="2016125"/>
          </a:xfrm>
        </p:spPr>
        <p:txBody>
          <a:bodyPr/>
          <a:lstStyle/>
          <a:p>
            <a:pPr algn="l" eaLnBrk="1" hangingPunct="1"/>
            <a:r>
              <a:rPr lang="es-MX" altLang="es-PE" sz="4000" dirty="0" smtClean="0">
                <a:solidFill>
                  <a:srgbClr val="6699FF"/>
                </a:solidFill>
                <a:latin typeface="Kristen ITC" pitchFamily="66" charset="0"/>
              </a:rPr>
              <a:t>		</a:t>
            </a:r>
            <a:r>
              <a:rPr lang="es-MX" altLang="es-PE" sz="4000" dirty="0" smtClean="0">
                <a:solidFill>
                  <a:schemeClr val="tx1"/>
                </a:solidFill>
                <a:latin typeface="Kristen ITC" pitchFamily="66" charset="0"/>
              </a:rPr>
              <a:t>Ne	</a:t>
            </a:r>
            <a:r>
              <a:rPr lang="es-MX" altLang="es-PE" sz="3200" dirty="0" smtClean="0">
                <a:solidFill>
                  <a:schemeClr val="tx1"/>
                </a:solidFill>
                <a:latin typeface="Kristen ITC" pitchFamily="66" charset="0"/>
              </a:rPr>
              <a:t>	 1s</a:t>
            </a:r>
            <a:r>
              <a:rPr lang="es-MX" altLang="es-PE" sz="3200" baseline="30000" dirty="0" smtClean="0">
                <a:solidFill>
                  <a:schemeClr val="tx1"/>
                </a:solidFill>
                <a:latin typeface="Kristen ITC" pitchFamily="66" charset="0"/>
              </a:rPr>
              <a:t>2</a:t>
            </a:r>
            <a:r>
              <a:rPr lang="es-MX" altLang="es-PE" sz="3200" dirty="0" smtClean="0">
                <a:solidFill>
                  <a:schemeClr val="tx1"/>
                </a:solidFill>
                <a:latin typeface="Kristen ITC" pitchFamily="66" charset="0"/>
              </a:rPr>
              <a:t>2s</a:t>
            </a:r>
            <a:r>
              <a:rPr lang="es-MX" altLang="es-PE" sz="3200" baseline="30000" dirty="0" smtClean="0">
                <a:solidFill>
                  <a:schemeClr val="tx1"/>
                </a:solidFill>
                <a:latin typeface="Kristen ITC" pitchFamily="66" charset="0"/>
              </a:rPr>
              <a:t>2</a:t>
            </a:r>
            <a:r>
              <a:rPr lang="es-MX" altLang="es-PE" sz="3200" dirty="0" smtClean="0">
                <a:solidFill>
                  <a:schemeClr val="tx1"/>
                </a:solidFill>
                <a:latin typeface="Kristen ITC" pitchFamily="66" charset="0"/>
              </a:rPr>
              <a:t>2p</a:t>
            </a:r>
            <a:r>
              <a:rPr lang="es-MX" altLang="es-PE" sz="3200" baseline="30000" dirty="0" smtClean="0">
                <a:solidFill>
                  <a:schemeClr val="tx1"/>
                </a:solidFill>
                <a:latin typeface="Kristen ITC" pitchFamily="66" charset="0"/>
              </a:rPr>
              <a:t>6</a:t>
            </a:r>
            <a:br>
              <a:rPr lang="es-MX" altLang="es-PE" sz="3200" baseline="30000" dirty="0" smtClean="0">
                <a:solidFill>
                  <a:schemeClr val="tx1"/>
                </a:solidFill>
                <a:latin typeface="Kristen ITC" pitchFamily="66" charset="0"/>
              </a:rPr>
            </a:br>
            <a:r>
              <a:rPr lang="es-MX" altLang="es-PE" sz="3200" baseline="30000" dirty="0" smtClean="0">
                <a:solidFill>
                  <a:srgbClr val="6699FF"/>
                </a:solidFill>
                <a:latin typeface="Kristen ITC" pitchFamily="66" charset="0"/>
              </a:rPr>
              <a:t> 		</a:t>
            </a:r>
            <a:br>
              <a:rPr lang="es-MX" altLang="es-PE" sz="3200" baseline="30000" dirty="0" smtClean="0">
                <a:solidFill>
                  <a:srgbClr val="6699FF"/>
                </a:solidFill>
                <a:latin typeface="Kristen ITC" pitchFamily="66" charset="0"/>
              </a:rPr>
            </a:br>
            <a:r>
              <a:rPr lang="es-MX" altLang="es-PE" sz="3200" baseline="30000" dirty="0" smtClean="0">
                <a:solidFill>
                  <a:srgbClr val="6699FF"/>
                </a:solidFill>
                <a:latin typeface="Kristen ITC" pitchFamily="66" charset="0"/>
              </a:rPr>
              <a:t/>
            </a:r>
            <a:br>
              <a:rPr lang="es-MX" altLang="es-PE" sz="3200" baseline="30000" dirty="0" smtClean="0">
                <a:solidFill>
                  <a:srgbClr val="6699FF"/>
                </a:solidFill>
                <a:latin typeface="Kristen ITC" pitchFamily="66" charset="0"/>
              </a:rPr>
            </a:br>
            <a:r>
              <a:rPr lang="es-MX" altLang="es-PE" sz="2400" baseline="30000" dirty="0" smtClean="0">
                <a:solidFill>
                  <a:srgbClr val="6699FF"/>
                </a:solidFill>
                <a:latin typeface="Kristen ITC" pitchFamily="66" charset="0"/>
              </a:rPr>
              <a:t>				</a:t>
            </a:r>
            <a:r>
              <a:rPr lang="es-MX" altLang="es-PE" sz="3200" baseline="30000" dirty="0" smtClean="0">
                <a:solidFill>
                  <a:schemeClr val="tx1"/>
                </a:solidFill>
                <a:latin typeface="Kristen ITC" pitchFamily="66" charset="0"/>
              </a:rPr>
              <a:t>1s      2s  </a:t>
            </a:r>
            <a:r>
              <a:rPr lang="es-MX" altLang="es-PE" sz="3200" dirty="0" smtClean="0">
                <a:solidFill>
                  <a:schemeClr val="tx1"/>
                </a:solidFill>
                <a:latin typeface="Kristen ITC" pitchFamily="66" charset="0"/>
              </a:rPr>
              <a:t>     </a:t>
            </a:r>
            <a:r>
              <a:rPr lang="es-MX" altLang="es-PE" sz="3200" baseline="30000" dirty="0" smtClean="0">
                <a:solidFill>
                  <a:schemeClr val="tx1"/>
                </a:solidFill>
                <a:latin typeface="Kristen ITC" pitchFamily="66" charset="0"/>
              </a:rPr>
              <a:t>2p</a:t>
            </a:r>
            <a:endParaRPr lang="es-ES" altLang="es-PE" sz="3200" dirty="0" smtClean="0">
              <a:solidFill>
                <a:schemeClr val="tx1"/>
              </a:solidFill>
              <a:latin typeface="Kristen ITC" pitchFamily="66" charset="0"/>
            </a:endParaRPr>
          </a:p>
        </p:txBody>
      </p:sp>
      <p:grpSp>
        <p:nvGrpSpPr>
          <p:cNvPr id="37892" name="Group 27"/>
          <p:cNvGrpSpPr>
            <a:grpSpLocks/>
          </p:cNvGrpSpPr>
          <p:nvPr/>
        </p:nvGrpSpPr>
        <p:grpSpPr bwMode="auto">
          <a:xfrm>
            <a:off x="3995738" y="5516563"/>
            <a:ext cx="3024187" cy="431800"/>
            <a:chOff x="2517" y="3475"/>
            <a:chExt cx="1905" cy="272"/>
          </a:xfrm>
        </p:grpSpPr>
        <p:grpSp>
          <p:nvGrpSpPr>
            <p:cNvPr id="37893" name="Group 9"/>
            <p:cNvGrpSpPr>
              <a:grpSpLocks/>
            </p:cNvGrpSpPr>
            <p:nvPr/>
          </p:nvGrpSpPr>
          <p:grpSpPr bwMode="auto">
            <a:xfrm>
              <a:off x="2517" y="3475"/>
              <a:ext cx="317" cy="272"/>
              <a:chOff x="3198" y="3748"/>
              <a:chExt cx="317" cy="272"/>
            </a:xfrm>
          </p:grpSpPr>
          <p:sp>
            <p:nvSpPr>
              <p:cNvPr id="37910" name="Rectangle 6"/>
              <p:cNvSpPr>
                <a:spLocks noChangeArrowheads="1"/>
              </p:cNvSpPr>
              <p:nvPr/>
            </p:nvSpPr>
            <p:spPr bwMode="auto">
              <a:xfrm>
                <a:off x="3198" y="3748"/>
                <a:ext cx="317" cy="27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PE" altLang="es-PE"/>
              </a:p>
            </p:txBody>
          </p:sp>
          <p:sp>
            <p:nvSpPr>
              <p:cNvPr id="37911" name="Line 7"/>
              <p:cNvSpPr>
                <a:spLocks noChangeShapeType="1"/>
              </p:cNvSpPr>
              <p:nvPr/>
            </p:nvSpPr>
            <p:spPr bwMode="auto">
              <a:xfrm flipV="1">
                <a:off x="3288" y="3793"/>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37912" name="Line 8"/>
              <p:cNvSpPr>
                <a:spLocks noChangeShapeType="1"/>
              </p:cNvSpPr>
              <p:nvPr/>
            </p:nvSpPr>
            <p:spPr bwMode="auto">
              <a:xfrm>
                <a:off x="3424" y="3793"/>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grpSp>
        <p:grpSp>
          <p:nvGrpSpPr>
            <p:cNvPr id="37894" name="Group 10"/>
            <p:cNvGrpSpPr>
              <a:grpSpLocks/>
            </p:cNvGrpSpPr>
            <p:nvPr/>
          </p:nvGrpSpPr>
          <p:grpSpPr bwMode="auto">
            <a:xfrm>
              <a:off x="2971" y="3475"/>
              <a:ext cx="317" cy="272"/>
              <a:chOff x="3198" y="3748"/>
              <a:chExt cx="317" cy="272"/>
            </a:xfrm>
          </p:grpSpPr>
          <p:sp>
            <p:nvSpPr>
              <p:cNvPr id="37907" name="Rectangle 11"/>
              <p:cNvSpPr>
                <a:spLocks noChangeArrowheads="1"/>
              </p:cNvSpPr>
              <p:nvPr/>
            </p:nvSpPr>
            <p:spPr bwMode="auto">
              <a:xfrm>
                <a:off x="3198" y="3748"/>
                <a:ext cx="317" cy="27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PE" altLang="es-PE"/>
              </a:p>
            </p:txBody>
          </p:sp>
          <p:sp>
            <p:nvSpPr>
              <p:cNvPr id="37908" name="Line 12"/>
              <p:cNvSpPr>
                <a:spLocks noChangeShapeType="1"/>
              </p:cNvSpPr>
              <p:nvPr/>
            </p:nvSpPr>
            <p:spPr bwMode="auto">
              <a:xfrm flipV="1">
                <a:off x="3288" y="3793"/>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37909" name="Line 13"/>
              <p:cNvSpPr>
                <a:spLocks noChangeShapeType="1"/>
              </p:cNvSpPr>
              <p:nvPr/>
            </p:nvSpPr>
            <p:spPr bwMode="auto">
              <a:xfrm>
                <a:off x="3424" y="3793"/>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grpSp>
        <p:grpSp>
          <p:nvGrpSpPr>
            <p:cNvPr id="37895" name="Group 14"/>
            <p:cNvGrpSpPr>
              <a:grpSpLocks/>
            </p:cNvGrpSpPr>
            <p:nvPr/>
          </p:nvGrpSpPr>
          <p:grpSpPr bwMode="auto">
            <a:xfrm>
              <a:off x="3379" y="3475"/>
              <a:ext cx="317" cy="272"/>
              <a:chOff x="3198" y="3748"/>
              <a:chExt cx="317" cy="272"/>
            </a:xfrm>
          </p:grpSpPr>
          <p:sp>
            <p:nvSpPr>
              <p:cNvPr id="37904" name="Rectangle 15"/>
              <p:cNvSpPr>
                <a:spLocks noChangeArrowheads="1"/>
              </p:cNvSpPr>
              <p:nvPr/>
            </p:nvSpPr>
            <p:spPr bwMode="auto">
              <a:xfrm>
                <a:off x="3198" y="3748"/>
                <a:ext cx="317" cy="27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PE" altLang="es-PE"/>
              </a:p>
            </p:txBody>
          </p:sp>
          <p:sp>
            <p:nvSpPr>
              <p:cNvPr id="37905" name="Line 16"/>
              <p:cNvSpPr>
                <a:spLocks noChangeShapeType="1"/>
              </p:cNvSpPr>
              <p:nvPr/>
            </p:nvSpPr>
            <p:spPr bwMode="auto">
              <a:xfrm flipV="1">
                <a:off x="3288" y="3793"/>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37906" name="Line 17"/>
              <p:cNvSpPr>
                <a:spLocks noChangeShapeType="1"/>
              </p:cNvSpPr>
              <p:nvPr/>
            </p:nvSpPr>
            <p:spPr bwMode="auto">
              <a:xfrm>
                <a:off x="3424" y="3793"/>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grpSp>
        <p:grpSp>
          <p:nvGrpSpPr>
            <p:cNvPr id="37896" name="Group 18"/>
            <p:cNvGrpSpPr>
              <a:grpSpLocks/>
            </p:cNvGrpSpPr>
            <p:nvPr/>
          </p:nvGrpSpPr>
          <p:grpSpPr bwMode="auto">
            <a:xfrm>
              <a:off x="3742" y="3475"/>
              <a:ext cx="317" cy="272"/>
              <a:chOff x="3198" y="3748"/>
              <a:chExt cx="317" cy="272"/>
            </a:xfrm>
          </p:grpSpPr>
          <p:sp>
            <p:nvSpPr>
              <p:cNvPr id="37901" name="Rectangle 19"/>
              <p:cNvSpPr>
                <a:spLocks noChangeArrowheads="1"/>
              </p:cNvSpPr>
              <p:nvPr/>
            </p:nvSpPr>
            <p:spPr bwMode="auto">
              <a:xfrm>
                <a:off x="3198" y="3748"/>
                <a:ext cx="317" cy="27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PE" altLang="es-PE"/>
              </a:p>
            </p:txBody>
          </p:sp>
          <p:sp>
            <p:nvSpPr>
              <p:cNvPr id="37902" name="Line 20"/>
              <p:cNvSpPr>
                <a:spLocks noChangeShapeType="1"/>
              </p:cNvSpPr>
              <p:nvPr/>
            </p:nvSpPr>
            <p:spPr bwMode="auto">
              <a:xfrm flipV="1">
                <a:off x="3288" y="3793"/>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37903" name="Line 21"/>
              <p:cNvSpPr>
                <a:spLocks noChangeShapeType="1"/>
              </p:cNvSpPr>
              <p:nvPr/>
            </p:nvSpPr>
            <p:spPr bwMode="auto">
              <a:xfrm>
                <a:off x="3424" y="3793"/>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grpSp>
        <p:grpSp>
          <p:nvGrpSpPr>
            <p:cNvPr id="37897" name="Group 22"/>
            <p:cNvGrpSpPr>
              <a:grpSpLocks/>
            </p:cNvGrpSpPr>
            <p:nvPr/>
          </p:nvGrpSpPr>
          <p:grpSpPr bwMode="auto">
            <a:xfrm>
              <a:off x="4105" y="3475"/>
              <a:ext cx="317" cy="272"/>
              <a:chOff x="3198" y="3748"/>
              <a:chExt cx="317" cy="272"/>
            </a:xfrm>
          </p:grpSpPr>
          <p:sp>
            <p:nvSpPr>
              <p:cNvPr id="37898" name="Rectangle 23"/>
              <p:cNvSpPr>
                <a:spLocks noChangeArrowheads="1"/>
              </p:cNvSpPr>
              <p:nvPr/>
            </p:nvSpPr>
            <p:spPr bwMode="auto">
              <a:xfrm>
                <a:off x="3198" y="3748"/>
                <a:ext cx="317" cy="272"/>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PE" altLang="es-PE"/>
              </a:p>
            </p:txBody>
          </p:sp>
          <p:sp>
            <p:nvSpPr>
              <p:cNvPr id="37899" name="Line 24"/>
              <p:cNvSpPr>
                <a:spLocks noChangeShapeType="1"/>
              </p:cNvSpPr>
              <p:nvPr/>
            </p:nvSpPr>
            <p:spPr bwMode="auto">
              <a:xfrm flipV="1">
                <a:off x="3288" y="3793"/>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37900" name="Line 25"/>
              <p:cNvSpPr>
                <a:spLocks noChangeShapeType="1"/>
              </p:cNvSpPr>
              <p:nvPr/>
            </p:nvSpPr>
            <p:spPr bwMode="auto">
              <a:xfrm>
                <a:off x="3424" y="3793"/>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grpSp>
      </p:grpSp>
    </p:spTree>
    <p:extLst>
      <p:ext uri="{BB962C8B-B14F-4D97-AF65-F5344CB8AC3E}">
        <p14:creationId xmlns:p14="http://schemas.microsoft.com/office/powerpoint/2010/main" val="2736754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a:spLocks noChangeArrowheads="1"/>
          </p:cNvSpPr>
          <p:nvPr/>
        </p:nvSpPr>
        <p:spPr bwMode="auto">
          <a:xfrm>
            <a:off x="684213" y="692150"/>
            <a:ext cx="76327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just" eaLnBrk="0" fontAlgn="base" hangingPunct="0">
              <a:spcBef>
                <a:spcPct val="0"/>
              </a:spcBef>
              <a:spcAft>
                <a:spcPct val="0"/>
              </a:spcAft>
              <a:buClrTx/>
              <a:buSzTx/>
              <a:buFontTx/>
              <a:buNone/>
            </a:pPr>
            <a:endParaRPr lang="es-PE" altLang="es-PE" sz="2800" dirty="0" smtClean="0">
              <a:solidFill>
                <a:srgbClr val="FFFFFF"/>
              </a:solidFill>
              <a:latin typeface="Arial" charset="0"/>
            </a:endParaRPr>
          </a:p>
          <a:p>
            <a:pPr algn="just" eaLnBrk="0" fontAlgn="base" hangingPunct="0">
              <a:spcBef>
                <a:spcPct val="0"/>
              </a:spcBef>
              <a:spcAft>
                <a:spcPct val="0"/>
              </a:spcAft>
              <a:buClrTx/>
              <a:buSzTx/>
              <a:buFontTx/>
              <a:buNone/>
            </a:pPr>
            <a:r>
              <a:rPr lang="es-PE" altLang="es-PE" sz="2800" dirty="0" smtClean="0">
                <a:solidFill>
                  <a:srgbClr val="FFFFFF"/>
                </a:solidFill>
                <a:latin typeface="Arial" charset="0"/>
              </a:rPr>
              <a:t>Además, esos conocimientos le proporcionan las herramientas necesarias para que, dado el caso, pueda optimizar procesos, explicar fenómenos y crear o mejorar dispositivos que redunden en beneficios a la sociedad.</a:t>
            </a:r>
          </a:p>
        </p:txBody>
      </p:sp>
      <p:pic>
        <p:nvPicPr>
          <p:cNvPr id="17410" name="Picture 2" descr="Resultado de imagen para ingeniero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3645024"/>
            <a:ext cx="5347538"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1719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4" descr="configuracion y orbita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36" y="476672"/>
            <a:ext cx="5932487"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9484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idx="1"/>
          </p:nvPr>
        </p:nvSpPr>
        <p:spPr>
          <a:xfrm>
            <a:off x="-107950" y="620688"/>
            <a:ext cx="9072438" cy="6113462"/>
          </a:xfrm>
        </p:spPr>
        <p:txBody>
          <a:bodyPr/>
          <a:lstStyle/>
          <a:p>
            <a:pPr algn="just">
              <a:lnSpc>
                <a:spcPct val="80000"/>
              </a:lnSpc>
              <a:buFont typeface="Wingdings" pitchFamily="2" charset="2"/>
              <a:buNone/>
              <a:defRPr/>
            </a:pPr>
            <a:r>
              <a:rPr lang="es-ES" b="1" dirty="0" smtClean="0">
                <a:solidFill>
                  <a:srgbClr val="FFCC00"/>
                </a:solidFill>
                <a:latin typeface="Arial" charset="0"/>
              </a:rPr>
              <a:t>  </a:t>
            </a:r>
            <a:r>
              <a:rPr lang="es-ES" b="1" dirty="0" smtClean="0">
                <a:solidFill>
                  <a:srgbClr val="FF0000"/>
                </a:solidFill>
                <a:latin typeface="Arial" charset="0"/>
              </a:rPr>
              <a:t>CONFIGURACIÓN ELECTRÓNICA  ESTABLE</a:t>
            </a:r>
          </a:p>
          <a:p>
            <a:pPr algn="just">
              <a:lnSpc>
                <a:spcPct val="80000"/>
              </a:lnSpc>
              <a:buFont typeface="Wingdings" pitchFamily="2" charset="2"/>
              <a:buNone/>
              <a:defRPr/>
            </a:pPr>
            <a:r>
              <a:rPr lang="es-ES" sz="2000" b="1" dirty="0" smtClean="0">
                <a:latin typeface="Arial" charset="0"/>
              </a:rPr>
              <a:t>    </a:t>
            </a:r>
            <a:r>
              <a:rPr lang="es-ES" sz="2800" dirty="0" smtClean="0">
                <a:effectLst/>
                <a:latin typeface="Arial" charset="0"/>
              </a:rPr>
              <a:t>Sucede cuando un átomo completa ocho electrones en su última capa.</a:t>
            </a:r>
          </a:p>
          <a:p>
            <a:pPr algn="just">
              <a:lnSpc>
                <a:spcPct val="80000"/>
              </a:lnSpc>
              <a:buFont typeface="Wingdings" pitchFamily="2" charset="2"/>
              <a:buNone/>
              <a:defRPr/>
            </a:pPr>
            <a:endParaRPr lang="es-ES" sz="2000" b="1" dirty="0" smtClean="0">
              <a:latin typeface="Arial" charset="0"/>
            </a:endParaRPr>
          </a:p>
          <a:p>
            <a:pPr algn="just">
              <a:lnSpc>
                <a:spcPct val="80000"/>
              </a:lnSpc>
              <a:buFont typeface="Wingdings" pitchFamily="2" charset="2"/>
              <a:buNone/>
              <a:defRPr/>
            </a:pPr>
            <a:r>
              <a:rPr lang="es-ES" b="1" dirty="0" smtClean="0">
                <a:solidFill>
                  <a:srgbClr val="FFCC00"/>
                </a:solidFill>
                <a:latin typeface="Arial" charset="0"/>
              </a:rPr>
              <a:t>   </a:t>
            </a:r>
            <a:r>
              <a:rPr lang="es-ES" b="1" dirty="0" smtClean="0">
                <a:solidFill>
                  <a:srgbClr val="FF0000"/>
                </a:solidFill>
                <a:latin typeface="Arial" charset="0"/>
              </a:rPr>
              <a:t>CONFIGURACIÓN ELECTRÓNICA  KERNEL  (Simplificada)</a:t>
            </a:r>
          </a:p>
          <a:p>
            <a:pPr algn="just">
              <a:lnSpc>
                <a:spcPct val="80000"/>
              </a:lnSpc>
              <a:buFont typeface="Wingdings" pitchFamily="2" charset="2"/>
              <a:buNone/>
              <a:defRPr/>
            </a:pPr>
            <a:r>
              <a:rPr lang="es-ES" sz="2000" b="1" dirty="0" smtClean="0">
                <a:latin typeface="Arial" charset="0"/>
              </a:rPr>
              <a:t>    </a:t>
            </a:r>
            <a:r>
              <a:rPr lang="es-ES" sz="2800" dirty="0" smtClean="0">
                <a:effectLst/>
                <a:latin typeface="Arial" charset="0"/>
              </a:rPr>
              <a:t>“</a:t>
            </a:r>
            <a:r>
              <a:rPr lang="es-ES" sz="2800" dirty="0" err="1" smtClean="0">
                <a:effectLst/>
                <a:latin typeface="Arial" charset="0"/>
              </a:rPr>
              <a:t>Kernel</a:t>
            </a:r>
            <a:r>
              <a:rPr lang="es-ES" sz="2800" dirty="0" smtClean="0">
                <a:effectLst/>
                <a:latin typeface="Arial" charset="0"/>
              </a:rPr>
              <a:t>”  palabra alemana que significa corazón.</a:t>
            </a:r>
          </a:p>
          <a:p>
            <a:pPr algn="just">
              <a:lnSpc>
                <a:spcPct val="80000"/>
              </a:lnSpc>
              <a:buFont typeface="Wingdings" pitchFamily="2" charset="2"/>
              <a:buNone/>
              <a:defRPr/>
            </a:pPr>
            <a:r>
              <a:rPr lang="es-ES" sz="2800" dirty="0" smtClean="0">
                <a:effectLst/>
                <a:latin typeface="Arial" charset="0"/>
              </a:rPr>
              <a:t>    Se puede realizar la distribución electrónica simplificada haciendo uso de la configuración electrónica de un gas noble, más cercano al elemento.</a:t>
            </a:r>
          </a:p>
          <a:p>
            <a:pPr algn="just">
              <a:lnSpc>
                <a:spcPct val="80000"/>
              </a:lnSpc>
              <a:buFont typeface="Wingdings" pitchFamily="2" charset="2"/>
              <a:buNone/>
              <a:defRPr/>
            </a:pPr>
            <a:r>
              <a:rPr lang="es-ES" sz="2800" dirty="0" smtClean="0">
                <a:effectLst/>
                <a:latin typeface="Arial" charset="0"/>
              </a:rPr>
              <a:t>    Ejemplo:		</a:t>
            </a:r>
            <a:r>
              <a:rPr lang="es-ES" sz="2800" baseline="-25000" dirty="0" smtClean="0">
                <a:effectLst/>
                <a:latin typeface="Arial" charset="0"/>
              </a:rPr>
              <a:t>13</a:t>
            </a:r>
            <a:r>
              <a:rPr lang="es-ES" sz="2800" dirty="0" smtClean="0">
                <a:effectLst/>
                <a:latin typeface="Arial" charset="0"/>
              </a:rPr>
              <a:t>Al :   </a:t>
            </a:r>
            <a:r>
              <a:rPr lang="es-ES" sz="2800" b="1" dirty="0" smtClean="0">
                <a:solidFill>
                  <a:srgbClr val="FFFF00"/>
                </a:solidFill>
                <a:effectLst/>
                <a:latin typeface="Arial" charset="0"/>
              </a:rPr>
              <a:t>[Ne]  </a:t>
            </a:r>
            <a:r>
              <a:rPr lang="es-ES" sz="2800" dirty="0" smtClean="0">
                <a:effectLst/>
                <a:latin typeface="Arial" charset="0"/>
              </a:rPr>
              <a:t>3s</a:t>
            </a:r>
            <a:r>
              <a:rPr lang="es-ES" sz="2800" baseline="30000" dirty="0" smtClean="0">
                <a:effectLst/>
                <a:latin typeface="Arial" charset="0"/>
              </a:rPr>
              <a:t>2</a:t>
            </a:r>
            <a:r>
              <a:rPr lang="es-ES" sz="2800" dirty="0" smtClean="0">
                <a:effectLst/>
                <a:latin typeface="Arial" charset="0"/>
              </a:rPr>
              <a:t> 3p</a:t>
            </a:r>
            <a:r>
              <a:rPr lang="es-ES" sz="2800" baseline="30000" dirty="0" smtClean="0">
                <a:effectLst/>
                <a:latin typeface="Arial" charset="0"/>
              </a:rPr>
              <a:t>1</a:t>
            </a:r>
          </a:p>
          <a:p>
            <a:pPr algn="just">
              <a:lnSpc>
                <a:spcPct val="80000"/>
              </a:lnSpc>
              <a:buFont typeface="Wingdings" pitchFamily="2" charset="2"/>
              <a:buNone/>
              <a:defRPr/>
            </a:pPr>
            <a:r>
              <a:rPr lang="es-ES" sz="1100" dirty="0" smtClean="0">
                <a:effectLst/>
                <a:latin typeface="Arial" charset="0"/>
              </a:rPr>
              <a:t>    </a:t>
            </a:r>
          </a:p>
          <a:p>
            <a:pPr algn="just">
              <a:lnSpc>
                <a:spcPct val="80000"/>
              </a:lnSpc>
              <a:buFont typeface="Wingdings" pitchFamily="2" charset="2"/>
              <a:buNone/>
              <a:defRPr/>
            </a:pPr>
            <a:r>
              <a:rPr lang="es-ES" sz="2800" dirty="0" smtClean="0">
                <a:effectLst/>
                <a:latin typeface="Arial" charset="0"/>
              </a:rPr>
              <a:t>       donde:     </a:t>
            </a:r>
            <a:r>
              <a:rPr lang="es-ES" sz="2800" b="1" dirty="0" smtClean="0">
                <a:solidFill>
                  <a:srgbClr val="FFFF00"/>
                </a:solidFill>
                <a:effectLst/>
                <a:latin typeface="Arial" charset="0"/>
              </a:rPr>
              <a:t>[Ne] </a:t>
            </a:r>
            <a:r>
              <a:rPr lang="es-ES" sz="2800" dirty="0" smtClean="0">
                <a:effectLst/>
                <a:latin typeface="Arial" charset="0"/>
              </a:rPr>
              <a:t>representa el </a:t>
            </a:r>
            <a:r>
              <a:rPr lang="es-ES" sz="2800" dirty="0" err="1" smtClean="0">
                <a:effectLst/>
                <a:latin typeface="Arial" charset="0"/>
              </a:rPr>
              <a:t>Kernel</a:t>
            </a:r>
            <a:r>
              <a:rPr lang="es-ES" sz="2800" dirty="0" smtClean="0">
                <a:effectLst/>
                <a:latin typeface="Arial" charset="0"/>
              </a:rPr>
              <a:t> de neón.</a:t>
            </a:r>
          </a:p>
          <a:p>
            <a:pPr algn="just">
              <a:lnSpc>
                <a:spcPct val="80000"/>
              </a:lnSpc>
              <a:buFont typeface="Wingdings" pitchFamily="2" charset="2"/>
              <a:buNone/>
              <a:defRPr/>
            </a:pPr>
            <a:r>
              <a:rPr lang="es-ES" sz="2800" dirty="0" smtClean="0">
                <a:solidFill>
                  <a:srgbClr val="FFCC00"/>
                </a:solidFill>
                <a:effectLst/>
                <a:latin typeface="Arial" charset="0"/>
              </a:rPr>
              <a:t>                                 </a:t>
            </a:r>
            <a:r>
              <a:rPr lang="es-ES" sz="2800" dirty="0" smtClean="0">
                <a:effectLst/>
                <a:latin typeface="Arial" charset="0"/>
              </a:rPr>
              <a:t>(centro de gas noble)</a:t>
            </a:r>
          </a:p>
          <a:p>
            <a:pPr>
              <a:lnSpc>
                <a:spcPct val="80000"/>
              </a:lnSpc>
              <a:buFont typeface="Wingdings" pitchFamily="2" charset="2"/>
              <a:buNone/>
              <a:defRPr/>
            </a:pPr>
            <a:endParaRPr lang="es-ES" sz="2800" b="1" dirty="0" smtClean="0">
              <a:solidFill>
                <a:srgbClr val="FFCC00"/>
              </a:solidFill>
              <a:latin typeface="Arial" charset="0"/>
            </a:endParaRPr>
          </a:p>
          <a:p>
            <a:pPr>
              <a:lnSpc>
                <a:spcPct val="80000"/>
              </a:lnSpc>
              <a:buFont typeface="Wingdings" pitchFamily="2" charset="2"/>
              <a:buNone/>
              <a:defRPr/>
            </a:pPr>
            <a:endParaRPr lang="es-ES" sz="2000" b="1" dirty="0" smtClean="0">
              <a:solidFill>
                <a:srgbClr val="FFCC00"/>
              </a:solidFill>
              <a:latin typeface="Arial" charset="0"/>
            </a:endParaRPr>
          </a:p>
          <a:p>
            <a:pPr>
              <a:lnSpc>
                <a:spcPct val="80000"/>
              </a:lnSpc>
              <a:buFont typeface="Wingdings" pitchFamily="2" charset="2"/>
              <a:buNone/>
              <a:defRPr/>
            </a:pPr>
            <a:endParaRPr lang="es-ES" sz="2000" b="1" dirty="0" smtClean="0">
              <a:solidFill>
                <a:srgbClr val="FFCC00"/>
              </a:solidFill>
              <a:latin typeface="Arial" charset="0"/>
            </a:endParaRPr>
          </a:p>
          <a:p>
            <a:pPr>
              <a:lnSpc>
                <a:spcPct val="80000"/>
              </a:lnSpc>
              <a:buFont typeface="Wingdings" pitchFamily="2" charset="2"/>
              <a:buNone/>
              <a:defRPr/>
            </a:pPr>
            <a:endParaRPr lang="en-GB" sz="2000" b="1" dirty="0" smtClean="0">
              <a:solidFill>
                <a:srgbClr val="FFCC00"/>
              </a:solidFill>
              <a:latin typeface="Arial" charset="0"/>
            </a:endParaRPr>
          </a:p>
        </p:txBody>
      </p:sp>
    </p:spTree>
    <p:extLst>
      <p:ext uri="{BB962C8B-B14F-4D97-AF65-F5344CB8AC3E}">
        <p14:creationId xmlns:p14="http://schemas.microsoft.com/office/powerpoint/2010/main" val="2887414725"/>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4294967295"/>
          </p:nvPr>
        </p:nvSpPr>
        <p:spPr>
          <a:xfrm>
            <a:off x="1238944" y="765175"/>
            <a:ext cx="8229600" cy="863600"/>
          </a:xfrm>
        </p:spPr>
        <p:txBody>
          <a:bodyPr/>
          <a:lstStyle/>
          <a:p>
            <a:pPr algn="just">
              <a:buFont typeface="Wingdings" pitchFamily="2" charset="2"/>
              <a:buNone/>
              <a:defRPr/>
            </a:pPr>
            <a:r>
              <a:rPr lang="es-ES" b="1" dirty="0" smtClean="0"/>
              <a:t>	</a:t>
            </a:r>
            <a:r>
              <a:rPr lang="es-ES" b="1" dirty="0" smtClean="0">
                <a:solidFill>
                  <a:srgbClr val="FFFF00"/>
                </a:solidFill>
                <a:latin typeface="Arial" charset="0"/>
              </a:rPr>
              <a:t>REACCIONES NUCLEARES</a:t>
            </a:r>
          </a:p>
          <a:p>
            <a:pPr algn="just">
              <a:buFont typeface="Wingdings" pitchFamily="2" charset="2"/>
              <a:buNone/>
              <a:defRPr/>
            </a:pPr>
            <a:endParaRPr lang="es-ES" sz="2800" b="1" dirty="0" smtClean="0">
              <a:solidFill>
                <a:srgbClr val="FFFF66"/>
              </a:solidFill>
              <a:latin typeface="Arial" charset="0"/>
            </a:endParaRPr>
          </a:p>
          <a:p>
            <a:pPr algn="just">
              <a:buFont typeface="Wingdings" pitchFamily="2" charset="2"/>
              <a:buNone/>
              <a:defRPr/>
            </a:pPr>
            <a:r>
              <a:rPr lang="es-ES" sz="2800" b="1" dirty="0" smtClean="0">
                <a:solidFill>
                  <a:srgbClr val="FFFF66"/>
                </a:solidFill>
                <a:latin typeface="Arial" charset="0"/>
              </a:rPr>
              <a:t>    </a:t>
            </a:r>
            <a:endParaRPr lang="es-ES" sz="2800" dirty="0" smtClean="0">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n-GB" sz="2800" dirty="0" smtClean="0">
              <a:latin typeface="Arial" charset="0"/>
            </a:endParaRPr>
          </a:p>
        </p:txBody>
      </p:sp>
      <p:pic>
        <p:nvPicPr>
          <p:cNvPr id="57347" name="Picture 19" descr="atomi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4149725"/>
            <a:ext cx="216058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31" descr="f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2205038"/>
            <a:ext cx="2160587"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 Rectángulo"/>
          <p:cNvSpPr/>
          <p:nvPr/>
        </p:nvSpPr>
        <p:spPr>
          <a:xfrm>
            <a:off x="539750" y="1412875"/>
            <a:ext cx="5111750" cy="4832350"/>
          </a:xfrm>
          <a:prstGeom prst="rect">
            <a:avLst/>
          </a:prstGeom>
        </p:spPr>
        <p:txBody>
          <a:bodyPr>
            <a:spAutoFit/>
          </a:bodyPr>
          <a:lstStyle/>
          <a:p>
            <a:pPr algn="just" fontAlgn="base">
              <a:spcBef>
                <a:spcPct val="0"/>
              </a:spcBef>
              <a:spcAft>
                <a:spcPct val="0"/>
              </a:spcAft>
              <a:buFont typeface="Wingdings" pitchFamily="2" charset="2"/>
              <a:buNone/>
              <a:defRPr/>
            </a:pPr>
            <a:r>
              <a:rPr lang="es-ES" sz="2800" b="1" dirty="0">
                <a:solidFill>
                  <a:srgbClr val="FF0000"/>
                </a:solidFill>
                <a:latin typeface="Arial" charset="0"/>
              </a:rPr>
              <a:t>CARACTERÍSTICAS</a:t>
            </a:r>
            <a:endParaRPr lang="es-ES" sz="2800" dirty="0">
              <a:solidFill>
                <a:srgbClr val="FF0000"/>
              </a:solidFill>
              <a:latin typeface="Arial" charset="0"/>
            </a:endParaRPr>
          </a:p>
          <a:p>
            <a:pPr algn="just" fontAlgn="base">
              <a:spcBef>
                <a:spcPct val="0"/>
              </a:spcBef>
              <a:spcAft>
                <a:spcPct val="0"/>
              </a:spcAft>
              <a:buFont typeface="Wingdings" pitchFamily="2" charset="2"/>
              <a:buNone/>
              <a:defRPr/>
            </a:pPr>
            <a:r>
              <a:rPr lang="es-ES" sz="2800" dirty="0">
                <a:solidFill>
                  <a:srgbClr val="FFFFFF"/>
                </a:solidFill>
                <a:effectLst>
                  <a:outerShdw blurRad="38100" dist="38100" dir="2700000" algn="tl">
                    <a:srgbClr val="000000">
                      <a:alpha val="43137"/>
                    </a:srgbClr>
                  </a:outerShdw>
                </a:effectLst>
                <a:latin typeface="Arial" charset="0"/>
              </a:rPr>
              <a:t>-Sólo intervienen los núcleos atómicos.</a:t>
            </a:r>
          </a:p>
          <a:p>
            <a:pPr algn="just" fontAlgn="base">
              <a:spcBef>
                <a:spcPct val="0"/>
              </a:spcBef>
              <a:spcAft>
                <a:spcPct val="0"/>
              </a:spcAft>
              <a:buFont typeface="Wingdings" pitchFamily="2" charset="2"/>
              <a:buNone/>
              <a:defRPr/>
            </a:pPr>
            <a:r>
              <a:rPr lang="es-ES" sz="2800" dirty="0">
                <a:solidFill>
                  <a:srgbClr val="FFFFFF"/>
                </a:solidFill>
                <a:effectLst>
                  <a:outerShdw blurRad="38100" dist="38100" dir="2700000" algn="tl">
                    <a:srgbClr val="000000">
                      <a:alpha val="43137"/>
                    </a:srgbClr>
                  </a:outerShdw>
                </a:effectLst>
                <a:latin typeface="Arial" charset="0"/>
              </a:rPr>
              <a:t>-Están involucradas grandes cantidades de energía.</a:t>
            </a:r>
          </a:p>
          <a:p>
            <a:pPr algn="just" fontAlgn="base">
              <a:spcBef>
                <a:spcPct val="0"/>
              </a:spcBef>
              <a:spcAft>
                <a:spcPct val="0"/>
              </a:spcAft>
              <a:buFont typeface="Wingdings" pitchFamily="2" charset="2"/>
              <a:buNone/>
              <a:defRPr/>
            </a:pPr>
            <a:r>
              <a:rPr lang="es-ES" sz="2800" dirty="0">
                <a:solidFill>
                  <a:srgbClr val="FFFFFF"/>
                </a:solidFill>
                <a:effectLst>
                  <a:outerShdw blurRad="38100" dist="38100" dir="2700000" algn="tl">
                    <a:srgbClr val="000000">
                      <a:alpha val="43137"/>
                    </a:srgbClr>
                  </a:outerShdw>
                </a:effectLst>
                <a:latin typeface="Arial" charset="0"/>
              </a:rPr>
              <a:t>-La velocidad de reacción  no está influenciada por factores externos (P, T y catalizadores).</a:t>
            </a:r>
          </a:p>
          <a:p>
            <a:pPr algn="just" fontAlgn="base">
              <a:spcBef>
                <a:spcPct val="0"/>
              </a:spcBef>
              <a:spcAft>
                <a:spcPct val="0"/>
              </a:spcAft>
              <a:buFont typeface="Wingdings" pitchFamily="2" charset="2"/>
              <a:buNone/>
              <a:defRPr/>
            </a:pPr>
            <a:r>
              <a:rPr lang="es-ES" sz="2800" dirty="0">
                <a:solidFill>
                  <a:srgbClr val="FFFFFF"/>
                </a:solidFill>
                <a:effectLst>
                  <a:outerShdw blurRad="38100" dist="38100" dir="2700000" algn="tl">
                    <a:srgbClr val="000000">
                      <a:alpha val="43137"/>
                    </a:srgbClr>
                  </a:outerShdw>
                </a:effectLst>
                <a:latin typeface="Arial" charset="0"/>
              </a:rPr>
              <a:t>-Los átomos reactantes pierden su identidad, formando nuevos núcleos.</a:t>
            </a:r>
          </a:p>
        </p:txBody>
      </p:sp>
    </p:spTree>
    <p:extLst>
      <p:ext uri="{BB962C8B-B14F-4D97-AF65-F5344CB8AC3E}">
        <p14:creationId xmlns:p14="http://schemas.microsoft.com/office/powerpoint/2010/main" val="5567666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971600" y="997385"/>
            <a:ext cx="32976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s-PE" sz="2800" b="1" dirty="0">
                <a:solidFill>
                  <a:srgbClr val="FF0000"/>
                </a:solidFill>
              </a:rPr>
              <a:t>RADIOACTIVIDAD</a:t>
            </a:r>
          </a:p>
        </p:txBody>
      </p:sp>
      <p:sp>
        <p:nvSpPr>
          <p:cNvPr id="4" name="3 CuadroTexto"/>
          <p:cNvSpPr txBox="1"/>
          <p:nvPr/>
        </p:nvSpPr>
        <p:spPr>
          <a:xfrm>
            <a:off x="899592" y="1844824"/>
            <a:ext cx="7488832" cy="3785652"/>
          </a:xfrm>
          <a:prstGeom prst="rect">
            <a:avLst/>
          </a:prstGeom>
          <a:noFill/>
        </p:spPr>
        <p:txBody>
          <a:bodyPr wrap="square" rtlCol="0">
            <a:spAutoFit/>
          </a:bodyPr>
          <a:lstStyle/>
          <a:p>
            <a:pPr algn="just"/>
            <a:r>
              <a:rPr lang="es-PE" sz="2400" dirty="0" smtClean="0">
                <a:latin typeface="Arial" panose="020B0604020202020204" pitchFamily="34" charset="0"/>
                <a:cs typeface="Arial" panose="020B0604020202020204" pitchFamily="34" charset="0"/>
              </a:rPr>
              <a:t>La radiactividad es la emisión espontánea, por parte de núcleos inestables, de partículas o de radiación electromagnética, o de ambas. </a:t>
            </a:r>
          </a:p>
          <a:p>
            <a:pPr algn="just"/>
            <a:r>
              <a:rPr lang="es-PE" sz="2400" dirty="0" smtClean="0">
                <a:latin typeface="Arial" panose="020B0604020202020204" pitchFamily="34" charset="0"/>
                <a:cs typeface="Arial" panose="020B0604020202020204" pitchFamily="34" charset="0"/>
              </a:rPr>
              <a:t>Los núcleos que son radiactivos se conocen como radionúclidos.</a:t>
            </a:r>
          </a:p>
          <a:p>
            <a:pPr algn="just"/>
            <a:endParaRPr lang="es-PE" sz="2400" dirty="0" smtClean="0">
              <a:latin typeface="Arial" panose="020B0604020202020204" pitchFamily="34" charset="0"/>
              <a:cs typeface="Arial" panose="020B0604020202020204" pitchFamily="34" charset="0"/>
            </a:endParaRPr>
          </a:p>
          <a:p>
            <a:pPr algn="just"/>
            <a:r>
              <a:rPr lang="es-PE" sz="2400" dirty="0" smtClean="0">
                <a:latin typeface="Arial" panose="020B0604020202020204" pitchFamily="34" charset="0"/>
                <a:cs typeface="Arial" panose="020B0604020202020204" pitchFamily="34" charset="0"/>
              </a:rPr>
              <a:t>Existen tres tipos de emisiones radiactivas:</a:t>
            </a:r>
          </a:p>
          <a:p>
            <a:pPr marL="342900" indent="-342900" algn="just">
              <a:buFont typeface="Wingdings" panose="05000000000000000000" pitchFamily="2" charset="2"/>
              <a:buChar char="§"/>
            </a:pPr>
            <a:r>
              <a:rPr lang="es-PE" sz="2400" dirty="0" smtClean="0">
                <a:latin typeface="Arial" panose="020B0604020202020204" pitchFamily="34" charset="0"/>
                <a:cs typeface="Arial" panose="020B0604020202020204" pitchFamily="34" charset="0"/>
              </a:rPr>
              <a:t>Radiación </a:t>
            </a:r>
            <a:r>
              <a:rPr lang="es-ES" sz="2400" b="1" dirty="0" smtClean="0">
                <a:latin typeface="Symbol" pitchFamily="18" charset="2"/>
              </a:rPr>
              <a:t>a</a:t>
            </a:r>
            <a:endParaRPr lang="es-PE" sz="2400" dirty="0" smtClean="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s-PE" sz="2400" dirty="0" smtClean="0">
                <a:latin typeface="Arial" panose="020B0604020202020204" pitchFamily="34" charset="0"/>
                <a:cs typeface="Arial" panose="020B0604020202020204" pitchFamily="34" charset="0"/>
              </a:rPr>
              <a:t>Radiación </a:t>
            </a:r>
            <a:r>
              <a:rPr lang="es-ES" sz="2400" b="1" dirty="0" smtClean="0">
                <a:latin typeface="Symbol" pitchFamily="18" charset="2"/>
              </a:rPr>
              <a:t>b</a:t>
            </a:r>
            <a:endParaRPr lang="es-PE" sz="2400" dirty="0" smtClean="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s-PE" sz="2400" dirty="0" smtClean="0">
                <a:latin typeface="Arial" panose="020B0604020202020204" pitchFamily="34" charset="0"/>
                <a:cs typeface="Arial" panose="020B0604020202020204" pitchFamily="34" charset="0"/>
              </a:rPr>
              <a:t>Radiación </a:t>
            </a:r>
            <a:r>
              <a:rPr lang="es-ES" sz="2400" b="1" dirty="0" smtClean="0">
                <a:latin typeface="Symbol" pitchFamily="18" charset="2"/>
              </a:rPr>
              <a:t>g</a:t>
            </a:r>
            <a:endParaRPr lang="es-PE"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78465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idx="4294967295"/>
          </p:nvPr>
        </p:nvSpPr>
        <p:spPr>
          <a:xfrm>
            <a:off x="107504" y="626963"/>
            <a:ext cx="6767983" cy="785813"/>
          </a:xfrm>
          <a:noFill/>
          <a:ln>
            <a:noFill/>
          </a:ln>
        </p:spPr>
        <p:style>
          <a:lnRef idx="1">
            <a:schemeClr val="dk1"/>
          </a:lnRef>
          <a:fillRef idx="2">
            <a:schemeClr val="dk1"/>
          </a:fillRef>
          <a:effectRef idx="1">
            <a:schemeClr val="dk1"/>
          </a:effectRef>
          <a:fontRef idx="minor">
            <a:schemeClr val="dk1"/>
          </a:fontRef>
        </p:style>
        <p:txBody>
          <a:bodyPr wrap="square" lIns="91440" tIns="45720" rIns="91440" bIns="45720" numCol="1" anchorCtr="0" compatLnSpc="1">
            <a:prstTxWarp prst="textNoShape">
              <a:avLst/>
            </a:prstTxWarp>
          </a:bodyPr>
          <a:lstStyle/>
          <a:p>
            <a:pPr eaLnBrk="1" hangingPunct="1">
              <a:defRPr/>
            </a:pPr>
            <a:r>
              <a:rPr lang="es-ES" sz="2800" dirty="0" smtClean="0">
                <a:solidFill>
                  <a:srgbClr val="FF0000"/>
                </a:solidFill>
                <a:effectLst>
                  <a:outerShdw blurRad="38100" dist="38100" dir="2700000" algn="tl">
                    <a:srgbClr val="000000"/>
                  </a:outerShdw>
                </a:effectLst>
                <a:latin typeface="Arial" panose="020B0604020202020204" pitchFamily="34" charset="0"/>
                <a:cs typeface="Arial" panose="020B0604020202020204" pitchFamily="34" charset="0"/>
              </a:rPr>
              <a:t>EMISIONES RADIACTIVAS</a:t>
            </a:r>
            <a:endParaRPr lang="es-CL" sz="2800" dirty="0" smtClean="0">
              <a:solidFill>
                <a:srgbClr val="FF0000"/>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pic>
        <p:nvPicPr>
          <p:cNvPr id="1536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852738"/>
            <a:ext cx="4824710" cy="3245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 Box 7"/>
          <p:cNvSpPr txBox="1">
            <a:spLocks noChangeArrowheads="1"/>
          </p:cNvSpPr>
          <p:nvPr/>
        </p:nvSpPr>
        <p:spPr bwMode="auto">
          <a:xfrm>
            <a:off x="1116013" y="1557338"/>
            <a:ext cx="68405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pPr>
            <a:r>
              <a:rPr lang="es-ES_tradnl" altLang="es-PE" sz="2800" dirty="0">
                <a:cs typeface="Arial" panose="020B0604020202020204" pitchFamily="34" charset="0"/>
              </a:rPr>
              <a:t>Entre 1896 y 1903 se descubre que no todas las radiaciones eran iguales:</a:t>
            </a:r>
            <a:endParaRPr lang="es-ES" altLang="es-PE" sz="2800" dirty="0">
              <a:cs typeface="Arial" panose="020B0604020202020204" pitchFamily="34" charset="0"/>
            </a:endParaRPr>
          </a:p>
        </p:txBody>
      </p:sp>
    </p:spTree>
    <p:extLst>
      <p:ext uri="{BB962C8B-B14F-4D97-AF65-F5344CB8AC3E}">
        <p14:creationId xmlns:p14="http://schemas.microsoft.com/office/powerpoint/2010/main" val="123893934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4.bp.blogspot.com/_lao9BjgXv0I/SWZZWNj_q9I/AAAAAAAAAV4/0fe4kiJ4MpY/s400/radiac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1500" y="928688"/>
            <a:ext cx="8004175"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26597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025" name="Group 281"/>
          <p:cNvGraphicFramePr>
            <a:graphicFrameLocks noGrp="1"/>
          </p:cNvGraphicFramePr>
          <p:nvPr>
            <p:ph/>
            <p:extLst>
              <p:ext uri="{D42A27DB-BD31-4B8C-83A1-F6EECF244321}">
                <p14:modId xmlns:p14="http://schemas.microsoft.com/office/powerpoint/2010/main" val="1470393712"/>
              </p:ext>
            </p:extLst>
          </p:nvPr>
        </p:nvGraphicFramePr>
        <p:xfrm>
          <a:off x="468313" y="1989138"/>
          <a:ext cx="8183562" cy="3774441"/>
        </p:xfrm>
        <a:graphic>
          <a:graphicData uri="http://schemas.openxmlformats.org/drawingml/2006/table">
            <a:tbl>
              <a:tblPr/>
              <a:tblGrid>
                <a:gridCol w="1223962"/>
                <a:gridCol w="1295400"/>
                <a:gridCol w="1512317"/>
                <a:gridCol w="1728192"/>
                <a:gridCol w="1296566"/>
                <a:gridCol w="1127125"/>
              </a:tblGrid>
              <a:tr h="1101725">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Part</a:t>
                      </a:r>
                      <a:r>
                        <a:rPr kumimoji="0" lang="es-CL" sz="2000" b="0" i="0" u="none" strike="noStrike" cap="none" normalizeH="0" baseline="0" dirty="0" smtClean="0">
                          <a:ln>
                            <a:noFill/>
                          </a:ln>
                          <a:solidFill>
                            <a:schemeClr val="tx1"/>
                          </a:solidFill>
                          <a:effectLst/>
                          <a:latin typeface="Verdana"/>
                          <a:cs typeface="Times New Roman" pitchFamily="18" charset="0"/>
                        </a:rPr>
                        <a:t>í</a:t>
                      </a: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cula</a:t>
                      </a:r>
                      <a:endParaRPr kumimoji="0" lang="es-CL" sz="2000" b="0" i="0" u="none" strike="noStrike" cap="none" normalizeH="0" baseline="0" dirty="0" smtClean="0">
                        <a:ln>
                          <a:noFill/>
                        </a:ln>
                        <a:solidFill>
                          <a:schemeClr val="tx1"/>
                        </a:solidFill>
                        <a:effectLst/>
                        <a:latin typeface="Verdana" pitchFamily="34" charset="0"/>
                      </a:endParaRPr>
                    </a:p>
                  </a:txBody>
                  <a:tcPr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7030A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S</a:t>
                      </a:r>
                      <a:r>
                        <a:rPr kumimoji="0" lang="es-CL" sz="2000" b="0" i="0" u="none" strike="noStrike" cap="none" normalizeH="0" baseline="0" dirty="0" smtClean="0">
                          <a:ln>
                            <a:noFill/>
                          </a:ln>
                          <a:solidFill>
                            <a:schemeClr val="tx1"/>
                          </a:solidFill>
                          <a:effectLst/>
                          <a:latin typeface="Verdana"/>
                          <a:cs typeface="Times New Roman" pitchFamily="18" charset="0"/>
                        </a:rPr>
                        <a:t>í</a:t>
                      </a: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mbolo</a:t>
                      </a:r>
                      <a:endParaRPr kumimoji="0" lang="es-CL" sz="2000" b="0" i="0" u="none" strike="noStrike" cap="none" normalizeH="0" baseline="0" dirty="0" smtClean="0">
                        <a:ln>
                          <a:noFill/>
                        </a:ln>
                        <a:solidFill>
                          <a:schemeClr val="tx1"/>
                        </a:solidFill>
                        <a:effectLst/>
                        <a:latin typeface="Verdana" pitchFamily="34" charset="0"/>
                      </a:endParaRPr>
                    </a:p>
                  </a:txBody>
                  <a:tcPr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7030A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Masa</a:t>
                      </a:r>
                      <a:endParaRPr kumimoji="0" lang="es-CL" sz="2000" b="0" i="0" u="none" strike="noStrike" cap="none" normalizeH="0" baseline="0" dirty="0" smtClean="0">
                        <a:ln>
                          <a:noFill/>
                        </a:ln>
                        <a:solidFill>
                          <a:schemeClr val="tx1"/>
                        </a:solidFill>
                        <a:effectLst/>
                        <a:latin typeface="Verdana" pitchFamily="34" charset="0"/>
                      </a:endParaRPr>
                    </a:p>
                  </a:txBody>
                  <a:tcPr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7030A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Grado de Penetraci</a:t>
                      </a:r>
                      <a:r>
                        <a:rPr kumimoji="0" lang="es-CL" sz="2000" b="0" i="0" u="none" strike="noStrike" cap="none" normalizeH="0" baseline="0" dirty="0" smtClean="0">
                          <a:ln>
                            <a:noFill/>
                          </a:ln>
                          <a:solidFill>
                            <a:schemeClr val="tx1"/>
                          </a:solidFill>
                          <a:effectLst/>
                          <a:latin typeface="Verdana"/>
                          <a:cs typeface="Times New Roman" pitchFamily="18" charset="0"/>
                        </a:rPr>
                        <a:t>ó</a:t>
                      </a: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n</a:t>
                      </a:r>
                      <a:endParaRPr kumimoji="0" lang="es-CL" sz="2000" b="0" i="0" u="none" strike="noStrike" cap="none" normalizeH="0" baseline="0" dirty="0" smtClean="0">
                        <a:ln>
                          <a:noFill/>
                        </a:ln>
                        <a:solidFill>
                          <a:schemeClr val="tx1"/>
                        </a:solidFill>
                        <a:effectLst/>
                        <a:latin typeface="Verdana" pitchFamily="34" charset="0"/>
                      </a:endParaRPr>
                    </a:p>
                  </a:txBody>
                  <a:tcPr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7030A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Capacidad para ionizar</a:t>
                      </a:r>
                      <a:endParaRPr kumimoji="0" lang="es-CL" sz="2000" b="0" i="0" u="none" strike="noStrike" cap="none" normalizeH="0" baseline="0" dirty="0" smtClean="0">
                        <a:ln>
                          <a:noFill/>
                        </a:ln>
                        <a:solidFill>
                          <a:schemeClr val="tx1"/>
                        </a:solidFill>
                        <a:effectLst/>
                        <a:latin typeface="Verdana" pitchFamily="34" charset="0"/>
                      </a:endParaRPr>
                    </a:p>
                  </a:txBody>
                  <a:tcPr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7030A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Carga</a:t>
                      </a:r>
                      <a:endParaRPr kumimoji="0" lang="es-CL" sz="2000" b="0" i="0" u="none" strike="noStrike" cap="none" normalizeH="0" baseline="0" dirty="0" smtClean="0">
                        <a:ln>
                          <a:noFill/>
                        </a:ln>
                        <a:solidFill>
                          <a:schemeClr val="tx1"/>
                        </a:solidFill>
                        <a:effectLst/>
                        <a:latin typeface="Verdana" pitchFamily="34" charset="0"/>
                      </a:endParaRPr>
                    </a:p>
                  </a:txBody>
                  <a:tcPr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7030A0"/>
                    </a:solidFill>
                  </a:tcPr>
                </a:tc>
              </a:tr>
              <a:tr h="831850">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α</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3000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30000" smtClean="0">
                          <a:ln>
                            <a:noFill/>
                          </a:ln>
                          <a:solidFill>
                            <a:schemeClr val="tx1"/>
                          </a:solidFill>
                          <a:effectLst/>
                          <a:latin typeface="Times New Roman" pitchFamily="18" charset="0"/>
                          <a:cs typeface="Times New Roman" pitchFamily="18" charset="0"/>
                        </a:rPr>
                        <a:t>2</a:t>
                      </a:r>
                      <a:r>
                        <a:rPr kumimoji="0" lang="es-CL" sz="2000" b="0" i="0" u="none" strike="noStrike" cap="none" normalizeH="0" baseline="0" smtClean="0">
                          <a:ln>
                            <a:noFill/>
                          </a:ln>
                          <a:solidFill>
                            <a:schemeClr val="tx1"/>
                          </a:solidFill>
                          <a:effectLst/>
                          <a:latin typeface="Times New Roman" pitchFamily="18" charset="0"/>
                          <a:cs typeface="Times New Roman" pitchFamily="18" charset="0"/>
                        </a:rPr>
                        <a:t>He</a:t>
                      </a:r>
                      <a:r>
                        <a:rPr kumimoji="0" lang="es-CL" sz="2000" b="0" i="0" u="none" strike="noStrike" cap="none" normalizeH="0" baseline="30000" smtClean="0">
                          <a:ln>
                            <a:noFill/>
                          </a:ln>
                          <a:solidFill>
                            <a:schemeClr val="tx1"/>
                          </a:solidFill>
                          <a:effectLst/>
                          <a:latin typeface="Times New Roman" pitchFamily="18" charset="0"/>
                          <a:cs typeface="Times New Roman" pitchFamily="18" charset="0"/>
                        </a:rPr>
                        <a:t>4</a:t>
                      </a:r>
                      <a:endParaRPr kumimoji="0" lang="es-CL" sz="2000" b="0" i="0" u="none" strike="noStrike" cap="none" normalizeH="0" baseline="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defRPr/>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6,64 </a:t>
                      </a:r>
                      <a:r>
                        <a:rPr kumimoji="0" lang="es-CL" sz="2000" b="0" i="0" u="none" strike="noStrike" cap="none" normalizeH="0" baseline="0" dirty="0" smtClean="0">
                          <a:ln>
                            <a:noFill/>
                          </a:ln>
                          <a:solidFill>
                            <a:schemeClr val="tx1"/>
                          </a:solidFill>
                          <a:effectLst/>
                          <a:latin typeface="Verdana"/>
                          <a:cs typeface="Times New Roman" pitchFamily="18" charset="0"/>
                        </a:rPr>
                        <a:t>·</a:t>
                      </a: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 10</a:t>
                      </a:r>
                      <a:r>
                        <a:rPr kumimoji="0" lang="es-CL" sz="2000" b="0" i="0" u="none" strike="noStrike" cap="none" normalizeH="0" baseline="30000" dirty="0" smtClean="0">
                          <a:ln>
                            <a:noFill/>
                          </a:ln>
                          <a:solidFill>
                            <a:schemeClr val="tx1"/>
                          </a:solidFill>
                          <a:effectLst/>
                          <a:latin typeface="Times New Roman" pitchFamily="18" charset="0"/>
                          <a:cs typeface="Times New Roman" pitchFamily="18" charset="0"/>
                        </a:rPr>
                        <a:t>-24</a:t>
                      </a: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g</a:t>
                      </a:r>
                      <a:endParaRPr kumimoji="0" lang="es-CL" sz="2000" b="0" i="0" u="none" strike="noStrike" cap="none" normalizeH="0" baseline="0" dirty="0" smtClean="0">
                        <a:ln>
                          <a:noFill/>
                        </a:ln>
                        <a:solidFill>
                          <a:schemeClr val="tx1"/>
                        </a:solidFill>
                        <a:effectLst/>
                        <a:latin typeface="Verdana" pitchFamily="34"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smtClean="0">
                          <a:ln>
                            <a:noFill/>
                          </a:ln>
                          <a:solidFill>
                            <a:schemeClr val="tx1"/>
                          </a:solidFill>
                          <a:effectLst/>
                          <a:latin typeface="Times New Roman" pitchFamily="18" charset="0"/>
                          <a:cs typeface="Times New Roman" pitchFamily="18" charset="0"/>
                        </a:rPr>
                        <a:t>1</a:t>
                      </a:r>
                      <a:endParaRPr kumimoji="0" lang="es-CL" sz="2000" b="0" i="0" u="none" strike="noStrike" cap="none" normalizeH="0" baseline="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10 000</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2+</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r>
              <a:tr h="833438">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400" b="0" i="0" u="none" strike="noStrike" cap="none" normalizeH="0" baseline="0" dirty="0" smtClean="0">
                          <a:ln>
                            <a:noFill/>
                          </a:ln>
                          <a:solidFill>
                            <a:schemeClr val="tx1"/>
                          </a:solidFill>
                          <a:effectLst/>
                          <a:latin typeface="Times New Roman" pitchFamily="18" charset="0"/>
                          <a:cs typeface="Times New Roman" pitchFamily="18" charset="0"/>
                        </a:rPr>
                        <a:t>β</a:t>
                      </a:r>
                      <a:endParaRPr kumimoji="0" lang="es-CL" sz="24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3000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s-CL" sz="2400" b="0" i="0" u="none" strike="noStrike" cap="none" normalizeH="0" baseline="0" dirty="0" smtClean="0">
                          <a:ln>
                            <a:noFill/>
                          </a:ln>
                          <a:solidFill>
                            <a:schemeClr val="tx1"/>
                          </a:solidFill>
                          <a:effectLst/>
                          <a:latin typeface="Verdana" pitchFamily="34" charset="0"/>
                        </a:rPr>
                        <a:t>β</a:t>
                      </a:r>
                      <a:r>
                        <a:rPr kumimoji="0" lang="es-CL" sz="2000" b="0" i="0" u="none" strike="noStrike" cap="none" normalizeH="0" baseline="30000" dirty="0" smtClean="0">
                          <a:ln>
                            <a:noFill/>
                          </a:ln>
                          <a:solidFill>
                            <a:schemeClr val="tx1"/>
                          </a:solidFill>
                          <a:effectLst/>
                          <a:latin typeface="Times New Roman" pitchFamily="18" charset="0"/>
                          <a:cs typeface="Times New Roman" pitchFamily="18" charset="0"/>
                        </a:rPr>
                        <a:t>0</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9,11 </a:t>
                      </a:r>
                      <a:r>
                        <a:rPr kumimoji="0" lang="es-CL" sz="2000" b="0" i="0" u="none" strike="noStrike" cap="none" normalizeH="0" baseline="0" dirty="0" smtClean="0">
                          <a:ln>
                            <a:noFill/>
                          </a:ln>
                          <a:solidFill>
                            <a:schemeClr val="tx1"/>
                          </a:solidFill>
                          <a:effectLst/>
                          <a:latin typeface="Verdana"/>
                          <a:cs typeface="Times New Roman" pitchFamily="18" charset="0"/>
                        </a:rPr>
                        <a:t>·</a:t>
                      </a: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 10</a:t>
                      </a:r>
                      <a:r>
                        <a:rPr kumimoji="0" lang="es-CL" sz="2000" b="0" i="0" u="none" strike="noStrike" cap="none" normalizeH="0" baseline="30000" dirty="0" smtClean="0">
                          <a:ln>
                            <a:noFill/>
                          </a:ln>
                          <a:solidFill>
                            <a:schemeClr val="tx1"/>
                          </a:solidFill>
                          <a:effectLst/>
                          <a:latin typeface="Times New Roman" pitchFamily="18" charset="0"/>
                          <a:cs typeface="Times New Roman" pitchFamily="18" charset="0"/>
                        </a:rPr>
                        <a:t>-28</a:t>
                      </a: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g</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100</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100</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1-</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r>
              <a:tr h="833438">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γ</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err="1" smtClean="0">
                          <a:ln>
                            <a:noFill/>
                          </a:ln>
                          <a:solidFill>
                            <a:schemeClr val="tx1"/>
                          </a:solidFill>
                          <a:effectLst/>
                          <a:latin typeface="Times New Roman" pitchFamily="18" charset="0"/>
                          <a:cs typeface="Times New Roman" pitchFamily="18" charset="0"/>
                        </a:rPr>
                        <a:t>hν</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0</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100 000</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1</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c>
                  <a:txBody>
                    <a:bodyPr/>
                    <a:lstStyle/>
                    <a:p>
                      <a:pPr marL="265113" marR="0" lvl="0" indent="-265113" algn="ctr" defTabSz="914400" rtl="0" eaLnBrk="1" fontAlgn="base" latinLnBrk="0" hangingPunct="1">
                        <a:lnSpc>
                          <a:spcPct val="100000"/>
                        </a:lnSpc>
                        <a:spcBef>
                          <a:spcPct val="0"/>
                        </a:spcBef>
                        <a:spcAft>
                          <a:spcPct val="0"/>
                        </a:spcAft>
                        <a:buClrTx/>
                        <a:buSzTx/>
                        <a:buFontTx/>
                        <a:buNone/>
                        <a:tabLst/>
                      </a:pPr>
                      <a:endParaRPr kumimoji="0" lang="es-CL"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265113" marR="0" lvl="0" indent="-265113" algn="ctr" defTabSz="914400" rtl="0" eaLnBrk="1" fontAlgn="base" latinLnBrk="0" hangingPunct="1">
                        <a:lnSpc>
                          <a:spcPct val="100000"/>
                        </a:lnSpc>
                        <a:spcBef>
                          <a:spcPct val="0"/>
                        </a:spcBef>
                        <a:spcAft>
                          <a:spcPct val="0"/>
                        </a:spcAft>
                        <a:buClrTx/>
                        <a:buSzTx/>
                        <a:buFontTx/>
                        <a:buNone/>
                        <a:tabLst/>
                      </a:pPr>
                      <a:r>
                        <a:rPr kumimoji="0" lang="es-CL" sz="2000" b="0" i="0" u="none" strike="noStrike" cap="none" normalizeH="0" baseline="0" dirty="0" smtClean="0">
                          <a:ln>
                            <a:noFill/>
                          </a:ln>
                          <a:solidFill>
                            <a:schemeClr val="tx1"/>
                          </a:solidFill>
                          <a:effectLst/>
                          <a:latin typeface="Times New Roman" pitchFamily="18" charset="0"/>
                          <a:cs typeface="Times New Roman" pitchFamily="18" charset="0"/>
                        </a:rPr>
                        <a:t>0</a:t>
                      </a:r>
                      <a:endParaRPr kumimoji="0" lang="es-CL" sz="2000" b="0" i="0" u="none" strike="noStrike" cap="none" normalizeH="0" baseline="0" dirty="0" smtClean="0">
                        <a:ln>
                          <a:noFill/>
                        </a:ln>
                        <a:solidFill>
                          <a:schemeClr val="tx1"/>
                        </a:solidFill>
                        <a:effectLst/>
                        <a:latin typeface="Verdana" pitchFamily="34" charset="0"/>
                      </a:endParaRP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0070C0"/>
                    </a:solidFill>
                  </a:tcPr>
                </a:tc>
              </a:tr>
            </a:tbl>
          </a:graphicData>
        </a:graphic>
      </p:graphicFrame>
      <p:sp>
        <p:nvSpPr>
          <p:cNvPr id="6" name="5 Título"/>
          <p:cNvSpPr>
            <a:spLocks noGrp="1"/>
          </p:cNvSpPr>
          <p:nvPr>
            <p:ph type="title" idx="4294967295"/>
          </p:nvPr>
        </p:nvSpPr>
        <p:spPr>
          <a:xfrm>
            <a:off x="539750" y="549275"/>
            <a:ext cx="8064500" cy="785813"/>
          </a:xfrm>
          <a:noFill/>
          <a:ln>
            <a:noFill/>
          </a:ln>
        </p:spPr>
        <p:style>
          <a:lnRef idx="1">
            <a:schemeClr val="dk1"/>
          </a:lnRef>
          <a:fillRef idx="2">
            <a:schemeClr val="dk1"/>
          </a:fillRef>
          <a:effectRef idx="1">
            <a:schemeClr val="dk1"/>
          </a:effectRef>
          <a:fontRef idx="minor">
            <a:schemeClr val="dk1"/>
          </a:fontRef>
        </p:style>
        <p:txBody>
          <a:bodyPr wrap="square" lIns="91440" tIns="45720" rIns="91440" bIns="45720" numCol="1" anchorCtr="0" compatLnSpc="1">
            <a:prstTxWarp prst="textNoShape">
              <a:avLst/>
            </a:prstTxWarp>
          </a:bodyPr>
          <a:lstStyle/>
          <a:p>
            <a:pPr lvl="0">
              <a:defRPr/>
            </a:pPr>
            <a:r>
              <a:rPr lang="es-CL" sz="2800" dirty="0" smtClean="0">
                <a:solidFill>
                  <a:srgbClr val="FF0000"/>
                </a:solidFill>
                <a:effectLst>
                  <a:outerShdw blurRad="38100" dist="38100" dir="2700000" algn="tl">
                    <a:srgbClr val="000000"/>
                  </a:outerShdw>
                </a:effectLst>
                <a:latin typeface="Arial" panose="020B0604020202020204" pitchFamily="34" charset="0"/>
                <a:cs typeface="Arial" panose="020B0604020202020204" pitchFamily="34" charset="0"/>
              </a:rPr>
              <a:t/>
            </a:r>
            <a:br>
              <a:rPr lang="es-CL" sz="2800" dirty="0" smtClean="0">
                <a:solidFill>
                  <a:srgbClr val="FF0000"/>
                </a:solidFill>
                <a:effectLst>
                  <a:outerShdw blurRad="38100" dist="38100" dir="2700000" algn="tl">
                    <a:srgbClr val="000000"/>
                  </a:outerShdw>
                </a:effectLst>
                <a:latin typeface="Arial" panose="020B0604020202020204" pitchFamily="34" charset="0"/>
                <a:cs typeface="Arial" panose="020B0604020202020204" pitchFamily="34" charset="0"/>
              </a:rPr>
            </a:br>
            <a:r>
              <a:rPr lang="es-CL" sz="2800" dirty="0">
                <a:solidFill>
                  <a:srgbClr val="FF0000"/>
                </a:solidFill>
                <a:latin typeface="Arial" panose="020B0604020202020204" pitchFamily="34" charset="0"/>
                <a:cs typeface="Arial" panose="020B0604020202020204" pitchFamily="34" charset="0"/>
              </a:rPr>
              <a:t/>
            </a:r>
            <a:br>
              <a:rPr lang="es-CL" sz="2800" dirty="0">
                <a:solidFill>
                  <a:srgbClr val="FF0000"/>
                </a:solidFill>
                <a:latin typeface="Arial" panose="020B0604020202020204" pitchFamily="34" charset="0"/>
                <a:cs typeface="Arial" panose="020B0604020202020204" pitchFamily="34" charset="0"/>
              </a:rPr>
            </a:br>
            <a:r>
              <a:rPr lang="es-CL" sz="2800" dirty="0" smtClean="0">
                <a:solidFill>
                  <a:srgbClr val="FF0000"/>
                </a:solidFill>
                <a:latin typeface="Arial" panose="020B0604020202020204" pitchFamily="34" charset="0"/>
                <a:cs typeface="Arial" panose="020B0604020202020204" pitchFamily="34" charset="0"/>
              </a:rPr>
              <a:t/>
            </a:r>
            <a:br>
              <a:rPr lang="es-CL" sz="2800" dirty="0" smtClean="0">
                <a:solidFill>
                  <a:srgbClr val="FF0000"/>
                </a:solidFill>
                <a:latin typeface="Arial" panose="020B0604020202020204" pitchFamily="34" charset="0"/>
                <a:cs typeface="Arial" panose="020B0604020202020204" pitchFamily="34" charset="0"/>
              </a:rPr>
            </a:br>
            <a:r>
              <a:rPr lang="es-CL" sz="2800" dirty="0" smtClean="0">
                <a:solidFill>
                  <a:srgbClr val="FF0000"/>
                </a:solidFill>
                <a:effectLst>
                  <a:outerShdw blurRad="38100" dist="38100" dir="2700000" algn="tl">
                    <a:srgbClr val="000000"/>
                  </a:outerShdw>
                </a:effectLst>
                <a:latin typeface="Arial" panose="020B0604020202020204" pitchFamily="34" charset="0"/>
                <a:cs typeface="Arial" panose="020B0604020202020204" pitchFamily="34" charset="0"/>
              </a:rPr>
              <a:t>CARACTERÍSTICAS DE LA RADIACIÓN </a:t>
            </a:r>
            <a:r>
              <a:rPr lang="es-CL" sz="2800" dirty="0" smtClean="0">
                <a:solidFill>
                  <a:srgbClr val="FF0000"/>
                </a:solidFill>
                <a:effectLst/>
                <a:latin typeface="Times New Roman" pitchFamily="18" charset="0"/>
                <a:cs typeface="Times New Roman" pitchFamily="18" charset="0"/>
              </a:rPr>
              <a:t>α</a:t>
            </a:r>
            <a:r>
              <a:rPr lang="es-CL" sz="2800" dirty="0">
                <a:solidFill>
                  <a:srgbClr val="FF0000"/>
                </a:solidFill>
                <a:effectLst/>
                <a:latin typeface="Times New Roman" pitchFamily="18" charset="0"/>
                <a:cs typeface="Times New Roman" pitchFamily="18" charset="0"/>
              </a:rPr>
              <a:t> β γ</a:t>
            </a:r>
            <a:r>
              <a:rPr lang="es-CL" sz="2800" dirty="0" smtClean="0">
                <a:solidFill>
                  <a:srgbClr val="FF0000"/>
                </a:solidFill>
                <a:effectLst/>
                <a:latin typeface="Verdana" pitchFamily="34" charset="0"/>
              </a:rPr>
              <a:t/>
            </a:r>
            <a:br>
              <a:rPr lang="es-CL" sz="2800" dirty="0" smtClean="0">
                <a:solidFill>
                  <a:srgbClr val="FF0000"/>
                </a:solidFill>
                <a:effectLst/>
                <a:latin typeface="Verdana" pitchFamily="34" charset="0"/>
              </a:rPr>
            </a:br>
            <a:r>
              <a:rPr lang="es-CL" sz="2800" b="0" dirty="0">
                <a:solidFill>
                  <a:schemeClr val="tx1"/>
                </a:solidFill>
                <a:effectLst/>
                <a:latin typeface="Verdana" pitchFamily="34" charset="0"/>
              </a:rPr>
              <a:t/>
            </a:r>
            <a:br>
              <a:rPr lang="es-CL" sz="2800" b="0" dirty="0">
                <a:solidFill>
                  <a:schemeClr val="tx1"/>
                </a:solidFill>
                <a:effectLst/>
                <a:latin typeface="Verdana" pitchFamily="34" charset="0"/>
              </a:rPr>
            </a:br>
            <a:r>
              <a:rPr lang="es-CL" sz="2800" b="0" dirty="0" smtClean="0">
                <a:solidFill>
                  <a:schemeClr val="tx1"/>
                </a:solidFill>
                <a:effectLst/>
                <a:latin typeface="Verdana" pitchFamily="34" charset="0"/>
              </a:rPr>
              <a:t/>
            </a:r>
            <a:br>
              <a:rPr lang="es-CL" sz="2800" b="0" dirty="0" smtClean="0">
                <a:solidFill>
                  <a:schemeClr val="tx1"/>
                </a:solidFill>
                <a:effectLst/>
                <a:latin typeface="Verdana" pitchFamily="34" charset="0"/>
              </a:rPr>
            </a:br>
            <a:endParaRPr lang="el-GR" sz="2800" dirty="0" smtClean="0">
              <a:solidFill>
                <a:srgbClr val="FF0000"/>
              </a:solidFill>
              <a:effectLst>
                <a:outerShdw blurRad="38100" dist="38100" dir="2700000" algn="tl">
                  <a:srgbClr val="000000"/>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13164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Control de la radioactividad en el medio natural durante un estudio de campo en Georgia (2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850" y="500063"/>
            <a:ext cx="68278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2 Rectángulo"/>
          <p:cNvSpPr>
            <a:spLocks noChangeArrowheads="1"/>
          </p:cNvSpPr>
          <p:nvPr/>
        </p:nvSpPr>
        <p:spPr bwMode="auto">
          <a:xfrm>
            <a:off x="928688" y="5657850"/>
            <a:ext cx="692943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just" fontAlgn="base">
              <a:spcBef>
                <a:spcPct val="0"/>
              </a:spcBef>
              <a:spcAft>
                <a:spcPct val="0"/>
              </a:spcAft>
              <a:buClrTx/>
              <a:buSzTx/>
              <a:buFontTx/>
              <a:buNone/>
            </a:pPr>
            <a:r>
              <a:rPr lang="es-PE" altLang="es-PE" sz="2400" smtClean="0">
                <a:solidFill>
                  <a:srgbClr val="FFFFFF"/>
                </a:solidFill>
                <a:latin typeface="Arial" charset="0"/>
                <a:cs typeface="Arial" charset="0"/>
              </a:rPr>
              <a:t>Control de la radioactividad en el medio natural durante un estudio de campo.</a:t>
            </a:r>
          </a:p>
          <a:p>
            <a:pPr algn="just" fontAlgn="base">
              <a:spcBef>
                <a:spcPct val="0"/>
              </a:spcBef>
              <a:spcAft>
                <a:spcPct val="0"/>
              </a:spcAft>
              <a:buClrTx/>
              <a:buSzTx/>
              <a:buFontTx/>
              <a:buNone/>
            </a:pPr>
            <a:r>
              <a:rPr lang="es-PE" altLang="es-PE" sz="2400" smtClean="0">
                <a:solidFill>
                  <a:srgbClr val="FFFFFF"/>
                </a:solidFill>
                <a:latin typeface="Arial" charset="0"/>
                <a:cs typeface="Arial" charset="0"/>
              </a:rPr>
              <a:t> </a:t>
            </a:r>
            <a:r>
              <a:rPr lang="es-PE" altLang="es-PE" sz="2400" smtClean="0">
                <a:solidFill>
                  <a:srgbClr val="FFFFFF"/>
                </a:solidFill>
                <a:latin typeface="Tahoma" pitchFamily="34" charset="0"/>
                <a:cs typeface="Arial" charset="0"/>
              </a:rPr>
              <a:t/>
            </a:r>
            <a:br>
              <a:rPr lang="es-PE" altLang="es-PE" sz="2400" smtClean="0">
                <a:solidFill>
                  <a:srgbClr val="FFFFFF"/>
                </a:solidFill>
                <a:latin typeface="Tahoma" pitchFamily="34" charset="0"/>
                <a:cs typeface="Arial" charset="0"/>
              </a:rPr>
            </a:br>
            <a:endParaRPr lang="es-PE" altLang="es-PE" sz="2400" smtClean="0">
              <a:solidFill>
                <a:srgbClr val="FFFFFF"/>
              </a:solidFill>
              <a:latin typeface="Tahoma" pitchFamily="34" charset="0"/>
              <a:cs typeface="Arial" charset="0"/>
            </a:endParaRPr>
          </a:p>
        </p:txBody>
      </p:sp>
      <p:sp>
        <p:nvSpPr>
          <p:cNvPr id="59396" name="4 Rectángulo"/>
          <p:cNvSpPr>
            <a:spLocks noChangeArrowheads="1"/>
          </p:cNvSpPr>
          <p:nvPr/>
        </p:nvSpPr>
        <p:spPr bwMode="auto">
          <a:xfrm>
            <a:off x="4714875" y="2071688"/>
            <a:ext cx="3114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s-PE" altLang="es-PE" sz="2000" smtClean="0">
                <a:solidFill>
                  <a:srgbClr val="FFFFFF"/>
                </a:solidFill>
                <a:latin typeface="Tahoma" pitchFamily="34" charset="0"/>
                <a:cs typeface="Arial" charset="0"/>
              </a:rPr>
              <a:t>Contador Geiger moderno</a:t>
            </a:r>
          </a:p>
        </p:txBody>
      </p:sp>
      <p:pic>
        <p:nvPicPr>
          <p:cNvPr id="59397" name="Picture 4" descr="http://upload.wikimedia.org/wikipedia/commons/thumb/4/40/Geiger_counter.jpg/180px-Geiger_counter.jpg">
            <a:hlinkClick r:id="rId3" tooltip="Contador Geiger moderno."/>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5313" y="500063"/>
            <a:ext cx="21113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03440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5"/>
          <p:cNvSpPr>
            <a:spLocks noGrp="1" noChangeArrowheads="1"/>
          </p:cNvSpPr>
          <p:nvPr>
            <p:ph type="body" sz="half" idx="4294967295"/>
          </p:nvPr>
        </p:nvSpPr>
        <p:spPr>
          <a:xfrm>
            <a:off x="323528" y="1125538"/>
            <a:ext cx="8686800" cy="4530725"/>
          </a:xfrm>
        </p:spPr>
        <p:txBody>
          <a:bodyPr/>
          <a:lstStyle/>
          <a:p>
            <a:pPr algn="just">
              <a:buFont typeface="Wingdings" pitchFamily="2" charset="2"/>
              <a:buNone/>
              <a:defRPr/>
            </a:pPr>
            <a:r>
              <a:rPr lang="es-ES" sz="2800" b="1" dirty="0" smtClean="0">
                <a:solidFill>
                  <a:srgbClr val="FFC000"/>
                </a:solidFill>
                <a:latin typeface="Arial" charset="0"/>
              </a:rPr>
              <a:t>Partícula</a:t>
            </a:r>
            <a:r>
              <a:rPr lang="es-ES" sz="2800" b="1" dirty="0" smtClean="0">
                <a:solidFill>
                  <a:schemeClr val="folHlink"/>
                </a:solidFill>
                <a:latin typeface="Arial" charset="0"/>
              </a:rPr>
              <a:t>				                    </a:t>
            </a:r>
            <a:r>
              <a:rPr lang="es-ES" sz="2800" b="1" dirty="0" smtClean="0">
                <a:solidFill>
                  <a:srgbClr val="FFC000"/>
                </a:solidFill>
                <a:latin typeface="Arial" charset="0"/>
              </a:rPr>
              <a:t>S      Z     A</a:t>
            </a:r>
            <a:endParaRPr lang="es-ES" sz="2800" dirty="0" smtClean="0">
              <a:solidFill>
                <a:srgbClr val="FFC000"/>
              </a:solidFill>
              <a:latin typeface="Arial" charset="0"/>
            </a:endParaRPr>
          </a:p>
          <a:p>
            <a:pPr algn="just">
              <a:buFont typeface="Wingdings" pitchFamily="2" charset="2"/>
              <a:buNone/>
              <a:defRPr/>
            </a:pPr>
            <a:r>
              <a:rPr lang="es-ES" sz="2800" dirty="0" smtClean="0">
                <a:latin typeface="Arial" charset="0"/>
              </a:rPr>
              <a:t>Neutrón					            n      0     1</a:t>
            </a:r>
          </a:p>
          <a:p>
            <a:pPr algn="just">
              <a:buFont typeface="Wingdings" pitchFamily="2" charset="2"/>
              <a:buNone/>
              <a:defRPr/>
            </a:pPr>
            <a:r>
              <a:rPr lang="es-ES" sz="2800" dirty="0" smtClean="0">
                <a:latin typeface="Arial" charset="0"/>
              </a:rPr>
              <a:t>Protón				          p         H      1     1</a:t>
            </a:r>
          </a:p>
          <a:p>
            <a:pPr algn="just">
              <a:buFont typeface="Wingdings" pitchFamily="2" charset="2"/>
              <a:buNone/>
              <a:defRPr/>
            </a:pPr>
            <a:r>
              <a:rPr lang="es-ES" sz="2800" dirty="0" smtClean="0">
                <a:latin typeface="Arial" charset="0"/>
              </a:rPr>
              <a:t>Partícula beta (electrón)	          β         e     -1     0</a:t>
            </a:r>
          </a:p>
          <a:p>
            <a:pPr algn="just">
              <a:buFont typeface="Wingdings" pitchFamily="2" charset="2"/>
              <a:buNone/>
              <a:defRPr/>
            </a:pPr>
            <a:r>
              <a:rPr lang="es-ES" sz="2800" dirty="0" smtClean="0">
                <a:latin typeface="Arial" charset="0"/>
              </a:rPr>
              <a:t>Positrón (electrón positivo)              β         e      1     0</a:t>
            </a:r>
          </a:p>
          <a:p>
            <a:pPr algn="just">
              <a:buFont typeface="Wingdings" pitchFamily="2" charset="2"/>
              <a:buNone/>
              <a:defRPr/>
            </a:pPr>
            <a:r>
              <a:rPr lang="es-ES" sz="2800" dirty="0" smtClean="0">
                <a:latin typeface="Arial" charset="0"/>
              </a:rPr>
              <a:t>Partícula alfa (núcleo de helio)        α        He     2     4</a:t>
            </a:r>
          </a:p>
          <a:p>
            <a:pPr algn="just">
              <a:buFont typeface="Wingdings" pitchFamily="2" charset="2"/>
              <a:buNone/>
              <a:defRPr/>
            </a:pPr>
            <a:r>
              <a:rPr lang="es-ES" sz="2800" dirty="0" smtClean="0">
                <a:latin typeface="Arial" charset="0"/>
              </a:rPr>
              <a:t>Deuterón (núcleo de hidrógeno pesado)    H      1     2</a:t>
            </a: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n-GB" sz="2800" dirty="0" smtClean="0">
              <a:latin typeface="Arial" charset="0"/>
            </a:endParaRPr>
          </a:p>
        </p:txBody>
      </p:sp>
      <p:graphicFrame>
        <p:nvGraphicFramePr>
          <p:cNvPr id="60419" name="Object 6"/>
          <p:cNvGraphicFramePr>
            <a:graphicFrameLocks noGrp="1" noChangeAspect="1"/>
          </p:cNvGraphicFramePr>
          <p:nvPr>
            <p:ph sz="quarter" idx="4294967295"/>
            <p:extLst>
              <p:ext uri="{D42A27DB-BD31-4B8C-83A1-F6EECF244321}">
                <p14:modId xmlns:p14="http://schemas.microsoft.com/office/powerpoint/2010/main" val="3199868642"/>
              </p:ext>
            </p:extLst>
          </p:nvPr>
        </p:nvGraphicFramePr>
        <p:xfrm>
          <a:off x="6876256" y="2204864"/>
          <a:ext cx="163512" cy="488950"/>
        </p:xfrm>
        <a:graphic>
          <a:graphicData uri="http://schemas.openxmlformats.org/presentationml/2006/ole">
            <mc:AlternateContent xmlns:mc="http://schemas.openxmlformats.org/markup-compatibility/2006">
              <mc:Choice xmlns:v="urn:schemas-microsoft-com:vml" Requires="v">
                <p:oleObj spid="_x0000_s49386" name="Ecuación" r:id="rId3" imgW="76134" imgH="228402" progId="Equation.3">
                  <p:embed/>
                </p:oleObj>
              </mc:Choice>
              <mc:Fallback>
                <p:oleObj name="Ecuación" r:id="rId3" imgW="76134" imgH="22840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256" y="2204864"/>
                        <a:ext cx="163512" cy="488950"/>
                      </a:xfrm>
                      <a:prstGeom prst="rect">
                        <a:avLst/>
                      </a:prstGeom>
                      <a:solidFill>
                        <a:srgbClr val="FFFF00"/>
                      </a:solidFill>
                      <a:ln>
                        <a:noFill/>
                      </a:ln>
                      <a:extLst/>
                    </p:spPr>
                  </p:pic>
                </p:oleObj>
              </mc:Fallback>
            </mc:AlternateContent>
          </a:graphicData>
        </a:graphic>
      </p:graphicFrame>
      <p:graphicFrame>
        <p:nvGraphicFramePr>
          <p:cNvPr id="60420" name="Object 15"/>
          <p:cNvGraphicFramePr>
            <a:graphicFrameLocks noGrp="1" noChangeAspect="1"/>
          </p:cNvGraphicFramePr>
          <p:nvPr>
            <p:ph sz="quarter" idx="4294967295"/>
            <p:extLst>
              <p:ext uri="{D42A27DB-BD31-4B8C-83A1-F6EECF244321}">
                <p14:modId xmlns:p14="http://schemas.microsoft.com/office/powerpoint/2010/main" val="4017905745"/>
              </p:ext>
            </p:extLst>
          </p:nvPr>
        </p:nvGraphicFramePr>
        <p:xfrm>
          <a:off x="6876256" y="1700808"/>
          <a:ext cx="158750" cy="530225"/>
        </p:xfrm>
        <a:graphic>
          <a:graphicData uri="http://schemas.openxmlformats.org/presentationml/2006/ole">
            <mc:AlternateContent xmlns:mc="http://schemas.openxmlformats.org/markup-compatibility/2006">
              <mc:Choice xmlns:v="urn:schemas-microsoft-com:vml" Requires="v">
                <p:oleObj spid="_x0000_s49387" name="Ecuación" r:id="rId5" imgW="88784" imgH="240986" progId="Equation.3">
                  <p:embed/>
                </p:oleObj>
              </mc:Choice>
              <mc:Fallback>
                <p:oleObj name="Ecuación" r:id="rId5" imgW="88784" imgH="24098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6256" y="1700808"/>
                        <a:ext cx="158750" cy="530225"/>
                      </a:xfrm>
                      <a:prstGeom prst="rect">
                        <a:avLst/>
                      </a:prstGeom>
                      <a:solidFill>
                        <a:srgbClr val="FFFF00"/>
                      </a:solidFill>
                      <a:ln>
                        <a:noFill/>
                      </a:ln>
                      <a:extLst/>
                    </p:spPr>
                  </p:pic>
                </p:oleObj>
              </mc:Fallback>
            </mc:AlternateContent>
          </a:graphicData>
        </a:graphic>
      </p:graphicFrame>
      <p:graphicFrame>
        <p:nvGraphicFramePr>
          <p:cNvPr id="60421" name="Object 18"/>
          <p:cNvGraphicFramePr>
            <a:graphicFrameLocks noChangeAspect="1"/>
          </p:cNvGraphicFramePr>
          <p:nvPr>
            <p:extLst>
              <p:ext uri="{D42A27DB-BD31-4B8C-83A1-F6EECF244321}">
                <p14:modId xmlns:p14="http://schemas.microsoft.com/office/powerpoint/2010/main" val="950475398"/>
              </p:ext>
            </p:extLst>
          </p:nvPr>
        </p:nvGraphicFramePr>
        <p:xfrm>
          <a:off x="5796136" y="2205038"/>
          <a:ext cx="168275" cy="503237"/>
        </p:xfrm>
        <a:graphic>
          <a:graphicData uri="http://schemas.openxmlformats.org/presentationml/2006/ole">
            <mc:AlternateContent xmlns:mc="http://schemas.openxmlformats.org/markup-compatibility/2006">
              <mc:Choice xmlns:v="urn:schemas-microsoft-com:vml" Requires="v">
                <p:oleObj spid="_x0000_s49388" name="Ecuación" r:id="rId7" imgW="76134" imgH="228402" progId="Equation.3">
                  <p:embed/>
                </p:oleObj>
              </mc:Choice>
              <mc:Fallback>
                <p:oleObj name="Ecuación" r:id="rId7" imgW="76134"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6136" y="2205038"/>
                        <a:ext cx="168275" cy="503237"/>
                      </a:xfrm>
                      <a:prstGeom prst="rect">
                        <a:avLst/>
                      </a:prstGeom>
                      <a:solidFill>
                        <a:srgbClr val="FFFF00"/>
                      </a:solidFill>
                      <a:ln>
                        <a:noFill/>
                      </a:ln>
                      <a:extLst/>
                    </p:spPr>
                  </p:pic>
                </p:oleObj>
              </mc:Fallback>
            </mc:AlternateContent>
          </a:graphicData>
        </a:graphic>
      </p:graphicFrame>
      <p:graphicFrame>
        <p:nvGraphicFramePr>
          <p:cNvPr id="60422" name="Object 19"/>
          <p:cNvGraphicFramePr>
            <a:graphicFrameLocks noChangeAspect="1"/>
          </p:cNvGraphicFramePr>
          <p:nvPr>
            <p:extLst>
              <p:ext uri="{D42A27DB-BD31-4B8C-83A1-F6EECF244321}">
                <p14:modId xmlns:p14="http://schemas.microsoft.com/office/powerpoint/2010/main" val="629238915"/>
              </p:ext>
            </p:extLst>
          </p:nvPr>
        </p:nvGraphicFramePr>
        <p:xfrm>
          <a:off x="6732240" y="2636838"/>
          <a:ext cx="330200" cy="595312"/>
        </p:xfrm>
        <a:graphic>
          <a:graphicData uri="http://schemas.openxmlformats.org/presentationml/2006/ole">
            <mc:AlternateContent xmlns:mc="http://schemas.openxmlformats.org/markup-compatibility/2006">
              <mc:Choice xmlns:v="urn:schemas-microsoft-com:vml" Requires="v">
                <p:oleObj spid="_x0000_s49389" name="Ecuación" r:id="rId9" imgW="126890" imgH="228402" progId="Equation.3">
                  <p:embed/>
                </p:oleObj>
              </mc:Choice>
              <mc:Fallback>
                <p:oleObj name="Ecuación" r:id="rId9" imgW="126890" imgH="2284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2240" y="2636838"/>
                        <a:ext cx="330200" cy="595312"/>
                      </a:xfrm>
                      <a:prstGeom prst="rect">
                        <a:avLst/>
                      </a:prstGeom>
                      <a:solidFill>
                        <a:srgbClr val="FFFF00"/>
                      </a:solidFill>
                      <a:ln>
                        <a:noFill/>
                      </a:ln>
                      <a:extLst/>
                    </p:spPr>
                  </p:pic>
                </p:oleObj>
              </mc:Fallback>
            </mc:AlternateContent>
          </a:graphicData>
        </a:graphic>
      </p:graphicFrame>
      <p:graphicFrame>
        <p:nvGraphicFramePr>
          <p:cNvPr id="60423" name="Object 20"/>
          <p:cNvGraphicFramePr>
            <a:graphicFrameLocks noChangeAspect="1"/>
          </p:cNvGraphicFramePr>
          <p:nvPr>
            <p:extLst>
              <p:ext uri="{D42A27DB-BD31-4B8C-83A1-F6EECF244321}">
                <p14:modId xmlns:p14="http://schemas.microsoft.com/office/powerpoint/2010/main" val="958998394"/>
              </p:ext>
            </p:extLst>
          </p:nvPr>
        </p:nvGraphicFramePr>
        <p:xfrm>
          <a:off x="5652120" y="3213100"/>
          <a:ext cx="352425" cy="576263"/>
        </p:xfrm>
        <a:graphic>
          <a:graphicData uri="http://schemas.openxmlformats.org/presentationml/2006/ole">
            <mc:AlternateContent xmlns:mc="http://schemas.openxmlformats.org/markup-compatibility/2006">
              <mc:Choice xmlns:v="urn:schemas-microsoft-com:vml" Requires="v">
                <p:oleObj spid="_x0000_s49390" name="Ecuación" r:id="rId11" imgW="139700" imgH="228600" progId="Equation.3">
                  <p:embed/>
                </p:oleObj>
              </mc:Choice>
              <mc:Fallback>
                <p:oleObj name="Ecuación" r:id="rId11" imgW="1397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2120" y="3213100"/>
                        <a:ext cx="352425" cy="576263"/>
                      </a:xfrm>
                      <a:prstGeom prst="rect">
                        <a:avLst/>
                      </a:prstGeom>
                      <a:solidFill>
                        <a:srgbClr val="FFFF00"/>
                      </a:solidFill>
                      <a:ln>
                        <a:noFill/>
                      </a:ln>
                      <a:extLst/>
                    </p:spPr>
                  </p:pic>
                </p:oleObj>
              </mc:Fallback>
            </mc:AlternateContent>
          </a:graphicData>
        </a:graphic>
      </p:graphicFrame>
      <p:graphicFrame>
        <p:nvGraphicFramePr>
          <p:cNvPr id="60424" name="Object 21"/>
          <p:cNvGraphicFramePr>
            <a:graphicFrameLocks noChangeAspect="1"/>
          </p:cNvGraphicFramePr>
          <p:nvPr>
            <p:extLst>
              <p:ext uri="{D42A27DB-BD31-4B8C-83A1-F6EECF244321}">
                <p14:modId xmlns:p14="http://schemas.microsoft.com/office/powerpoint/2010/main" val="632458398"/>
              </p:ext>
            </p:extLst>
          </p:nvPr>
        </p:nvGraphicFramePr>
        <p:xfrm>
          <a:off x="6732240" y="3213100"/>
          <a:ext cx="352425" cy="576263"/>
        </p:xfrm>
        <a:graphic>
          <a:graphicData uri="http://schemas.openxmlformats.org/presentationml/2006/ole">
            <mc:AlternateContent xmlns:mc="http://schemas.openxmlformats.org/markup-compatibility/2006">
              <mc:Choice xmlns:v="urn:schemas-microsoft-com:vml" Requires="v">
                <p:oleObj spid="_x0000_s49391" name="Ecuación" r:id="rId13" imgW="139700" imgH="228600" progId="Equation.3">
                  <p:embed/>
                </p:oleObj>
              </mc:Choice>
              <mc:Fallback>
                <p:oleObj name="Ecuación" r:id="rId13" imgW="1397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2240" y="3213100"/>
                        <a:ext cx="352425" cy="576263"/>
                      </a:xfrm>
                      <a:prstGeom prst="rect">
                        <a:avLst/>
                      </a:prstGeom>
                      <a:solidFill>
                        <a:srgbClr val="FFFF00"/>
                      </a:solidFill>
                      <a:ln>
                        <a:noFill/>
                      </a:ln>
                      <a:extLst/>
                    </p:spPr>
                  </p:pic>
                </p:oleObj>
              </mc:Fallback>
            </mc:AlternateContent>
          </a:graphicData>
        </a:graphic>
      </p:graphicFrame>
      <p:graphicFrame>
        <p:nvGraphicFramePr>
          <p:cNvPr id="60425" name="Object 22"/>
          <p:cNvGraphicFramePr>
            <a:graphicFrameLocks noChangeAspect="1"/>
          </p:cNvGraphicFramePr>
          <p:nvPr>
            <p:extLst>
              <p:ext uri="{D42A27DB-BD31-4B8C-83A1-F6EECF244321}">
                <p14:modId xmlns:p14="http://schemas.microsoft.com/office/powerpoint/2010/main" val="78506986"/>
              </p:ext>
            </p:extLst>
          </p:nvPr>
        </p:nvGraphicFramePr>
        <p:xfrm>
          <a:off x="5652120" y="2708275"/>
          <a:ext cx="330200" cy="595313"/>
        </p:xfrm>
        <a:graphic>
          <a:graphicData uri="http://schemas.openxmlformats.org/presentationml/2006/ole">
            <mc:AlternateContent xmlns:mc="http://schemas.openxmlformats.org/markup-compatibility/2006">
              <mc:Choice xmlns:v="urn:schemas-microsoft-com:vml" Requires="v">
                <p:oleObj spid="_x0000_s49392" name="Ecuación" r:id="rId14" imgW="126890" imgH="228402" progId="Equation.3">
                  <p:embed/>
                </p:oleObj>
              </mc:Choice>
              <mc:Fallback>
                <p:oleObj name="Ecuación" r:id="rId14" imgW="126890" imgH="22840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2120" y="2708275"/>
                        <a:ext cx="330200" cy="595313"/>
                      </a:xfrm>
                      <a:prstGeom prst="rect">
                        <a:avLst/>
                      </a:prstGeom>
                      <a:solidFill>
                        <a:srgbClr val="FFFF00"/>
                      </a:solidFill>
                      <a:ln>
                        <a:noFill/>
                      </a:ln>
                      <a:extLst/>
                    </p:spPr>
                  </p:pic>
                </p:oleObj>
              </mc:Fallback>
            </mc:AlternateContent>
          </a:graphicData>
        </a:graphic>
      </p:graphicFrame>
      <p:graphicFrame>
        <p:nvGraphicFramePr>
          <p:cNvPr id="60426" name="Object 23"/>
          <p:cNvGraphicFramePr>
            <a:graphicFrameLocks noChangeAspect="1"/>
          </p:cNvGraphicFramePr>
          <p:nvPr>
            <p:extLst>
              <p:ext uri="{D42A27DB-BD31-4B8C-83A1-F6EECF244321}">
                <p14:modId xmlns:p14="http://schemas.microsoft.com/office/powerpoint/2010/main" val="2089411015"/>
              </p:ext>
            </p:extLst>
          </p:nvPr>
        </p:nvGraphicFramePr>
        <p:xfrm>
          <a:off x="6732240" y="3716338"/>
          <a:ext cx="257175" cy="576262"/>
        </p:xfrm>
        <a:graphic>
          <a:graphicData uri="http://schemas.openxmlformats.org/presentationml/2006/ole">
            <mc:AlternateContent xmlns:mc="http://schemas.openxmlformats.org/markup-compatibility/2006">
              <mc:Choice xmlns:v="urn:schemas-microsoft-com:vml" Requires="v">
                <p:oleObj spid="_x0000_s49393" name="Ecuación" r:id="rId15" imgW="101556" imgH="228501" progId="Equation.3">
                  <p:embed/>
                </p:oleObj>
              </mc:Choice>
              <mc:Fallback>
                <p:oleObj name="Ecuación" r:id="rId15" imgW="101556" imgH="22850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32240" y="3716338"/>
                        <a:ext cx="257175" cy="576262"/>
                      </a:xfrm>
                      <a:prstGeom prst="rect">
                        <a:avLst/>
                      </a:prstGeom>
                      <a:solidFill>
                        <a:srgbClr val="FFFF00"/>
                      </a:solidFill>
                      <a:ln>
                        <a:noFill/>
                      </a:ln>
                      <a:extLst/>
                    </p:spPr>
                  </p:pic>
                </p:oleObj>
              </mc:Fallback>
            </mc:AlternateContent>
          </a:graphicData>
        </a:graphic>
      </p:graphicFrame>
      <p:graphicFrame>
        <p:nvGraphicFramePr>
          <p:cNvPr id="60427" name="Object 24"/>
          <p:cNvGraphicFramePr>
            <a:graphicFrameLocks noChangeAspect="1"/>
          </p:cNvGraphicFramePr>
          <p:nvPr>
            <p:extLst>
              <p:ext uri="{D42A27DB-BD31-4B8C-83A1-F6EECF244321}">
                <p14:modId xmlns:p14="http://schemas.microsoft.com/office/powerpoint/2010/main" val="1565259158"/>
              </p:ext>
            </p:extLst>
          </p:nvPr>
        </p:nvGraphicFramePr>
        <p:xfrm>
          <a:off x="5724128" y="3717032"/>
          <a:ext cx="257175" cy="576262"/>
        </p:xfrm>
        <a:graphic>
          <a:graphicData uri="http://schemas.openxmlformats.org/presentationml/2006/ole">
            <mc:AlternateContent xmlns:mc="http://schemas.openxmlformats.org/markup-compatibility/2006">
              <mc:Choice xmlns:v="urn:schemas-microsoft-com:vml" Requires="v">
                <p:oleObj spid="_x0000_s49394" name="Ecuación" r:id="rId17" imgW="101556" imgH="228501" progId="Equation.3">
                  <p:embed/>
                </p:oleObj>
              </mc:Choice>
              <mc:Fallback>
                <p:oleObj name="Ecuación" r:id="rId17" imgW="101556" imgH="22850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24128" y="3717032"/>
                        <a:ext cx="257175" cy="576262"/>
                      </a:xfrm>
                      <a:prstGeom prst="rect">
                        <a:avLst/>
                      </a:prstGeom>
                      <a:solidFill>
                        <a:srgbClr val="FFFF00"/>
                      </a:solidFill>
                      <a:ln>
                        <a:noFill/>
                      </a:ln>
                      <a:extLst/>
                    </p:spPr>
                  </p:pic>
                </p:oleObj>
              </mc:Fallback>
            </mc:AlternateContent>
          </a:graphicData>
        </a:graphic>
      </p:graphicFrame>
      <p:graphicFrame>
        <p:nvGraphicFramePr>
          <p:cNvPr id="60428" name="Object 25"/>
          <p:cNvGraphicFramePr>
            <a:graphicFrameLocks noChangeAspect="1"/>
          </p:cNvGraphicFramePr>
          <p:nvPr>
            <p:extLst>
              <p:ext uri="{D42A27DB-BD31-4B8C-83A1-F6EECF244321}">
                <p14:modId xmlns:p14="http://schemas.microsoft.com/office/powerpoint/2010/main" val="2660751362"/>
              </p:ext>
            </p:extLst>
          </p:nvPr>
        </p:nvGraphicFramePr>
        <p:xfrm>
          <a:off x="6804248" y="4221163"/>
          <a:ext cx="255587" cy="576262"/>
        </p:xfrm>
        <a:graphic>
          <a:graphicData uri="http://schemas.openxmlformats.org/presentationml/2006/ole">
            <mc:AlternateContent xmlns:mc="http://schemas.openxmlformats.org/markup-compatibility/2006">
              <mc:Choice xmlns:v="urn:schemas-microsoft-com:vml" Requires="v">
                <p:oleObj spid="_x0000_s49395" name="Ecuación" r:id="rId18" imgW="101556" imgH="228501" progId="Equation.3">
                  <p:embed/>
                </p:oleObj>
              </mc:Choice>
              <mc:Fallback>
                <p:oleObj name="Ecuación" r:id="rId18" imgW="101556" imgH="22850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04248" y="4221163"/>
                        <a:ext cx="255587" cy="576262"/>
                      </a:xfrm>
                      <a:prstGeom prst="rect">
                        <a:avLst/>
                      </a:prstGeom>
                      <a:solidFill>
                        <a:srgbClr val="FFFF00"/>
                      </a:solidFill>
                      <a:ln>
                        <a:noFill/>
                      </a:ln>
                      <a:extLst/>
                    </p:spPr>
                  </p:pic>
                </p:oleObj>
              </mc:Fallback>
            </mc:AlternateContent>
          </a:graphicData>
        </a:graphic>
      </p:graphicFrame>
    </p:spTree>
    <p:extLst>
      <p:ext uri="{BB962C8B-B14F-4D97-AF65-F5344CB8AC3E}">
        <p14:creationId xmlns:p14="http://schemas.microsoft.com/office/powerpoint/2010/main" val="9220966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Text Box 3"/>
          <p:cNvSpPr txBox="1">
            <a:spLocks noChangeArrowheads="1"/>
          </p:cNvSpPr>
          <p:nvPr/>
        </p:nvSpPr>
        <p:spPr bwMode="auto">
          <a:xfrm>
            <a:off x="699877" y="2492896"/>
            <a:ext cx="77152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2400" baseline="-25000">
                <a:solidFill>
                  <a:schemeClr val="tx1"/>
                </a:solidFill>
                <a:latin typeface="Times New Roman" pitchFamily="18" charset="0"/>
              </a:defRPr>
            </a:lvl1pPr>
            <a:lvl2pPr marL="742950" indent="-285750" eaLnBrk="0" hangingPunct="0">
              <a:defRPr sz="2400" baseline="-25000">
                <a:solidFill>
                  <a:schemeClr val="tx1"/>
                </a:solidFill>
                <a:latin typeface="Times New Roman" pitchFamily="18" charset="0"/>
              </a:defRPr>
            </a:lvl2pPr>
            <a:lvl3pPr marL="1143000" indent="-228600" eaLnBrk="0" hangingPunct="0">
              <a:defRPr sz="2400" baseline="-25000">
                <a:solidFill>
                  <a:schemeClr val="tx1"/>
                </a:solidFill>
                <a:latin typeface="Times New Roman" pitchFamily="18" charset="0"/>
              </a:defRPr>
            </a:lvl3pPr>
            <a:lvl4pPr marL="1600200" indent="-228600" eaLnBrk="0" hangingPunct="0">
              <a:defRPr sz="2400" baseline="-25000">
                <a:solidFill>
                  <a:schemeClr val="tx1"/>
                </a:solidFill>
                <a:latin typeface="Times New Roman" pitchFamily="18" charset="0"/>
              </a:defRPr>
            </a:lvl4pPr>
            <a:lvl5pPr marL="2057400" indent="-228600" eaLnBrk="0" hangingPunct="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just" eaLnBrk="1" hangingPunct="1">
              <a:buClr>
                <a:srgbClr val="FFFF66"/>
              </a:buClr>
            </a:pPr>
            <a:r>
              <a:rPr lang="es-ES_tradnl" altLang="es-PE" sz="2800" baseline="0" dirty="0" smtClean="0">
                <a:latin typeface="Arial" panose="020B0604020202020204" pitchFamily="34" charset="0"/>
                <a:cs typeface="Arial" panose="020B0604020202020204" pitchFamily="34" charset="0"/>
              </a:rPr>
              <a:t>El </a:t>
            </a:r>
            <a:r>
              <a:rPr lang="es-ES_tradnl" altLang="es-PE" sz="2800" baseline="0" dirty="0">
                <a:latin typeface="Arial" panose="020B0604020202020204" pitchFamily="34" charset="0"/>
                <a:cs typeface="Arial" panose="020B0604020202020204" pitchFamily="34" charset="0"/>
              </a:rPr>
              <a:t>núcleo es intrínsecamente inestable debido a la repulsión electrostática entre los protones</a:t>
            </a:r>
            <a:r>
              <a:rPr lang="es-ES_tradnl" altLang="es-PE" sz="2800" baseline="0" dirty="0" smtClean="0">
                <a:latin typeface="Arial" panose="020B0604020202020204" pitchFamily="34" charset="0"/>
                <a:cs typeface="Arial" panose="020B0604020202020204" pitchFamily="34" charset="0"/>
              </a:rPr>
              <a:t>.</a:t>
            </a:r>
          </a:p>
          <a:p>
            <a:pPr algn="just" eaLnBrk="1" hangingPunct="1">
              <a:buClr>
                <a:srgbClr val="FFFF66"/>
              </a:buClr>
            </a:pPr>
            <a:r>
              <a:rPr lang="es-ES_tradnl" altLang="es-PE" sz="2800" baseline="0" dirty="0" smtClean="0">
                <a:latin typeface="Arial" panose="020B0604020202020204" pitchFamily="34" charset="0"/>
                <a:cs typeface="Arial" panose="020B0604020202020204" pitchFamily="34" charset="0"/>
              </a:rPr>
              <a:t>El </a:t>
            </a:r>
            <a:r>
              <a:rPr lang="es-ES_tradnl" altLang="es-PE" sz="2800" baseline="0" dirty="0">
                <a:latin typeface="Arial" panose="020B0604020202020204" pitchFamily="34" charset="0"/>
                <a:cs typeface="Arial" panose="020B0604020202020204" pitchFamily="34" charset="0"/>
              </a:rPr>
              <a:t>balance repulsión-atracción determina si un </a:t>
            </a:r>
            <a:r>
              <a:rPr lang="es-ES_tradnl" altLang="es-PE" sz="2800" baseline="0" dirty="0" err="1" smtClean="0">
                <a:latin typeface="Arial" panose="020B0604020202020204" pitchFamily="34" charset="0"/>
                <a:cs typeface="Arial" panose="020B0604020202020204" pitchFamily="34" charset="0"/>
              </a:rPr>
              <a:t>núclido</a:t>
            </a:r>
            <a:r>
              <a:rPr lang="es-ES_tradnl" altLang="es-PE" sz="2800" baseline="0" dirty="0" smtClean="0">
                <a:latin typeface="Arial" panose="020B0604020202020204" pitchFamily="34" charset="0"/>
                <a:cs typeface="Arial" panose="020B0604020202020204" pitchFamily="34" charset="0"/>
              </a:rPr>
              <a:t> </a:t>
            </a:r>
            <a:r>
              <a:rPr lang="es-ES_tradnl" altLang="es-PE" sz="2800" baseline="0" dirty="0">
                <a:latin typeface="Arial" panose="020B0604020202020204" pitchFamily="34" charset="0"/>
                <a:cs typeface="Arial" panose="020B0604020202020204" pitchFamily="34" charset="0"/>
              </a:rPr>
              <a:t>es estable o radiactivo</a:t>
            </a:r>
            <a:r>
              <a:rPr lang="es-ES_tradnl" altLang="es-PE" sz="2800" baseline="0" dirty="0" smtClean="0">
                <a:latin typeface="Arial" panose="020B0604020202020204" pitchFamily="34" charset="0"/>
                <a:cs typeface="Arial" panose="020B0604020202020204" pitchFamily="34" charset="0"/>
              </a:rPr>
              <a:t>.</a:t>
            </a:r>
          </a:p>
          <a:p>
            <a:pPr algn="just" eaLnBrk="1" hangingPunct="1">
              <a:buClr>
                <a:srgbClr val="FFFF66"/>
              </a:buClr>
            </a:pPr>
            <a:r>
              <a:rPr lang="es-ES_tradnl" altLang="es-PE" sz="2800" baseline="0" dirty="0">
                <a:latin typeface="Arial" panose="020B0604020202020204" pitchFamily="34" charset="0"/>
                <a:cs typeface="Arial" panose="020B0604020202020204" pitchFamily="34" charset="0"/>
              </a:rPr>
              <a:t>La relación entre N y Z es de fundamental importancia en dicho balance.</a:t>
            </a:r>
          </a:p>
          <a:p>
            <a:pPr algn="just" eaLnBrk="1" hangingPunct="1">
              <a:buClr>
                <a:srgbClr val="FFFF66"/>
              </a:buClr>
            </a:pPr>
            <a:endParaRPr lang="es-ES_tradnl" altLang="es-PE" sz="2800" baseline="0" dirty="0" smtClean="0">
              <a:latin typeface="Albertus Medium" pitchFamily="34" charset="0"/>
            </a:endParaRPr>
          </a:p>
        </p:txBody>
      </p:sp>
      <p:sp>
        <p:nvSpPr>
          <p:cNvPr id="6" name="Rectangle 37"/>
          <p:cNvSpPr txBox="1">
            <a:spLocks noChangeArrowheads="1"/>
          </p:cNvSpPr>
          <p:nvPr/>
        </p:nvSpPr>
        <p:spPr bwMode="auto">
          <a:xfrm>
            <a:off x="708234" y="1637928"/>
            <a:ext cx="46863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eaLnBrk="1" fontAlgn="base" hangingPunct="1">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a:lstStyle>
          <a:p>
            <a:pPr algn="l">
              <a:defRPr/>
            </a:pPr>
            <a:r>
              <a:rPr lang="en-GB" sz="2800" kern="0" dirty="0" smtClean="0">
                <a:solidFill>
                  <a:srgbClr val="FF0000"/>
                </a:solidFill>
                <a:latin typeface="Arial" charset="0"/>
              </a:rPr>
              <a:t>ESTABILIDAD NUCLEAR</a:t>
            </a:r>
          </a:p>
        </p:txBody>
      </p:sp>
    </p:spTree>
    <p:extLst>
      <p:ext uri="{BB962C8B-B14F-4D97-AF65-F5344CB8AC3E}">
        <p14:creationId xmlns:p14="http://schemas.microsoft.com/office/powerpoint/2010/main" val="25861762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1 Imagen" descr="http://1.bp.blogspot.com/-FhoDroiqn4A/TdKa5c23B9I/AAAAAAAAAA8/JtCoZlxBMhI/s1600/mecatronica.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2565400"/>
            <a:ext cx="2087562"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irc_mi" descr="http://us.123rf.com/400wm/400/400/nexusplexus/nexusplexus1006/nexusplexus100600424/7212638-dibujos-del-ingeniero-de-la-ingenieria-mecanica.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6353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irc_mi" descr="http://1.bp.blogspot.com/-Dvu2De2dMNM/TkcxNvAFl9I/AAAAAAAAAAU/v6l_yPl_GVw/s220/Electricidad%2BAplicada.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625" y="0"/>
            <a:ext cx="36353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4 Imagen" descr="http://1.bp.blogspot.com/-hoUxo2lyy2c/Td6pbcB8EoI/AAAAAAAAABY/uXpXfY3AZ8I/s320/Mecatronica.jp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625" y="4077072"/>
            <a:ext cx="36353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irc_mi" descr="http://capitankarelrulikospina.files.wordpress.com/2009/11/secciones-buque.jp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4077072"/>
            <a:ext cx="36353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CuadroTexto"/>
          <p:cNvSpPr txBox="1"/>
          <p:nvPr/>
        </p:nvSpPr>
        <p:spPr>
          <a:xfrm>
            <a:off x="2770074" y="2251224"/>
            <a:ext cx="864096" cy="523220"/>
          </a:xfrm>
          <a:prstGeom prst="rect">
            <a:avLst/>
          </a:prstGeom>
          <a:noFill/>
        </p:spPr>
        <p:txBody>
          <a:bodyPr wrap="square" rtlCol="0">
            <a:spAutoFit/>
          </a:bodyPr>
          <a:lstStyle/>
          <a:p>
            <a:r>
              <a:rPr lang="es-PE" sz="2800" b="1" dirty="0" smtClean="0">
                <a:solidFill>
                  <a:srgbClr val="002060"/>
                </a:solidFill>
                <a:latin typeface="Arial Black" panose="020B0A04020102020204" pitchFamily="34" charset="0"/>
              </a:rPr>
              <a:t>M3</a:t>
            </a:r>
            <a:endParaRPr lang="es-PE" sz="2800" b="1" dirty="0">
              <a:solidFill>
                <a:srgbClr val="002060"/>
              </a:solidFill>
              <a:latin typeface="Arial Black" panose="020B0A04020102020204" pitchFamily="34" charset="0"/>
            </a:endParaRPr>
          </a:p>
        </p:txBody>
      </p:sp>
      <p:sp>
        <p:nvSpPr>
          <p:cNvPr id="8" name="7 CuadroTexto"/>
          <p:cNvSpPr txBox="1"/>
          <p:nvPr/>
        </p:nvSpPr>
        <p:spPr>
          <a:xfrm>
            <a:off x="8279904" y="2251224"/>
            <a:ext cx="864096" cy="523220"/>
          </a:xfrm>
          <a:prstGeom prst="rect">
            <a:avLst/>
          </a:prstGeom>
          <a:noFill/>
        </p:spPr>
        <p:txBody>
          <a:bodyPr wrap="square" rtlCol="0">
            <a:spAutoFit/>
          </a:bodyPr>
          <a:lstStyle/>
          <a:p>
            <a:r>
              <a:rPr lang="es-PE" sz="2800" b="1" dirty="0" smtClean="0">
                <a:solidFill>
                  <a:srgbClr val="CC9900"/>
                </a:solidFill>
                <a:latin typeface="Arial Black" panose="020B0A04020102020204" pitchFamily="34" charset="0"/>
              </a:rPr>
              <a:t>M4</a:t>
            </a:r>
            <a:endParaRPr lang="es-PE" sz="2800" b="1" dirty="0">
              <a:solidFill>
                <a:srgbClr val="CC9900"/>
              </a:solidFill>
              <a:latin typeface="Arial Black" panose="020B0A04020102020204" pitchFamily="34" charset="0"/>
            </a:endParaRPr>
          </a:p>
        </p:txBody>
      </p:sp>
      <p:sp>
        <p:nvSpPr>
          <p:cNvPr id="9" name="8 CuadroTexto"/>
          <p:cNvSpPr txBox="1"/>
          <p:nvPr/>
        </p:nvSpPr>
        <p:spPr>
          <a:xfrm>
            <a:off x="2770074" y="6309320"/>
            <a:ext cx="864096" cy="523220"/>
          </a:xfrm>
          <a:prstGeom prst="rect">
            <a:avLst/>
          </a:prstGeom>
          <a:noFill/>
        </p:spPr>
        <p:txBody>
          <a:bodyPr wrap="square" rtlCol="0">
            <a:spAutoFit/>
          </a:bodyPr>
          <a:lstStyle/>
          <a:p>
            <a:r>
              <a:rPr lang="es-PE" sz="2800" b="1" dirty="0" smtClean="0">
                <a:solidFill>
                  <a:srgbClr val="C00000"/>
                </a:solidFill>
                <a:latin typeface="Arial Black" panose="020B0A04020102020204" pitchFamily="34" charset="0"/>
              </a:rPr>
              <a:t>M5</a:t>
            </a:r>
            <a:endParaRPr lang="es-PE" sz="2800" b="1" dirty="0">
              <a:solidFill>
                <a:srgbClr val="C00000"/>
              </a:solidFill>
              <a:latin typeface="Arial Black" panose="020B0A04020102020204" pitchFamily="34" charset="0"/>
            </a:endParaRPr>
          </a:p>
        </p:txBody>
      </p:sp>
      <p:sp>
        <p:nvSpPr>
          <p:cNvPr id="10" name="9 CuadroTexto"/>
          <p:cNvSpPr txBox="1"/>
          <p:nvPr/>
        </p:nvSpPr>
        <p:spPr>
          <a:xfrm>
            <a:off x="8279904" y="6309320"/>
            <a:ext cx="864096" cy="523220"/>
          </a:xfrm>
          <a:prstGeom prst="rect">
            <a:avLst/>
          </a:prstGeom>
          <a:noFill/>
        </p:spPr>
        <p:txBody>
          <a:bodyPr wrap="square" rtlCol="0">
            <a:spAutoFit/>
          </a:bodyPr>
          <a:lstStyle/>
          <a:p>
            <a:r>
              <a:rPr lang="es-PE" sz="2800" b="1" dirty="0" smtClean="0">
                <a:solidFill>
                  <a:srgbClr val="FFFF00"/>
                </a:solidFill>
                <a:latin typeface="Arial Black" panose="020B0A04020102020204" pitchFamily="34" charset="0"/>
              </a:rPr>
              <a:t>M6</a:t>
            </a:r>
            <a:endParaRPr lang="es-PE" sz="2800" b="1" dirty="0">
              <a:solidFill>
                <a:srgbClr val="FFFF00"/>
              </a:solidFill>
              <a:latin typeface="Arial Black" panose="020B0A04020102020204" pitchFamily="34" charset="0"/>
            </a:endParaRPr>
          </a:p>
        </p:txBody>
      </p:sp>
      <p:sp>
        <p:nvSpPr>
          <p:cNvPr id="11" name="10 CuadroTexto"/>
          <p:cNvSpPr txBox="1"/>
          <p:nvPr/>
        </p:nvSpPr>
        <p:spPr>
          <a:xfrm>
            <a:off x="4211960" y="3140968"/>
            <a:ext cx="1073462" cy="523220"/>
          </a:xfrm>
          <a:prstGeom prst="rect">
            <a:avLst/>
          </a:prstGeom>
          <a:noFill/>
        </p:spPr>
        <p:txBody>
          <a:bodyPr wrap="square" rtlCol="0">
            <a:spAutoFit/>
          </a:bodyPr>
          <a:lstStyle/>
          <a:p>
            <a:r>
              <a:rPr lang="es-PE" sz="2800" b="1" dirty="0" smtClean="0">
                <a:solidFill>
                  <a:srgbClr val="7030A0"/>
                </a:solidFill>
                <a:latin typeface="Arial Black" panose="020B0A04020102020204" pitchFamily="34" charset="0"/>
              </a:rPr>
              <a:t>FIM</a:t>
            </a:r>
            <a:endParaRPr lang="es-PE" sz="2800" b="1" dirty="0">
              <a:solidFill>
                <a:srgbClr val="7030A0"/>
              </a:solidFill>
              <a:latin typeface="Arial Black" panose="020B0A04020102020204" pitchFamily="34" charset="0"/>
            </a:endParaRPr>
          </a:p>
        </p:txBody>
      </p:sp>
    </p:spTree>
    <p:extLst>
      <p:ext uri="{BB962C8B-B14F-4D97-AF65-F5344CB8AC3E}">
        <p14:creationId xmlns:p14="http://schemas.microsoft.com/office/powerpoint/2010/main" val="2487052378"/>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922459" y="1052736"/>
            <a:ext cx="7655768"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aseline="-25000">
                <a:solidFill>
                  <a:schemeClr val="tx1"/>
                </a:solidFill>
                <a:latin typeface="Times New Roman" pitchFamily="18" charset="0"/>
              </a:defRPr>
            </a:lvl1pPr>
            <a:lvl2pPr marL="742950" indent="-285750" eaLnBrk="0" hangingPunct="0">
              <a:defRPr sz="2400" baseline="-25000">
                <a:solidFill>
                  <a:schemeClr val="tx1"/>
                </a:solidFill>
                <a:latin typeface="Times New Roman" pitchFamily="18" charset="0"/>
              </a:defRPr>
            </a:lvl2pPr>
            <a:lvl3pPr marL="1143000" indent="-228600" eaLnBrk="0" hangingPunct="0">
              <a:defRPr sz="2400" baseline="-25000">
                <a:solidFill>
                  <a:schemeClr val="tx1"/>
                </a:solidFill>
                <a:latin typeface="Times New Roman" pitchFamily="18" charset="0"/>
              </a:defRPr>
            </a:lvl3pPr>
            <a:lvl4pPr marL="1600200" indent="-228600" eaLnBrk="0" hangingPunct="0">
              <a:defRPr sz="2400" baseline="-25000">
                <a:solidFill>
                  <a:schemeClr val="tx1"/>
                </a:solidFill>
                <a:latin typeface="Times New Roman" pitchFamily="18" charset="0"/>
              </a:defRPr>
            </a:lvl4pPr>
            <a:lvl5pPr marL="2057400" indent="-228600" eaLnBrk="0" hangingPunct="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just" eaLnBrk="1" hangingPunct="1">
              <a:buClr>
                <a:srgbClr val="FFFF66"/>
              </a:buClr>
            </a:pPr>
            <a:r>
              <a:rPr lang="es-ES_tradnl" altLang="es-PE" sz="2800" baseline="0" dirty="0">
                <a:latin typeface="Arial" panose="020B0604020202020204" pitchFamily="34" charset="0"/>
                <a:cs typeface="Arial" panose="020B0604020202020204" pitchFamily="34" charset="0"/>
              </a:rPr>
              <a:t>Cada elemento puede tener varios </a:t>
            </a:r>
            <a:r>
              <a:rPr lang="es-ES_tradnl" altLang="es-PE" sz="2800" baseline="0" dirty="0" err="1" smtClean="0">
                <a:latin typeface="Arial" panose="020B0604020202020204" pitchFamily="34" charset="0"/>
                <a:cs typeface="Arial" panose="020B0604020202020204" pitchFamily="34" charset="0"/>
              </a:rPr>
              <a:t>núclidos</a:t>
            </a:r>
            <a:r>
              <a:rPr lang="es-ES_tradnl" altLang="es-PE" sz="2800" baseline="0" dirty="0" smtClean="0">
                <a:latin typeface="Arial" panose="020B0604020202020204" pitchFamily="34" charset="0"/>
                <a:cs typeface="Arial" panose="020B0604020202020204" pitchFamily="34" charset="0"/>
              </a:rPr>
              <a:t> </a:t>
            </a:r>
            <a:r>
              <a:rPr lang="es-ES_tradnl" altLang="es-PE" sz="2800" baseline="0" dirty="0">
                <a:latin typeface="Arial" panose="020B0604020202020204" pitchFamily="34" charset="0"/>
                <a:cs typeface="Arial" panose="020B0604020202020204" pitchFamily="34" charset="0"/>
              </a:rPr>
              <a:t>estables. Estos </a:t>
            </a:r>
            <a:r>
              <a:rPr lang="es-ES_tradnl" altLang="es-PE" sz="2800" baseline="0" dirty="0" err="1" smtClean="0">
                <a:latin typeface="Arial" panose="020B0604020202020204" pitchFamily="34" charset="0"/>
                <a:cs typeface="Arial" panose="020B0604020202020204" pitchFamily="34" charset="0"/>
              </a:rPr>
              <a:t>núclidos</a:t>
            </a:r>
            <a:r>
              <a:rPr lang="es-ES_tradnl" altLang="es-PE" sz="2800" baseline="0" dirty="0" smtClean="0">
                <a:latin typeface="Arial" panose="020B0604020202020204" pitchFamily="34" charset="0"/>
                <a:cs typeface="Arial" panose="020B0604020202020204" pitchFamily="34" charset="0"/>
              </a:rPr>
              <a:t> </a:t>
            </a:r>
            <a:r>
              <a:rPr lang="es-ES_tradnl" altLang="es-PE" sz="2800" baseline="0" dirty="0">
                <a:latin typeface="Arial" panose="020B0604020202020204" pitchFamily="34" charset="0"/>
                <a:cs typeface="Arial" panose="020B0604020202020204" pitchFamily="34" charset="0"/>
              </a:rPr>
              <a:t>constituyen el “cinturón de estabilidad</a:t>
            </a:r>
            <a:r>
              <a:rPr lang="es-ES_tradnl" altLang="es-PE" sz="2800" baseline="0" dirty="0" smtClean="0">
                <a:latin typeface="Arial" panose="020B0604020202020204" pitchFamily="34" charset="0"/>
                <a:cs typeface="Arial" panose="020B0604020202020204" pitchFamily="34" charset="0"/>
              </a:rPr>
              <a:t>”.</a:t>
            </a:r>
          </a:p>
          <a:p>
            <a:pPr algn="just" eaLnBrk="1" hangingPunct="1">
              <a:buClr>
                <a:srgbClr val="FFFF66"/>
              </a:buClr>
            </a:pPr>
            <a:endParaRPr lang="es-ES_tradnl" altLang="es-PE" sz="2800" baseline="0" dirty="0" smtClean="0">
              <a:latin typeface="Arial" panose="020B0604020202020204" pitchFamily="34" charset="0"/>
              <a:cs typeface="Arial" panose="020B0604020202020204" pitchFamily="34" charset="0"/>
            </a:endParaRPr>
          </a:p>
          <a:p>
            <a:pPr algn="just" eaLnBrk="1" hangingPunct="1">
              <a:buClr>
                <a:srgbClr val="FFFF66"/>
              </a:buClr>
            </a:pPr>
            <a:r>
              <a:rPr lang="es-ES_tradnl" altLang="es-PE" sz="2800" baseline="0" dirty="0">
                <a:latin typeface="Albertus Medium" pitchFamily="34" charset="0"/>
              </a:rPr>
              <a:t>Estudiando la relación N/Z de los </a:t>
            </a:r>
            <a:r>
              <a:rPr lang="es-ES_tradnl" altLang="es-PE" sz="2800" baseline="0" dirty="0" err="1" smtClean="0">
                <a:latin typeface="Albertus Medium" pitchFamily="34" charset="0"/>
              </a:rPr>
              <a:t>núclidos</a:t>
            </a:r>
            <a:r>
              <a:rPr lang="es-ES_tradnl" altLang="es-PE" sz="2800" baseline="0" dirty="0" smtClean="0">
                <a:latin typeface="Albertus Medium" pitchFamily="34" charset="0"/>
              </a:rPr>
              <a:t> </a:t>
            </a:r>
            <a:r>
              <a:rPr lang="es-ES_tradnl" altLang="es-PE" sz="2800" baseline="0" dirty="0">
                <a:latin typeface="Albertus Medium" pitchFamily="34" charset="0"/>
              </a:rPr>
              <a:t>estables vemos que</a:t>
            </a:r>
            <a:r>
              <a:rPr lang="es-ES_tradnl" altLang="es-PE" sz="2800" baseline="0" dirty="0" smtClean="0">
                <a:latin typeface="Albertus Medium" pitchFamily="34" charset="0"/>
              </a:rPr>
              <a:t>:</a:t>
            </a:r>
          </a:p>
          <a:p>
            <a:pPr algn="just" eaLnBrk="1" hangingPunct="1">
              <a:buClr>
                <a:srgbClr val="FFFF66"/>
              </a:buClr>
            </a:pPr>
            <a:r>
              <a:rPr lang="es-ES_tradnl" altLang="es-PE" sz="2800" baseline="0" dirty="0" smtClean="0">
                <a:latin typeface="Albertus Medium" pitchFamily="34" charset="0"/>
              </a:rPr>
              <a:t>- Si  </a:t>
            </a:r>
            <a:r>
              <a:rPr lang="es-ES_tradnl" altLang="es-PE" sz="2800" i="1" baseline="0" dirty="0" smtClean="0">
                <a:latin typeface="Albertus Medium" pitchFamily="34" charset="0"/>
              </a:rPr>
              <a:t> </a:t>
            </a:r>
            <a:r>
              <a:rPr lang="es-ES_tradnl" altLang="es-PE" sz="2800" baseline="0" dirty="0">
                <a:latin typeface="Albertus Medium" pitchFamily="34" charset="0"/>
              </a:rPr>
              <a:t>Z   &lt; 20           N/Z     </a:t>
            </a:r>
            <a:r>
              <a:rPr lang="es-ES_tradnl" altLang="es-PE" sz="2800" baseline="0" dirty="0">
                <a:latin typeface="Albertus Medium" pitchFamily="34" charset="0"/>
                <a:sym typeface="Symbol" pitchFamily="18" charset="2"/>
              </a:rPr>
              <a:t></a:t>
            </a:r>
            <a:r>
              <a:rPr lang="es-ES_tradnl" altLang="es-PE" sz="2800" baseline="0" dirty="0">
                <a:latin typeface="Albertus Medium" pitchFamily="34" charset="0"/>
              </a:rPr>
              <a:t> </a:t>
            </a:r>
            <a:r>
              <a:rPr lang="es-ES_tradnl" altLang="es-PE" sz="2800" baseline="0" dirty="0" smtClean="0">
                <a:latin typeface="Albertus Medium" pitchFamily="34" charset="0"/>
              </a:rPr>
              <a:t>1</a:t>
            </a:r>
          </a:p>
          <a:p>
            <a:pPr algn="just" eaLnBrk="1" hangingPunct="1">
              <a:buClr>
                <a:srgbClr val="FFFF66"/>
              </a:buClr>
            </a:pPr>
            <a:r>
              <a:rPr lang="es-ES_tradnl" altLang="es-PE" sz="2800" baseline="0" dirty="0" smtClean="0">
                <a:latin typeface="Albertus Medium" pitchFamily="34" charset="0"/>
              </a:rPr>
              <a:t>- Si   </a:t>
            </a:r>
            <a:r>
              <a:rPr lang="es-ES_tradnl" altLang="es-PE" sz="2800" baseline="0" dirty="0">
                <a:latin typeface="Albertus Medium" pitchFamily="34" charset="0"/>
              </a:rPr>
              <a:t>20 &lt; Z  &lt; 83   1 &lt; N/Z &lt; </a:t>
            </a:r>
            <a:r>
              <a:rPr lang="es-ES_tradnl" altLang="es-PE" sz="2800" baseline="0" dirty="0" smtClean="0">
                <a:latin typeface="Albertus Medium" pitchFamily="34" charset="0"/>
              </a:rPr>
              <a:t>1.5</a:t>
            </a:r>
          </a:p>
          <a:p>
            <a:pPr algn="just" eaLnBrk="1" hangingPunct="1">
              <a:buClr>
                <a:srgbClr val="FFFF66"/>
              </a:buClr>
            </a:pPr>
            <a:r>
              <a:rPr lang="es-ES_tradnl" altLang="es-PE" sz="2800" baseline="0" dirty="0" smtClean="0">
                <a:latin typeface="Albertus Medium" pitchFamily="34" charset="0"/>
              </a:rPr>
              <a:t>- Si   </a:t>
            </a:r>
            <a:r>
              <a:rPr lang="es-ES_tradnl" altLang="es-PE" sz="2800" baseline="0" dirty="0">
                <a:latin typeface="Albertus Medium" pitchFamily="34" charset="0"/>
              </a:rPr>
              <a:t>Z   &gt; 83   todos los </a:t>
            </a:r>
            <a:r>
              <a:rPr lang="es-ES_tradnl" altLang="es-PE" sz="2800" baseline="0" dirty="0" err="1" smtClean="0">
                <a:latin typeface="Albertus Medium" pitchFamily="34" charset="0"/>
              </a:rPr>
              <a:t>núclidos</a:t>
            </a:r>
            <a:r>
              <a:rPr lang="es-ES_tradnl" altLang="es-PE" sz="2800" baseline="0" dirty="0" smtClean="0">
                <a:latin typeface="Albertus Medium" pitchFamily="34" charset="0"/>
              </a:rPr>
              <a:t> </a:t>
            </a:r>
            <a:r>
              <a:rPr lang="es-ES_tradnl" altLang="es-PE" sz="2800" baseline="0" dirty="0">
                <a:latin typeface="Albertus Medium" pitchFamily="34" charset="0"/>
              </a:rPr>
              <a:t>son      				</a:t>
            </a:r>
            <a:r>
              <a:rPr lang="es-ES_tradnl" altLang="es-PE" sz="2800" baseline="0" dirty="0" smtClean="0">
                <a:latin typeface="Albertus Medium" pitchFamily="34" charset="0"/>
              </a:rPr>
              <a:t>radiactivos</a:t>
            </a:r>
          </a:p>
          <a:p>
            <a:pPr algn="just" eaLnBrk="1" hangingPunct="1">
              <a:buClr>
                <a:srgbClr val="FFFF66"/>
              </a:buClr>
            </a:pPr>
            <a:endParaRPr lang="es-ES_tradnl" altLang="es-PE" sz="2800" baseline="0" dirty="0">
              <a:latin typeface="Albertus Medium" pitchFamily="34" charset="0"/>
            </a:endParaRPr>
          </a:p>
        </p:txBody>
      </p:sp>
    </p:spTree>
    <p:extLst>
      <p:ext uri="{BB962C8B-B14F-4D97-AF65-F5344CB8AC3E}">
        <p14:creationId xmlns:p14="http://schemas.microsoft.com/office/powerpoint/2010/main" val="26264413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sz="half" idx="4294967295"/>
          </p:nvPr>
        </p:nvSpPr>
        <p:spPr>
          <a:xfrm>
            <a:off x="0" y="1600200"/>
            <a:ext cx="3543300" cy="4530725"/>
          </a:xfrm>
        </p:spPr>
        <p:txBody>
          <a:bodyPr/>
          <a:lstStyle/>
          <a:p>
            <a:pPr algn="just">
              <a:buFont typeface="Wingdings" pitchFamily="2" charset="2"/>
              <a:buNone/>
              <a:defRPr/>
            </a:pPr>
            <a:r>
              <a:rPr lang="es-ES" sz="2800" b="1" dirty="0" smtClean="0"/>
              <a:t>	</a:t>
            </a:r>
            <a:r>
              <a:rPr lang="es-ES" sz="2800" dirty="0" smtClean="0">
                <a:latin typeface="Arial" charset="0"/>
              </a:rPr>
              <a:t>El factor principal para determinar si el núcleo es estable es la relación neutrón a protón (n : p).</a:t>
            </a: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400" dirty="0" smtClean="0">
              <a:latin typeface="Arial" charset="0"/>
            </a:endParaRPr>
          </a:p>
          <a:p>
            <a:pPr algn="just">
              <a:buFont typeface="Wingdings" pitchFamily="2" charset="2"/>
              <a:buNone/>
              <a:defRPr/>
            </a:pPr>
            <a:endParaRPr lang="en-GB" sz="2400" dirty="0" smtClean="0">
              <a:latin typeface="Arial" charset="0"/>
            </a:endParaRPr>
          </a:p>
          <a:p>
            <a:pPr algn="just">
              <a:buFont typeface="Wingdings" pitchFamily="2" charset="2"/>
              <a:buNone/>
              <a:defRPr/>
            </a:pPr>
            <a:endParaRPr lang="es-ES" sz="2400" dirty="0" smtClean="0">
              <a:latin typeface="Arial" charset="0"/>
            </a:endParaRPr>
          </a:p>
        </p:txBody>
      </p:sp>
      <p:pic>
        <p:nvPicPr>
          <p:cNvPr id="61444" name="Picture 2" descr="Gráfico: cinturón de estabil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1071563"/>
            <a:ext cx="4357688"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28091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1 Título"/>
          <p:cNvSpPr>
            <a:spLocks noGrp="1"/>
          </p:cNvSpPr>
          <p:nvPr>
            <p:ph type="title"/>
          </p:nvPr>
        </p:nvSpPr>
        <p:spPr>
          <a:xfrm>
            <a:off x="518864" y="485800"/>
            <a:ext cx="8229600" cy="1143000"/>
          </a:xfrm>
        </p:spPr>
        <p:txBody>
          <a:bodyPr/>
          <a:lstStyle/>
          <a:p>
            <a:pPr algn="l" eaLnBrk="1" hangingPunct="1">
              <a:defRPr/>
            </a:pPr>
            <a:r>
              <a:rPr lang="es-ES" sz="3200" b="1" dirty="0" smtClean="0">
                <a:solidFill>
                  <a:srgbClr val="FF0000"/>
                </a:solidFill>
                <a:latin typeface="Arial" panose="020B0604020202020204" pitchFamily="34" charset="0"/>
                <a:cs typeface="Arial" panose="020B0604020202020204" pitchFamily="34" charset="0"/>
              </a:rPr>
              <a:t>SERIE RADIACTIVA</a:t>
            </a:r>
          </a:p>
        </p:txBody>
      </p:sp>
      <p:sp>
        <p:nvSpPr>
          <p:cNvPr id="10243" name="2 Marcador de contenido"/>
          <p:cNvSpPr>
            <a:spLocks noGrp="1"/>
          </p:cNvSpPr>
          <p:nvPr>
            <p:ph sz="quarter" idx="1"/>
          </p:nvPr>
        </p:nvSpPr>
        <p:spPr>
          <a:xfrm>
            <a:off x="601216" y="1484784"/>
            <a:ext cx="7787208" cy="4853136"/>
          </a:xfrm>
        </p:spPr>
        <p:txBody>
          <a:bodyPr/>
          <a:lstStyle/>
          <a:p>
            <a:pPr marL="0" indent="0" algn="just" eaLnBrk="1" hangingPunct="1">
              <a:buNone/>
            </a:pPr>
            <a:r>
              <a:rPr lang="es-ES" altLang="es-PE" sz="2800" dirty="0" smtClean="0">
                <a:latin typeface="Arial" panose="020B0604020202020204" pitchFamily="34" charset="0"/>
                <a:cs typeface="Arial" panose="020B0604020202020204" pitchFamily="34" charset="0"/>
              </a:rPr>
              <a:t>Los núcleos radiactivos, es decir, los núcleos inestables que se encuentran fuera de la franja de estabilidad, sufren desintegraciones en etapas sucesivas. A este conjunto de etapas se le llama </a:t>
            </a:r>
            <a:r>
              <a:rPr lang="es-ES" altLang="es-PE" sz="2800" b="1" dirty="0" smtClean="0">
                <a:solidFill>
                  <a:srgbClr val="FFFF00"/>
                </a:solidFill>
                <a:latin typeface="Arial" panose="020B0604020202020204" pitchFamily="34" charset="0"/>
                <a:cs typeface="Arial" panose="020B0604020202020204" pitchFamily="34" charset="0"/>
              </a:rPr>
              <a:t>serie de desintegraciones radiactivas</a:t>
            </a:r>
            <a:r>
              <a:rPr lang="es-ES" altLang="es-PE" sz="2800" dirty="0" smtClean="0">
                <a:latin typeface="Arial" panose="020B0604020202020204" pitchFamily="34" charset="0"/>
                <a:cs typeface="Arial" panose="020B0604020202020204" pitchFamily="34" charset="0"/>
              </a:rPr>
              <a:t>, que son secuencias de reacciones nucleares que culminan en la formación de un isótopo estable.</a:t>
            </a:r>
          </a:p>
          <a:p>
            <a:pPr marL="0" indent="0" algn="just">
              <a:buNone/>
            </a:pPr>
            <a:r>
              <a:rPr lang="es-ES" altLang="es-PE" sz="2800" dirty="0" smtClean="0">
                <a:latin typeface="Arial" panose="020B0604020202020204" pitchFamily="34" charset="0"/>
                <a:cs typeface="Arial" panose="020B0604020202020204" pitchFamily="34" charset="0"/>
              </a:rPr>
              <a:t>Son tres </a:t>
            </a:r>
            <a:r>
              <a:rPr lang="es-ES" altLang="es-PE" sz="2800" dirty="0">
                <a:latin typeface="Arial" panose="020B0604020202020204" pitchFamily="34" charset="0"/>
                <a:cs typeface="Arial" panose="020B0604020202020204" pitchFamily="34" charset="0"/>
              </a:rPr>
              <a:t>series para los elementos radioactivos naturales: </a:t>
            </a:r>
            <a:r>
              <a:rPr lang="es-ES" altLang="es-PE" sz="2800" b="1" dirty="0">
                <a:latin typeface="Arial" panose="020B0604020202020204" pitchFamily="34" charset="0"/>
                <a:cs typeface="Arial" panose="020B0604020202020204" pitchFamily="34" charset="0"/>
              </a:rPr>
              <a:t>Serie del</a:t>
            </a:r>
            <a:r>
              <a:rPr lang="es-ES" altLang="es-PE" sz="2800" dirty="0">
                <a:latin typeface="Arial" panose="020B0604020202020204" pitchFamily="34" charset="0"/>
                <a:cs typeface="Arial" panose="020B0604020202020204" pitchFamily="34" charset="0"/>
              </a:rPr>
              <a:t> </a:t>
            </a:r>
            <a:r>
              <a:rPr lang="es-ES" altLang="es-PE" sz="2800" b="1" dirty="0" smtClean="0">
                <a:latin typeface="Arial" panose="020B0604020202020204" pitchFamily="34" charset="0"/>
                <a:cs typeface="Arial" panose="020B0604020202020204" pitchFamily="34" charset="0"/>
              </a:rPr>
              <a:t>Uranio (238-235) y Torio (232).</a:t>
            </a:r>
            <a:endParaRPr lang="es-ES" altLang="es-PE" sz="2800" b="1" dirty="0">
              <a:latin typeface="Arial" panose="020B0604020202020204" pitchFamily="34" charset="0"/>
              <a:cs typeface="Arial" panose="020B0604020202020204" pitchFamily="34" charset="0"/>
            </a:endParaRPr>
          </a:p>
          <a:p>
            <a:pPr marL="0" indent="0" algn="just" eaLnBrk="1" hangingPunct="1">
              <a:buNone/>
            </a:pPr>
            <a:endParaRPr lang="es-ES" altLang="es-PE" sz="2800" dirty="0" smtClean="0">
              <a:latin typeface="Arial" panose="020B0604020202020204" pitchFamily="34" charset="0"/>
              <a:cs typeface="Arial" panose="020B0604020202020204" pitchFamily="34" charset="0"/>
            </a:endParaRPr>
          </a:p>
          <a:p>
            <a:pPr algn="just" eaLnBrk="1" hangingPunct="1"/>
            <a:endParaRPr lang="es-ES" altLang="es-PE" sz="2800" u="sng" dirty="0" smtClean="0">
              <a:solidFill>
                <a:srgbClr val="FF66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9386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4"/>
          <p:cNvSpPr txBox="1">
            <a:spLocks noChangeArrowheads="1"/>
          </p:cNvSpPr>
          <p:nvPr/>
        </p:nvSpPr>
        <p:spPr bwMode="auto">
          <a:xfrm>
            <a:off x="5715000" y="1143000"/>
            <a:ext cx="209736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spcBef>
                <a:spcPct val="50000"/>
              </a:spcBef>
            </a:pPr>
            <a:r>
              <a:rPr lang="es-ES" altLang="es-PE" sz="2000" b="1" dirty="0"/>
              <a:t>SERIE DEL </a:t>
            </a:r>
            <a:endParaRPr lang="es-ES" altLang="es-PE" sz="2000" b="1" dirty="0" smtClean="0"/>
          </a:p>
          <a:p>
            <a:pPr algn="ctr">
              <a:spcBef>
                <a:spcPct val="50000"/>
              </a:spcBef>
            </a:pPr>
            <a:r>
              <a:rPr lang="es-ES" altLang="es-PE" sz="2000" b="1" dirty="0" smtClean="0"/>
              <a:t>URANIO-238</a:t>
            </a:r>
            <a:endParaRPr lang="es-ES" altLang="es-PE" sz="2000" b="1" dirty="0"/>
          </a:p>
        </p:txBody>
      </p:sp>
      <p:graphicFrame>
        <p:nvGraphicFramePr>
          <p:cNvPr id="3074" name="Object 5"/>
          <p:cNvGraphicFramePr>
            <a:graphicFrameLocks noChangeAspect="1"/>
          </p:cNvGraphicFramePr>
          <p:nvPr>
            <p:extLst>
              <p:ext uri="{D42A27DB-BD31-4B8C-83A1-F6EECF244321}">
                <p14:modId xmlns:p14="http://schemas.microsoft.com/office/powerpoint/2010/main" val="1647276997"/>
              </p:ext>
            </p:extLst>
          </p:nvPr>
        </p:nvGraphicFramePr>
        <p:xfrm>
          <a:off x="1156320" y="381000"/>
          <a:ext cx="4495800" cy="6019800"/>
        </p:xfrm>
        <a:graphic>
          <a:graphicData uri="http://schemas.openxmlformats.org/presentationml/2006/ole">
            <mc:AlternateContent xmlns:mc="http://schemas.openxmlformats.org/markup-compatibility/2006">
              <mc:Choice xmlns:v="urn:schemas-microsoft-com:vml" Requires="v">
                <p:oleObj spid="_x0000_s36985" name="Photo Editor Photo" r:id="rId3" imgW="3247619" imgH="5904762" progId="MSPhotoEd.3">
                  <p:embed/>
                </p:oleObj>
              </mc:Choice>
              <mc:Fallback>
                <p:oleObj name="Photo Editor Photo" r:id="rId3" imgW="3247619" imgH="5904762"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320" y="381000"/>
                        <a:ext cx="4495800" cy="6019800"/>
                      </a:xfrm>
                      <a:prstGeom prst="rect">
                        <a:avLst/>
                      </a:prstGeom>
                      <a:noFill/>
                      <a:ln w="57150" cmpd="thinThick">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479229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914400" y="642938"/>
            <a:ext cx="8229600" cy="6000750"/>
          </a:xfrm>
        </p:spPr>
        <p:txBody>
          <a:bodyPr/>
          <a:lstStyle/>
          <a:p>
            <a:pPr algn="just">
              <a:buFont typeface="Wingdings" pitchFamily="2" charset="2"/>
              <a:buNone/>
              <a:defRPr/>
            </a:pPr>
            <a:r>
              <a:rPr lang="es-ES" b="1" dirty="0" smtClean="0"/>
              <a:t>	</a:t>
            </a:r>
            <a:r>
              <a:rPr lang="es-ES" sz="2800" b="1" dirty="0" smtClean="0">
                <a:solidFill>
                  <a:srgbClr val="FF0000"/>
                </a:solidFill>
                <a:latin typeface="Arial" charset="0"/>
              </a:rPr>
              <a:t>PRINCIPIOS DE CONSERVACIÓN</a:t>
            </a:r>
            <a:endParaRPr lang="es-ES" sz="2800" dirty="0" smtClean="0">
              <a:solidFill>
                <a:srgbClr val="FF0000"/>
              </a:solidFill>
              <a:latin typeface="Arial" charset="0"/>
            </a:endParaRPr>
          </a:p>
          <a:p>
            <a:pPr algn="just">
              <a:buFont typeface="Wingdings" pitchFamily="2" charset="2"/>
              <a:buNone/>
              <a:defRPr/>
            </a:pPr>
            <a:r>
              <a:rPr lang="es-ES" sz="2800" dirty="0" smtClean="0">
                <a:latin typeface="Arial" charset="0"/>
              </a:rPr>
              <a:t>	-Conservación del número de masa (A)</a:t>
            </a: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000" dirty="0" smtClean="0">
              <a:latin typeface="Arial" charset="0"/>
            </a:endParaRPr>
          </a:p>
          <a:p>
            <a:pPr algn="just">
              <a:buFont typeface="Wingdings" pitchFamily="2" charset="2"/>
              <a:buNone/>
              <a:defRPr/>
            </a:pPr>
            <a:r>
              <a:rPr lang="es-ES" sz="2800" dirty="0" smtClean="0">
                <a:latin typeface="Arial" charset="0"/>
              </a:rPr>
              <a:t>	-Conservación  del número atómico (Z)</a:t>
            </a: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endParaRPr lang="es-ES" sz="1200" dirty="0" smtClean="0">
              <a:latin typeface="Arial" charset="0"/>
            </a:endParaRPr>
          </a:p>
          <a:p>
            <a:pPr algn="just">
              <a:buFont typeface="Wingdings" pitchFamily="2" charset="2"/>
              <a:buNone/>
              <a:defRPr/>
            </a:pPr>
            <a:r>
              <a:rPr lang="es-ES" sz="2800" dirty="0" smtClean="0">
                <a:latin typeface="Arial" charset="0"/>
              </a:rPr>
              <a:t>    -Conservación de la masa – energía</a:t>
            </a:r>
          </a:p>
          <a:p>
            <a:pPr algn="just">
              <a:buFont typeface="Wingdings" pitchFamily="2" charset="2"/>
              <a:buNone/>
              <a:defRPr/>
            </a:pPr>
            <a:r>
              <a:rPr lang="es-ES" sz="2800" dirty="0" smtClean="0">
                <a:latin typeface="Arial" charset="0"/>
              </a:rPr>
              <a:t>	-Conservación del momento lineal</a:t>
            </a:r>
          </a:p>
          <a:p>
            <a:pPr algn="just">
              <a:buFont typeface="Wingdings" pitchFamily="2" charset="2"/>
              <a:buNone/>
              <a:defRPr/>
            </a:pPr>
            <a:r>
              <a:rPr lang="es-ES" sz="2800" dirty="0" smtClean="0">
                <a:latin typeface="Arial" charset="0"/>
              </a:rPr>
              <a:t>	-Conservación del momento angular</a:t>
            </a:r>
            <a:endParaRPr lang="en-GB" sz="2800" dirty="0" smtClean="0">
              <a:latin typeface="Arial" charset="0"/>
            </a:endParaRPr>
          </a:p>
        </p:txBody>
      </p:sp>
      <p:grpSp>
        <p:nvGrpSpPr>
          <p:cNvPr id="2" name="Group 40"/>
          <p:cNvGrpSpPr>
            <a:grpSpLocks/>
          </p:cNvGrpSpPr>
          <p:nvPr/>
        </p:nvGrpSpPr>
        <p:grpSpPr bwMode="auto">
          <a:xfrm>
            <a:off x="2000250" y="1785935"/>
            <a:ext cx="5598162" cy="978450"/>
            <a:chOff x="1168" y="1837"/>
            <a:chExt cx="3093" cy="316"/>
          </a:xfrm>
        </p:grpSpPr>
        <p:grpSp>
          <p:nvGrpSpPr>
            <p:cNvPr id="62493" name="Group 17"/>
            <p:cNvGrpSpPr>
              <a:grpSpLocks/>
            </p:cNvGrpSpPr>
            <p:nvPr/>
          </p:nvGrpSpPr>
          <p:grpSpPr bwMode="auto">
            <a:xfrm>
              <a:off x="1776" y="1837"/>
              <a:ext cx="269" cy="220"/>
              <a:chOff x="1910" y="2953"/>
              <a:chExt cx="269" cy="220"/>
            </a:xfrm>
          </p:grpSpPr>
          <p:sp>
            <p:nvSpPr>
              <p:cNvPr id="62513" name="Text Box 18"/>
              <p:cNvSpPr txBox="1">
                <a:spLocks noChangeArrowheads="1"/>
              </p:cNvSpPr>
              <p:nvPr/>
            </p:nvSpPr>
            <p:spPr bwMode="auto">
              <a:xfrm>
                <a:off x="1910" y="2953"/>
                <a:ext cx="26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b="1" baseline="30000" dirty="0" smtClean="0">
                    <a:solidFill>
                      <a:srgbClr val="FFFF00"/>
                    </a:solidFill>
                    <a:latin typeface="Tahoma" pitchFamily="34" charset="0"/>
                    <a:cs typeface="Arial" charset="0"/>
                  </a:rPr>
                  <a:t>1</a:t>
                </a:r>
                <a:r>
                  <a:rPr lang="en-US" altLang="es-PE" sz="2400" dirty="0" smtClean="0">
                    <a:solidFill>
                      <a:srgbClr val="FFFFFF"/>
                    </a:solidFill>
                    <a:latin typeface="Tahoma" pitchFamily="34" charset="0"/>
                    <a:cs typeface="Arial" charset="0"/>
                  </a:rPr>
                  <a:t>n</a:t>
                </a:r>
                <a:endParaRPr lang="en-US" altLang="es-PE" sz="2400" baseline="30000" dirty="0" smtClean="0">
                  <a:solidFill>
                    <a:srgbClr val="FFFFFF"/>
                  </a:solidFill>
                  <a:latin typeface="Tahoma" pitchFamily="34" charset="0"/>
                  <a:cs typeface="Arial" charset="0"/>
                </a:endParaRPr>
              </a:p>
            </p:txBody>
          </p:sp>
          <p:sp>
            <p:nvSpPr>
              <p:cNvPr id="62514" name="Text Box 19"/>
              <p:cNvSpPr txBox="1">
                <a:spLocks noChangeArrowheads="1"/>
              </p:cNvSpPr>
              <p:nvPr/>
            </p:nvSpPr>
            <p:spPr bwMode="auto">
              <a:xfrm>
                <a:off x="1912" y="3064"/>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1600" b="1" dirty="0" smtClean="0">
                    <a:solidFill>
                      <a:srgbClr val="FFFFFF"/>
                    </a:solidFill>
                    <a:latin typeface="Tahoma" pitchFamily="34" charset="0"/>
                    <a:cs typeface="Arial" charset="0"/>
                  </a:rPr>
                  <a:t>0</a:t>
                </a:r>
              </a:p>
            </p:txBody>
          </p:sp>
        </p:grpSp>
        <p:grpSp>
          <p:nvGrpSpPr>
            <p:cNvPr id="62494" name="Group 23"/>
            <p:cNvGrpSpPr>
              <a:grpSpLocks/>
            </p:cNvGrpSpPr>
            <p:nvPr/>
          </p:nvGrpSpPr>
          <p:grpSpPr bwMode="auto">
            <a:xfrm>
              <a:off x="1168" y="1840"/>
              <a:ext cx="470" cy="313"/>
              <a:chOff x="591" y="3552"/>
              <a:chExt cx="470" cy="313"/>
            </a:xfrm>
          </p:grpSpPr>
          <p:sp>
            <p:nvSpPr>
              <p:cNvPr id="62510" name="Text Box 20"/>
              <p:cNvSpPr txBox="1">
                <a:spLocks noChangeArrowheads="1"/>
              </p:cNvSpPr>
              <p:nvPr/>
            </p:nvSpPr>
            <p:spPr bwMode="auto">
              <a:xfrm>
                <a:off x="806" y="3577"/>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U</a:t>
                </a:r>
              </a:p>
            </p:txBody>
          </p:sp>
          <p:sp>
            <p:nvSpPr>
              <p:cNvPr id="62511" name="Text Box 21"/>
              <p:cNvSpPr txBox="1">
                <a:spLocks noChangeArrowheads="1"/>
              </p:cNvSpPr>
              <p:nvPr/>
            </p:nvSpPr>
            <p:spPr bwMode="auto">
              <a:xfrm>
                <a:off x="591" y="3552"/>
                <a:ext cx="32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1600" b="1" dirty="0" smtClean="0">
                    <a:solidFill>
                      <a:srgbClr val="FFFF00"/>
                    </a:solidFill>
                    <a:latin typeface="Tahoma" pitchFamily="34" charset="0"/>
                    <a:cs typeface="Arial" charset="0"/>
                  </a:rPr>
                  <a:t>235</a:t>
                </a:r>
              </a:p>
            </p:txBody>
          </p:sp>
          <p:sp>
            <p:nvSpPr>
              <p:cNvPr id="62512" name="Text Box 22"/>
              <p:cNvSpPr txBox="1">
                <a:spLocks noChangeArrowheads="1"/>
              </p:cNvSpPr>
              <p:nvPr/>
            </p:nvSpPr>
            <p:spPr bwMode="auto">
              <a:xfrm>
                <a:off x="656" y="3656"/>
                <a:ext cx="24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1600" b="1" dirty="0" smtClean="0">
                    <a:solidFill>
                      <a:srgbClr val="FFFFFF"/>
                    </a:solidFill>
                    <a:latin typeface="Tahoma" pitchFamily="34" charset="0"/>
                    <a:cs typeface="Arial" charset="0"/>
                  </a:rPr>
                  <a:t>92</a:t>
                </a:r>
              </a:p>
            </p:txBody>
          </p:sp>
        </p:grpSp>
        <p:sp>
          <p:nvSpPr>
            <p:cNvPr id="62495" name="Text Box 24"/>
            <p:cNvSpPr txBox="1">
              <a:spLocks noChangeArrowheads="1"/>
            </p:cNvSpPr>
            <p:nvPr/>
          </p:nvSpPr>
          <p:spPr bwMode="auto">
            <a:xfrm>
              <a:off x="1601" y="1854"/>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a:t>
              </a:r>
            </a:p>
          </p:txBody>
        </p:sp>
        <p:sp>
          <p:nvSpPr>
            <p:cNvPr id="62496" name="Line 25"/>
            <p:cNvSpPr>
              <a:spLocks noChangeShapeType="1"/>
            </p:cNvSpPr>
            <p:nvPr/>
          </p:nvSpPr>
          <p:spPr bwMode="auto">
            <a:xfrm>
              <a:off x="2080" y="1998"/>
              <a:ext cx="4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grpSp>
          <p:nvGrpSpPr>
            <p:cNvPr id="62497" name="Group 26"/>
            <p:cNvGrpSpPr>
              <a:grpSpLocks/>
            </p:cNvGrpSpPr>
            <p:nvPr/>
          </p:nvGrpSpPr>
          <p:grpSpPr bwMode="auto">
            <a:xfrm>
              <a:off x="2506" y="1840"/>
              <a:ext cx="566" cy="313"/>
              <a:chOff x="591" y="3552"/>
              <a:chExt cx="566" cy="313"/>
            </a:xfrm>
          </p:grpSpPr>
          <p:sp>
            <p:nvSpPr>
              <p:cNvPr id="62507" name="Text Box 27"/>
              <p:cNvSpPr txBox="1">
                <a:spLocks noChangeArrowheads="1"/>
              </p:cNvSpPr>
              <p:nvPr/>
            </p:nvSpPr>
            <p:spPr bwMode="auto">
              <a:xfrm>
                <a:off x="806" y="3577"/>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Cs</a:t>
                </a:r>
              </a:p>
            </p:txBody>
          </p:sp>
          <p:sp>
            <p:nvSpPr>
              <p:cNvPr id="62508" name="Text Box 28"/>
              <p:cNvSpPr txBox="1">
                <a:spLocks noChangeArrowheads="1"/>
              </p:cNvSpPr>
              <p:nvPr/>
            </p:nvSpPr>
            <p:spPr bwMode="auto">
              <a:xfrm>
                <a:off x="591" y="3552"/>
                <a:ext cx="320"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1600" b="1" dirty="0" smtClean="0">
                    <a:solidFill>
                      <a:srgbClr val="FFFF00"/>
                    </a:solidFill>
                    <a:latin typeface="Tahoma" pitchFamily="34" charset="0"/>
                    <a:cs typeface="Arial" charset="0"/>
                  </a:rPr>
                  <a:t>138</a:t>
                </a:r>
              </a:p>
            </p:txBody>
          </p:sp>
          <p:sp>
            <p:nvSpPr>
              <p:cNvPr id="62509" name="Text Box 29"/>
              <p:cNvSpPr txBox="1">
                <a:spLocks noChangeArrowheads="1"/>
              </p:cNvSpPr>
              <p:nvPr/>
            </p:nvSpPr>
            <p:spPr bwMode="auto">
              <a:xfrm>
                <a:off x="667" y="3656"/>
                <a:ext cx="24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r" fontAlgn="base">
                  <a:spcBef>
                    <a:spcPct val="0"/>
                  </a:spcBef>
                  <a:spcAft>
                    <a:spcPct val="0"/>
                  </a:spcAft>
                  <a:buClrTx/>
                  <a:buSzTx/>
                  <a:buFontTx/>
                  <a:buNone/>
                </a:pPr>
                <a:r>
                  <a:rPr lang="en-US" altLang="es-PE" sz="1600" b="1" dirty="0" smtClean="0">
                    <a:solidFill>
                      <a:srgbClr val="FFFFFF"/>
                    </a:solidFill>
                    <a:latin typeface="Tahoma" pitchFamily="34" charset="0"/>
                    <a:cs typeface="Arial" charset="0"/>
                  </a:rPr>
                  <a:t>55</a:t>
                </a:r>
              </a:p>
            </p:txBody>
          </p:sp>
        </p:grpSp>
        <p:grpSp>
          <p:nvGrpSpPr>
            <p:cNvPr id="62498" name="Group 38"/>
            <p:cNvGrpSpPr>
              <a:grpSpLocks/>
            </p:cNvGrpSpPr>
            <p:nvPr/>
          </p:nvGrpSpPr>
          <p:grpSpPr bwMode="auto">
            <a:xfrm>
              <a:off x="3227" y="1840"/>
              <a:ext cx="503" cy="313"/>
              <a:chOff x="1322" y="3044"/>
              <a:chExt cx="503" cy="313"/>
            </a:xfrm>
          </p:grpSpPr>
          <p:sp>
            <p:nvSpPr>
              <p:cNvPr id="62504" name="Text Box 31"/>
              <p:cNvSpPr txBox="1">
                <a:spLocks noChangeArrowheads="1"/>
              </p:cNvSpPr>
              <p:nvPr/>
            </p:nvSpPr>
            <p:spPr bwMode="auto">
              <a:xfrm>
                <a:off x="1463" y="3069"/>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Rb</a:t>
                </a:r>
              </a:p>
            </p:txBody>
          </p:sp>
          <p:sp>
            <p:nvSpPr>
              <p:cNvPr id="62505" name="Text Box 32"/>
              <p:cNvSpPr txBox="1">
                <a:spLocks noChangeArrowheads="1"/>
              </p:cNvSpPr>
              <p:nvPr/>
            </p:nvSpPr>
            <p:spPr bwMode="auto">
              <a:xfrm>
                <a:off x="1322" y="3044"/>
                <a:ext cx="24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r" fontAlgn="base">
                  <a:spcBef>
                    <a:spcPct val="0"/>
                  </a:spcBef>
                  <a:spcAft>
                    <a:spcPct val="0"/>
                  </a:spcAft>
                  <a:buClrTx/>
                  <a:buSzTx/>
                  <a:buFontTx/>
                  <a:buNone/>
                </a:pPr>
                <a:r>
                  <a:rPr lang="en-US" altLang="es-PE" sz="1600" b="1" dirty="0" smtClean="0">
                    <a:solidFill>
                      <a:srgbClr val="FFFF00"/>
                    </a:solidFill>
                    <a:latin typeface="Tahoma" pitchFamily="34" charset="0"/>
                    <a:cs typeface="Arial" charset="0"/>
                  </a:rPr>
                  <a:t>96</a:t>
                </a:r>
              </a:p>
            </p:txBody>
          </p:sp>
          <p:sp>
            <p:nvSpPr>
              <p:cNvPr id="62506" name="Text Box 33"/>
              <p:cNvSpPr txBox="1">
                <a:spLocks noChangeArrowheads="1"/>
              </p:cNvSpPr>
              <p:nvPr/>
            </p:nvSpPr>
            <p:spPr bwMode="auto">
              <a:xfrm>
                <a:off x="1324" y="3148"/>
                <a:ext cx="24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r" fontAlgn="base">
                  <a:spcBef>
                    <a:spcPct val="0"/>
                  </a:spcBef>
                  <a:spcAft>
                    <a:spcPct val="0"/>
                  </a:spcAft>
                  <a:buClrTx/>
                  <a:buSzTx/>
                  <a:buFontTx/>
                  <a:buNone/>
                </a:pPr>
                <a:r>
                  <a:rPr lang="en-US" altLang="es-PE" sz="1600" b="1" dirty="0" smtClean="0">
                    <a:solidFill>
                      <a:srgbClr val="FFFFFF"/>
                    </a:solidFill>
                    <a:latin typeface="Tahoma" pitchFamily="34" charset="0"/>
                    <a:cs typeface="Arial" charset="0"/>
                  </a:rPr>
                  <a:t>37</a:t>
                </a:r>
              </a:p>
            </p:txBody>
          </p:sp>
        </p:grpSp>
        <p:grpSp>
          <p:nvGrpSpPr>
            <p:cNvPr id="62499" name="Group 34"/>
            <p:cNvGrpSpPr>
              <a:grpSpLocks/>
            </p:cNvGrpSpPr>
            <p:nvPr/>
          </p:nvGrpSpPr>
          <p:grpSpPr bwMode="auto">
            <a:xfrm>
              <a:off x="3992" y="1837"/>
              <a:ext cx="269" cy="220"/>
              <a:chOff x="1910" y="2953"/>
              <a:chExt cx="269" cy="220"/>
            </a:xfrm>
          </p:grpSpPr>
          <p:sp>
            <p:nvSpPr>
              <p:cNvPr id="62502" name="Text Box 35"/>
              <p:cNvSpPr txBox="1">
                <a:spLocks noChangeArrowheads="1"/>
              </p:cNvSpPr>
              <p:nvPr/>
            </p:nvSpPr>
            <p:spPr bwMode="auto">
              <a:xfrm>
                <a:off x="1910" y="2953"/>
                <a:ext cx="269"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b="1" baseline="30000" dirty="0" smtClean="0">
                    <a:solidFill>
                      <a:srgbClr val="FFFF00"/>
                    </a:solidFill>
                    <a:latin typeface="Tahoma" pitchFamily="34" charset="0"/>
                    <a:cs typeface="Arial" charset="0"/>
                  </a:rPr>
                  <a:t>1</a:t>
                </a:r>
                <a:r>
                  <a:rPr lang="en-US" altLang="es-PE" sz="2400" dirty="0" smtClean="0">
                    <a:solidFill>
                      <a:srgbClr val="FFFFFF"/>
                    </a:solidFill>
                    <a:latin typeface="Tahoma" pitchFamily="34" charset="0"/>
                    <a:cs typeface="Arial" charset="0"/>
                  </a:rPr>
                  <a:t>n</a:t>
                </a:r>
                <a:endParaRPr lang="en-US" altLang="es-PE" sz="2400" baseline="30000" dirty="0" smtClean="0">
                  <a:solidFill>
                    <a:srgbClr val="FFFFFF"/>
                  </a:solidFill>
                  <a:latin typeface="Tahoma" pitchFamily="34" charset="0"/>
                  <a:cs typeface="Arial" charset="0"/>
                </a:endParaRPr>
              </a:p>
            </p:txBody>
          </p:sp>
          <p:sp>
            <p:nvSpPr>
              <p:cNvPr id="62503" name="Text Box 36"/>
              <p:cNvSpPr txBox="1">
                <a:spLocks noChangeArrowheads="1"/>
              </p:cNvSpPr>
              <p:nvPr/>
            </p:nvSpPr>
            <p:spPr bwMode="auto">
              <a:xfrm>
                <a:off x="1912" y="3064"/>
                <a:ext cx="17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1600" b="1" dirty="0" smtClean="0">
                    <a:solidFill>
                      <a:srgbClr val="FFFFFF"/>
                    </a:solidFill>
                    <a:latin typeface="Tahoma" pitchFamily="34" charset="0"/>
                    <a:cs typeface="Arial" charset="0"/>
                  </a:rPr>
                  <a:t>0</a:t>
                </a:r>
              </a:p>
            </p:txBody>
          </p:sp>
        </p:grpSp>
        <p:sp>
          <p:nvSpPr>
            <p:cNvPr id="62500" name="Text Box 37"/>
            <p:cNvSpPr txBox="1">
              <a:spLocks noChangeArrowheads="1"/>
            </p:cNvSpPr>
            <p:nvPr/>
          </p:nvSpPr>
          <p:spPr bwMode="auto">
            <a:xfrm>
              <a:off x="3008" y="1854"/>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a:t>
              </a:r>
            </a:p>
          </p:txBody>
        </p:sp>
        <p:sp>
          <p:nvSpPr>
            <p:cNvPr id="62501" name="Text Box 39"/>
            <p:cNvSpPr txBox="1">
              <a:spLocks noChangeArrowheads="1"/>
            </p:cNvSpPr>
            <p:nvPr/>
          </p:nvSpPr>
          <p:spPr bwMode="auto">
            <a:xfrm>
              <a:off x="3696" y="1854"/>
              <a:ext cx="3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+ 2</a:t>
              </a:r>
            </a:p>
          </p:txBody>
        </p:sp>
      </p:grpSp>
      <p:sp>
        <p:nvSpPr>
          <p:cNvPr id="26" name="Text Box 41"/>
          <p:cNvSpPr txBox="1">
            <a:spLocks noChangeArrowheads="1"/>
          </p:cNvSpPr>
          <p:nvPr/>
        </p:nvSpPr>
        <p:spPr bwMode="auto">
          <a:xfrm>
            <a:off x="2571750" y="2571750"/>
            <a:ext cx="4000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ctr" fontAlgn="base">
              <a:spcBef>
                <a:spcPct val="0"/>
              </a:spcBef>
              <a:spcAft>
                <a:spcPct val="0"/>
              </a:spcAft>
              <a:buClrTx/>
              <a:buSzTx/>
              <a:buFontTx/>
              <a:buNone/>
            </a:pPr>
            <a:r>
              <a:rPr lang="en-US" altLang="es-PE" sz="2400" smtClean="0">
                <a:solidFill>
                  <a:srgbClr val="FFFFFF"/>
                </a:solidFill>
                <a:latin typeface="Tahoma" pitchFamily="34" charset="0"/>
                <a:cs typeface="Arial" charset="0"/>
              </a:rPr>
              <a:t>235 + 1 = 138 + 96 + 2x1</a:t>
            </a:r>
          </a:p>
        </p:txBody>
      </p:sp>
      <p:grpSp>
        <p:nvGrpSpPr>
          <p:cNvPr id="8" name="Group 44"/>
          <p:cNvGrpSpPr>
            <a:grpSpLocks/>
          </p:cNvGrpSpPr>
          <p:nvPr/>
        </p:nvGrpSpPr>
        <p:grpSpPr bwMode="auto">
          <a:xfrm>
            <a:off x="2071688" y="3714750"/>
            <a:ext cx="5534596" cy="908050"/>
            <a:chOff x="1168" y="1837"/>
            <a:chExt cx="3097" cy="316"/>
          </a:xfrm>
        </p:grpSpPr>
        <p:grpSp>
          <p:nvGrpSpPr>
            <p:cNvPr id="62471" name="Group 45"/>
            <p:cNvGrpSpPr>
              <a:grpSpLocks/>
            </p:cNvGrpSpPr>
            <p:nvPr/>
          </p:nvGrpSpPr>
          <p:grpSpPr bwMode="auto">
            <a:xfrm>
              <a:off x="1776" y="1837"/>
              <a:ext cx="273" cy="229"/>
              <a:chOff x="1910" y="2953"/>
              <a:chExt cx="273" cy="229"/>
            </a:xfrm>
          </p:grpSpPr>
          <p:sp>
            <p:nvSpPr>
              <p:cNvPr id="62491" name="Text Box 46"/>
              <p:cNvSpPr txBox="1">
                <a:spLocks noChangeArrowheads="1"/>
              </p:cNvSpPr>
              <p:nvPr/>
            </p:nvSpPr>
            <p:spPr bwMode="auto">
              <a:xfrm>
                <a:off x="1910" y="2953"/>
                <a:ext cx="273"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b="1" baseline="30000" dirty="0" smtClean="0">
                    <a:solidFill>
                      <a:srgbClr val="FFFFFF"/>
                    </a:solidFill>
                    <a:latin typeface="Tahoma" pitchFamily="34" charset="0"/>
                    <a:cs typeface="Arial" charset="0"/>
                  </a:rPr>
                  <a:t>1</a:t>
                </a:r>
                <a:r>
                  <a:rPr lang="en-US" altLang="es-PE" sz="2400" dirty="0" smtClean="0">
                    <a:solidFill>
                      <a:srgbClr val="FFFFFF"/>
                    </a:solidFill>
                    <a:latin typeface="Tahoma" pitchFamily="34" charset="0"/>
                    <a:cs typeface="Arial" charset="0"/>
                  </a:rPr>
                  <a:t>n</a:t>
                </a:r>
                <a:endParaRPr lang="en-US" altLang="es-PE" sz="2400" baseline="30000" dirty="0" smtClean="0">
                  <a:solidFill>
                    <a:srgbClr val="FFFFFF"/>
                  </a:solidFill>
                  <a:latin typeface="Tahoma" pitchFamily="34" charset="0"/>
                  <a:cs typeface="Arial" charset="0"/>
                </a:endParaRPr>
              </a:p>
            </p:txBody>
          </p:sp>
          <p:sp>
            <p:nvSpPr>
              <p:cNvPr id="62492" name="Text Box 47"/>
              <p:cNvSpPr txBox="1">
                <a:spLocks noChangeArrowheads="1"/>
              </p:cNvSpPr>
              <p:nvPr/>
            </p:nvSpPr>
            <p:spPr bwMode="auto">
              <a:xfrm>
                <a:off x="1912" y="3064"/>
                <a:ext cx="177"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1600" b="1" dirty="0" smtClean="0">
                    <a:solidFill>
                      <a:srgbClr val="66FFFF"/>
                    </a:solidFill>
                    <a:latin typeface="Tahoma" pitchFamily="34" charset="0"/>
                    <a:cs typeface="Arial" charset="0"/>
                  </a:rPr>
                  <a:t>0</a:t>
                </a:r>
              </a:p>
            </p:txBody>
          </p:sp>
        </p:grpSp>
        <p:grpSp>
          <p:nvGrpSpPr>
            <p:cNvPr id="62472" name="Group 48"/>
            <p:cNvGrpSpPr>
              <a:grpSpLocks/>
            </p:cNvGrpSpPr>
            <p:nvPr/>
          </p:nvGrpSpPr>
          <p:grpSpPr bwMode="auto">
            <a:xfrm>
              <a:off x="1168" y="1840"/>
              <a:ext cx="470" cy="313"/>
              <a:chOff x="591" y="3552"/>
              <a:chExt cx="470" cy="313"/>
            </a:xfrm>
          </p:grpSpPr>
          <p:sp>
            <p:nvSpPr>
              <p:cNvPr id="62488" name="Text Box 49"/>
              <p:cNvSpPr txBox="1">
                <a:spLocks noChangeArrowheads="1"/>
              </p:cNvSpPr>
              <p:nvPr/>
            </p:nvSpPr>
            <p:spPr bwMode="auto">
              <a:xfrm>
                <a:off x="806" y="3577"/>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U</a:t>
                </a:r>
              </a:p>
            </p:txBody>
          </p:sp>
          <p:sp>
            <p:nvSpPr>
              <p:cNvPr id="62489" name="Text Box 50"/>
              <p:cNvSpPr txBox="1">
                <a:spLocks noChangeArrowheads="1"/>
              </p:cNvSpPr>
              <p:nvPr/>
            </p:nvSpPr>
            <p:spPr bwMode="auto">
              <a:xfrm>
                <a:off x="591" y="3552"/>
                <a:ext cx="32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1600" b="1" dirty="0" smtClean="0">
                    <a:solidFill>
                      <a:srgbClr val="FFFFFF"/>
                    </a:solidFill>
                    <a:latin typeface="Tahoma" pitchFamily="34" charset="0"/>
                    <a:cs typeface="Arial" charset="0"/>
                  </a:rPr>
                  <a:t>235</a:t>
                </a:r>
              </a:p>
            </p:txBody>
          </p:sp>
          <p:sp>
            <p:nvSpPr>
              <p:cNvPr id="62490" name="Text Box 51"/>
              <p:cNvSpPr txBox="1">
                <a:spLocks noChangeArrowheads="1"/>
              </p:cNvSpPr>
              <p:nvPr/>
            </p:nvSpPr>
            <p:spPr bwMode="auto">
              <a:xfrm>
                <a:off x="656" y="3656"/>
                <a:ext cx="25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1600" b="1" dirty="0" smtClean="0">
                    <a:solidFill>
                      <a:srgbClr val="66FFFF"/>
                    </a:solidFill>
                    <a:latin typeface="Tahoma" pitchFamily="34" charset="0"/>
                    <a:cs typeface="Arial" charset="0"/>
                  </a:rPr>
                  <a:t>92</a:t>
                </a:r>
              </a:p>
            </p:txBody>
          </p:sp>
        </p:grpSp>
        <p:sp>
          <p:nvSpPr>
            <p:cNvPr id="62473" name="Text Box 52"/>
            <p:cNvSpPr txBox="1">
              <a:spLocks noChangeArrowheads="1"/>
            </p:cNvSpPr>
            <p:nvPr/>
          </p:nvSpPr>
          <p:spPr bwMode="auto">
            <a:xfrm>
              <a:off x="1601" y="1854"/>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a:t>
              </a:r>
            </a:p>
          </p:txBody>
        </p:sp>
        <p:sp>
          <p:nvSpPr>
            <p:cNvPr id="62474" name="Line 53"/>
            <p:cNvSpPr>
              <a:spLocks noChangeShapeType="1"/>
            </p:cNvSpPr>
            <p:nvPr/>
          </p:nvSpPr>
          <p:spPr bwMode="auto">
            <a:xfrm>
              <a:off x="2080" y="1998"/>
              <a:ext cx="4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grpSp>
          <p:nvGrpSpPr>
            <p:cNvPr id="62475" name="Group 54"/>
            <p:cNvGrpSpPr>
              <a:grpSpLocks/>
            </p:cNvGrpSpPr>
            <p:nvPr/>
          </p:nvGrpSpPr>
          <p:grpSpPr bwMode="auto">
            <a:xfrm>
              <a:off x="2506" y="1840"/>
              <a:ext cx="566" cy="313"/>
              <a:chOff x="591" y="3552"/>
              <a:chExt cx="566" cy="313"/>
            </a:xfrm>
          </p:grpSpPr>
          <p:sp>
            <p:nvSpPr>
              <p:cNvPr id="62485" name="Text Box 55"/>
              <p:cNvSpPr txBox="1">
                <a:spLocks noChangeArrowheads="1"/>
              </p:cNvSpPr>
              <p:nvPr/>
            </p:nvSpPr>
            <p:spPr bwMode="auto">
              <a:xfrm>
                <a:off x="806" y="3577"/>
                <a:ext cx="35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Cs</a:t>
                </a:r>
              </a:p>
            </p:txBody>
          </p:sp>
          <p:sp>
            <p:nvSpPr>
              <p:cNvPr id="62486" name="Text Box 56"/>
              <p:cNvSpPr txBox="1">
                <a:spLocks noChangeArrowheads="1"/>
              </p:cNvSpPr>
              <p:nvPr/>
            </p:nvSpPr>
            <p:spPr bwMode="auto">
              <a:xfrm>
                <a:off x="591" y="3552"/>
                <a:ext cx="324"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1600" b="1" dirty="0" smtClean="0">
                    <a:solidFill>
                      <a:srgbClr val="FFFFFF"/>
                    </a:solidFill>
                    <a:latin typeface="Tahoma" pitchFamily="34" charset="0"/>
                    <a:cs typeface="Arial" charset="0"/>
                  </a:rPr>
                  <a:t>138</a:t>
                </a:r>
              </a:p>
            </p:txBody>
          </p:sp>
          <p:sp>
            <p:nvSpPr>
              <p:cNvPr id="62487" name="Text Box 57"/>
              <p:cNvSpPr txBox="1">
                <a:spLocks noChangeArrowheads="1"/>
              </p:cNvSpPr>
              <p:nvPr/>
            </p:nvSpPr>
            <p:spPr bwMode="auto">
              <a:xfrm>
                <a:off x="664" y="3656"/>
                <a:ext cx="25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r" fontAlgn="base">
                  <a:spcBef>
                    <a:spcPct val="0"/>
                  </a:spcBef>
                  <a:spcAft>
                    <a:spcPct val="0"/>
                  </a:spcAft>
                  <a:buClrTx/>
                  <a:buSzTx/>
                  <a:buFontTx/>
                  <a:buNone/>
                </a:pPr>
                <a:r>
                  <a:rPr lang="en-US" altLang="es-PE" sz="1600" b="1" dirty="0" smtClean="0">
                    <a:solidFill>
                      <a:srgbClr val="66FFFF"/>
                    </a:solidFill>
                    <a:latin typeface="Tahoma" pitchFamily="34" charset="0"/>
                    <a:cs typeface="Arial" charset="0"/>
                  </a:rPr>
                  <a:t>55</a:t>
                </a:r>
              </a:p>
            </p:txBody>
          </p:sp>
        </p:grpSp>
        <p:grpSp>
          <p:nvGrpSpPr>
            <p:cNvPr id="62476" name="Group 58"/>
            <p:cNvGrpSpPr>
              <a:grpSpLocks/>
            </p:cNvGrpSpPr>
            <p:nvPr/>
          </p:nvGrpSpPr>
          <p:grpSpPr bwMode="auto">
            <a:xfrm>
              <a:off x="3224" y="1840"/>
              <a:ext cx="506" cy="313"/>
              <a:chOff x="1319" y="3044"/>
              <a:chExt cx="506" cy="313"/>
            </a:xfrm>
          </p:grpSpPr>
          <p:sp>
            <p:nvSpPr>
              <p:cNvPr id="62482" name="Text Box 59"/>
              <p:cNvSpPr txBox="1">
                <a:spLocks noChangeArrowheads="1"/>
              </p:cNvSpPr>
              <p:nvPr/>
            </p:nvSpPr>
            <p:spPr bwMode="auto">
              <a:xfrm>
                <a:off x="1463" y="3069"/>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Rb</a:t>
                </a:r>
              </a:p>
            </p:txBody>
          </p:sp>
          <p:sp>
            <p:nvSpPr>
              <p:cNvPr id="62483" name="Text Box 60"/>
              <p:cNvSpPr txBox="1">
                <a:spLocks noChangeArrowheads="1"/>
              </p:cNvSpPr>
              <p:nvPr/>
            </p:nvSpPr>
            <p:spPr bwMode="auto">
              <a:xfrm>
                <a:off x="1319" y="3044"/>
                <a:ext cx="25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r" fontAlgn="base">
                  <a:spcBef>
                    <a:spcPct val="0"/>
                  </a:spcBef>
                  <a:spcAft>
                    <a:spcPct val="0"/>
                  </a:spcAft>
                  <a:buClrTx/>
                  <a:buSzTx/>
                  <a:buFontTx/>
                  <a:buNone/>
                </a:pPr>
                <a:r>
                  <a:rPr lang="en-US" altLang="es-PE" sz="1600" b="1" dirty="0" smtClean="0">
                    <a:solidFill>
                      <a:srgbClr val="FFFFFF"/>
                    </a:solidFill>
                    <a:latin typeface="Tahoma" pitchFamily="34" charset="0"/>
                    <a:cs typeface="Arial" charset="0"/>
                  </a:rPr>
                  <a:t>96</a:t>
                </a:r>
              </a:p>
            </p:txBody>
          </p:sp>
          <p:sp>
            <p:nvSpPr>
              <p:cNvPr id="62484" name="Text Box 61"/>
              <p:cNvSpPr txBox="1">
                <a:spLocks noChangeArrowheads="1"/>
              </p:cNvSpPr>
              <p:nvPr/>
            </p:nvSpPr>
            <p:spPr bwMode="auto">
              <a:xfrm>
                <a:off x="1321" y="3148"/>
                <a:ext cx="25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r" fontAlgn="base">
                  <a:spcBef>
                    <a:spcPct val="0"/>
                  </a:spcBef>
                  <a:spcAft>
                    <a:spcPct val="0"/>
                  </a:spcAft>
                  <a:buClrTx/>
                  <a:buSzTx/>
                  <a:buFontTx/>
                  <a:buNone/>
                </a:pPr>
                <a:r>
                  <a:rPr lang="en-US" altLang="es-PE" sz="1600" b="1" dirty="0" smtClean="0">
                    <a:solidFill>
                      <a:srgbClr val="66FFFF"/>
                    </a:solidFill>
                    <a:latin typeface="Tahoma" pitchFamily="34" charset="0"/>
                    <a:cs typeface="Arial" charset="0"/>
                  </a:rPr>
                  <a:t>37</a:t>
                </a:r>
              </a:p>
            </p:txBody>
          </p:sp>
        </p:grpSp>
        <p:grpSp>
          <p:nvGrpSpPr>
            <p:cNvPr id="62477" name="Group 62"/>
            <p:cNvGrpSpPr>
              <a:grpSpLocks/>
            </p:cNvGrpSpPr>
            <p:nvPr/>
          </p:nvGrpSpPr>
          <p:grpSpPr bwMode="auto">
            <a:xfrm>
              <a:off x="3992" y="1837"/>
              <a:ext cx="273" cy="229"/>
              <a:chOff x="1910" y="2953"/>
              <a:chExt cx="273" cy="229"/>
            </a:xfrm>
          </p:grpSpPr>
          <p:sp>
            <p:nvSpPr>
              <p:cNvPr id="62480" name="Text Box 63"/>
              <p:cNvSpPr txBox="1">
                <a:spLocks noChangeArrowheads="1"/>
              </p:cNvSpPr>
              <p:nvPr/>
            </p:nvSpPr>
            <p:spPr bwMode="auto">
              <a:xfrm>
                <a:off x="1910" y="2953"/>
                <a:ext cx="273"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b="1" baseline="30000" dirty="0" smtClean="0">
                    <a:solidFill>
                      <a:srgbClr val="FFFFFF"/>
                    </a:solidFill>
                    <a:latin typeface="Tahoma" pitchFamily="34" charset="0"/>
                    <a:cs typeface="Arial" charset="0"/>
                  </a:rPr>
                  <a:t>1</a:t>
                </a:r>
                <a:r>
                  <a:rPr lang="en-US" altLang="es-PE" sz="2400" dirty="0" smtClean="0">
                    <a:solidFill>
                      <a:srgbClr val="FFFFFF"/>
                    </a:solidFill>
                    <a:latin typeface="Tahoma" pitchFamily="34" charset="0"/>
                    <a:cs typeface="Arial" charset="0"/>
                  </a:rPr>
                  <a:t>n</a:t>
                </a:r>
                <a:endParaRPr lang="en-US" altLang="es-PE" sz="2400" baseline="30000" dirty="0" smtClean="0">
                  <a:solidFill>
                    <a:srgbClr val="FFFFFF"/>
                  </a:solidFill>
                  <a:latin typeface="Tahoma" pitchFamily="34" charset="0"/>
                  <a:cs typeface="Arial" charset="0"/>
                </a:endParaRPr>
              </a:p>
            </p:txBody>
          </p:sp>
          <p:sp>
            <p:nvSpPr>
              <p:cNvPr id="62481" name="Text Box 64"/>
              <p:cNvSpPr txBox="1">
                <a:spLocks noChangeArrowheads="1"/>
              </p:cNvSpPr>
              <p:nvPr/>
            </p:nvSpPr>
            <p:spPr bwMode="auto">
              <a:xfrm>
                <a:off x="1912" y="3064"/>
                <a:ext cx="177"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1600" b="1" dirty="0" smtClean="0">
                    <a:solidFill>
                      <a:srgbClr val="66FFFF"/>
                    </a:solidFill>
                    <a:latin typeface="Tahoma" pitchFamily="34" charset="0"/>
                    <a:cs typeface="Arial" charset="0"/>
                  </a:rPr>
                  <a:t>0</a:t>
                </a:r>
              </a:p>
            </p:txBody>
          </p:sp>
        </p:grpSp>
        <p:sp>
          <p:nvSpPr>
            <p:cNvPr id="62478" name="Text Box 65"/>
            <p:cNvSpPr txBox="1">
              <a:spLocks noChangeArrowheads="1"/>
            </p:cNvSpPr>
            <p:nvPr/>
          </p:nvSpPr>
          <p:spPr bwMode="auto">
            <a:xfrm>
              <a:off x="3008" y="1854"/>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a:t>
              </a:r>
            </a:p>
          </p:txBody>
        </p:sp>
        <p:sp>
          <p:nvSpPr>
            <p:cNvPr id="62479" name="Text Box 66"/>
            <p:cNvSpPr txBox="1">
              <a:spLocks noChangeArrowheads="1"/>
            </p:cNvSpPr>
            <p:nvPr/>
          </p:nvSpPr>
          <p:spPr bwMode="auto">
            <a:xfrm>
              <a:off x="3696" y="1854"/>
              <a:ext cx="3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r>
                <a:rPr lang="en-US" altLang="es-PE" sz="2400" smtClean="0">
                  <a:solidFill>
                    <a:srgbClr val="FFFFFF"/>
                  </a:solidFill>
                  <a:latin typeface="Tahoma" pitchFamily="34" charset="0"/>
                  <a:cs typeface="Arial" charset="0"/>
                </a:rPr>
                <a:t>+ 2</a:t>
              </a:r>
            </a:p>
          </p:txBody>
        </p:sp>
      </p:grpSp>
      <p:sp>
        <p:nvSpPr>
          <p:cNvPr id="50" name="Text Box 67"/>
          <p:cNvSpPr txBox="1">
            <a:spLocks noChangeArrowheads="1"/>
          </p:cNvSpPr>
          <p:nvPr/>
        </p:nvSpPr>
        <p:spPr bwMode="auto">
          <a:xfrm>
            <a:off x="2786063" y="4357688"/>
            <a:ext cx="357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ctr" fontAlgn="base">
              <a:spcBef>
                <a:spcPct val="0"/>
              </a:spcBef>
              <a:spcAft>
                <a:spcPct val="0"/>
              </a:spcAft>
              <a:buClrTx/>
              <a:buSzTx/>
              <a:buFontTx/>
              <a:buNone/>
            </a:pPr>
            <a:r>
              <a:rPr lang="en-US" altLang="es-PE" sz="2400" smtClean="0">
                <a:solidFill>
                  <a:srgbClr val="FFFFFF"/>
                </a:solidFill>
                <a:latin typeface="Tahoma" pitchFamily="34" charset="0"/>
                <a:cs typeface="Arial" charset="0"/>
              </a:rPr>
              <a:t>92 + 0 = 55 + 37 + 2x0</a:t>
            </a:r>
          </a:p>
        </p:txBody>
      </p:sp>
    </p:spTree>
    <p:extLst>
      <p:ext uri="{BB962C8B-B14F-4D97-AF65-F5344CB8AC3E}">
        <p14:creationId xmlns:p14="http://schemas.microsoft.com/office/powerpoint/2010/main" val="14536096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4294967295"/>
          </p:nvPr>
        </p:nvSpPr>
        <p:spPr>
          <a:xfrm>
            <a:off x="179512" y="980728"/>
            <a:ext cx="8640960" cy="5184775"/>
          </a:xfrm>
        </p:spPr>
        <p:txBody>
          <a:bodyPr/>
          <a:lstStyle/>
          <a:p>
            <a:pPr algn="just">
              <a:buFont typeface="Wingdings" pitchFamily="2" charset="2"/>
              <a:buNone/>
              <a:defRPr/>
            </a:pPr>
            <a:r>
              <a:rPr lang="es-ES" b="1" dirty="0" smtClean="0"/>
              <a:t>	    </a:t>
            </a:r>
            <a:r>
              <a:rPr lang="es-ES" sz="2800" b="1" dirty="0" smtClean="0">
                <a:solidFill>
                  <a:srgbClr val="FF0000"/>
                </a:solidFill>
                <a:latin typeface="Arial" charset="0"/>
              </a:rPr>
              <a:t>ECUACIONES NUCLEARES</a:t>
            </a:r>
            <a:endParaRPr lang="es-ES" sz="2800" dirty="0" smtClean="0">
              <a:solidFill>
                <a:srgbClr val="FF0000"/>
              </a:solidFill>
              <a:latin typeface="Arial" charset="0"/>
            </a:endParaRPr>
          </a:p>
          <a:p>
            <a:pPr algn="just">
              <a:buFont typeface="Wingdings" pitchFamily="2" charset="2"/>
              <a:buNone/>
              <a:defRPr/>
            </a:pPr>
            <a:r>
              <a:rPr lang="es-ES" sz="2800" dirty="0" smtClean="0">
                <a:latin typeface="Arial" charset="0"/>
              </a:rPr>
              <a:t>	    Notación normal y abreviada de diversas</a:t>
            </a:r>
          </a:p>
          <a:p>
            <a:pPr algn="just">
              <a:buFont typeface="Wingdings" pitchFamily="2" charset="2"/>
              <a:buNone/>
              <a:defRPr/>
            </a:pPr>
            <a:r>
              <a:rPr lang="es-ES" sz="2800" dirty="0" smtClean="0">
                <a:latin typeface="Arial" charset="0"/>
              </a:rPr>
              <a:t>       reacciones.</a:t>
            </a:r>
          </a:p>
          <a:p>
            <a:pPr algn="just">
              <a:buFont typeface="Wingdings" pitchFamily="2" charset="2"/>
              <a:buNone/>
              <a:defRPr/>
            </a:pPr>
            <a:endParaRPr lang="es-ES" sz="2800" dirty="0" smtClean="0">
              <a:latin typeface="Arial" charset="0"/>
            </a:endParaRPr>
          </a:p>
          <a:p>
            <a:pPr algn="just">
              <a:buFont typeface="Wingdings" pitchFamily="2" charset="2"/>
              <a:buNone/>
              <a:defRPr/>
            </a:pPr>
            <a:r>
              <a:rPr lang="es-ES" sz="2800" dirty="0" smtClean="0">
                <a:latin typeface="Arial" charset="0"/>
              </a:rPr>
              <a:t>	       N    +    H    </a:t>
            </a:r>
            <a:r>
              <a:rPr lang="es-ES" sz="2800" dirty="0" smtClean="0">
                <a:latin typeface="Arial" charset="0"/>
                <a:sym typeface="Wingdings" pitchFamily="2" charset="2"/>
              </a:rPr>
              <a:t></a:t>
            </a:r>
            <a:r>
              <a:rPr lang="es-ES" sz="2800" dirty="0" smtClean="0">
                <a:latin typeface="Arial" charset="0"/>
              </a:rPr>
              <a:t>    C    +     He	,      N (p, </a:t>
            </a:r>
            <a:r>
              <a:rPr lang="es-ES" sz="2800" dirty="0" smtClean="0">
                <a:latin typeface="Arial" charset="0"/>
                <a:sym typeface="Symbol" pitchFamily="18" charset="2"/>
              </a:rPr>
              <a:t></a:t>
            </a:r>
            <a:r>
              <a:rPr lang="es-ES" sz="2800" dirty="0" smtClean="0">
                <a:latin typeface="Arial" charset="0"/>
              </a:rPr>
              <a:t>)    C</a:t>
            </a:r>
          </a:p>
          <a:p>
            <a:pPr algn="just">
              <a:buFont typeface="Wingdings" pitchFamily="2" charset="2"/>
              <a:buNone/>
              <a:defRPr/>
            </a:pPr>
            <a:endParaRPr lang="es-ES" sz="2800" dirty="0" smtClean="0">
              <a:latin typeface="Arial" charset="0"/>
            </a:endParaRPr>
          </a:p>
          <a:p>
            <a:pPr algn="just">
              <a:buFont typeface="Wingdings" pitchFamily="2" charset="2"/>
              <a:buNone/>
              <a:defRPr/>
            </a:pPr>
            <a:r>
              <a:rPr lang="es-ES" sz="2800" dirty="0" smtClean="0">
                <a:latin typeface="Arial" charset="0"/>
              </a:rPr>
              <a:t>	     Al     +    n    </a:t>
            </a:r>
            <a:r>
              <a:rPr lang="es-ES" sz="2800" dirty="0" smtClean="0">
                <a:latin typeface="Arial" charset="0"/>
                <a:sym typeface="Wingdings" pitchFamily="2" charset="2"/>
              </a:rPr>
              <a:t></a:t>
            </a:r>
            <a:r>
              <a:rPr lang="es-ES" sz="2800" dirty="0" smtClean="0">
                <a:latin typeface="Arial" charset="0"/>
              </a:rPr>
              <a:t>     Mg   +   H	,     Al (n, p)    Mg</a:t>
            </a:r>
          </a:p>
          <a:p>
            <a:pPr algn="just">
              <a:buFont typeface="Wingdings" pitchFamily="2" charset="2"/>
              <a:buNone/>
              <a:defRPr/>
            </a:pPr>
            <a:r>
              <a:rPr lang="es-ES" sz="2800" dirty="0" smtClean="0">
                <a:latin typeface="Arial" charset="0"/>
              </a:rPr>
              <a:t>         .</a:t>
            </a:r>
          </a:p>
          <a:p>
            <a:pPr algn="just">
              <a:buFont typeface="Wingdings" pitchFamily="2" charset="2"/>
              <a:buNone/>
              <a:defRPr/>
            </a:pPr>
            <a:r>
              <a:rPr lang="es-ES" sz="2800" dirty="0" smtClean="0">
                <a:latin typeface="Arial" charset="0"/>
              </a:rPr>
              <a:t>         .         </a:t>
            </a:r>
          </a:p>
          <a:p>
            <a:pPr algn="just">
              <a:buFont typeface="Wingdings" pitchFamily="2" charset="2"/>
              <a:buNone/>
              <a:defRPr/>
            </a:pPr>
            <a:r>
              <a:rPr lang="en-GB" sz="2800" dirty="0" smtClean="0">
                <a:latin typeface="Arial" charset="0"/>
              </a:rPr>
              <a:t>         .</a:t>
            </a:r>
          </a:p>
        </p:txBody>
      </p:sp>
      <p:graphicFrame>
        <p:nvGraphicFramePr>
          <p:cNvPr id="63491" name="Object 4"/>
          <p:cNvGraphicFramePr>
            <a:graphicFrameLocks noChangeAspect="1"/>
          </p:cNvGraphicFramePr>
          <p:nvPr>
            <p:extLst>
              <p:ext uri="{D42A27DB-BD31-4B8C-83A1-F6EECF244321}">
                <p14:modId xmlns:p14="http://schemas.microsoft.com/office/powerpoint/2010/main" val="3504928890"/>
              </p:ext>
            </p:extLst>
          </p:nvPr>
        </p:nvGraphicFramePr>
        <p:xfrm>
          <a:off x="971600" y="3068762"/>
          <a:ext cx="303212" cy="576262"/>
        </p:xfrm>
        <a:graphic>
          <a:graphicData uri="http://schemas.openxmlformats.org/presentationml/2006/ole">
            <mc:AlternateContent xmlns:mc="http://schemas.openxmlformats.org/markup-compatibility/2006">
              <mc:Choice xmlns:v="urn:schemas-microsoft-com:vml" Requires="v">
                <p:oleObj spid="_x0000_s39614" name="Ecuación" r:id="rId3" imgW="126890" imgH="241091" progId="Equation.3">
                  <p:embed/>
                </p:oleObj>
              </mc:Choice>
              <mc:Fallback>
                <p:oleObj name="Ecuación" r:id="rId3" imgW="126890" imgH="2410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068762"/>
                        <a:ext cx="303212" cy="576262"/>
                      </a:xfrm>
                      <a:prstGeom prst="rect">
                        <a:avLst/>
                      </a:prstGeom>
                      <a:solidFill>
                        <a:srgbClr val="FFFF00"/>
                      </a:solidFill>
                      <a:ln>
                        <a:noFill/>
                      </a:ln>
                      <a:extLst/>
                    </p:spPr>
                  </p:pic>
                </p:oleObj>
              </mc:Fallback>
            </mc:AlternateContent>
          </a:graphicData>
        </a:graphic>
      </p:graphicFrame>
      <p:graphicFrame>
        <p:nvGraphicFramePr>
          <p:cNvPr id="63492" name="Object 5"/>
          <p:cNvGraphicFramePr>
            <a:graphicFrameLocks noChangeAspect="1"/>
          </p:cNvGraphicFramePr>
          <p:nvPr>
            <p:extLst>
              <p:ext uri="{D42A27DB-BD31-4B8C-83A1-F6EECF244321}">
                <p14:modId xmlns:p14="http://schemas.microsoft.com/office/powerpoint/2010/main" val="4069293540"/>
              </p:ext>
            </p:extLst>
          </p:nvPr>
        </p:nvGraphicFramePr>
        <p:xfrm>
          <a:off x="2267744" y="2995736"/>
          <a:ext cx="214312" cy="649288"/>
        </p:xfrm>
        <a:graphic>
          <a:graphicData uri="http://schemas.openxmlformats.org/presentationml/2006/ole">
            <mc:AlternateContent xmlns:mc="http://schemas.openxmlformats.org/markup-compatibility/2006">
              <mc:Choice xmlns:v="urn:schemas-microsoft-com:vml" Requires="v">
                <p:oleObj spid="_x0000_s39615" name="Ecuación" r:id="rId5" imgW="76134" imgH="228402" progId="Equation.3">
                  <p:embed/>
                </p:oleObj>
              </mc:Choice>
              <mc:Fallback>
                <p:oleObj name="Ecuación" r:id="rId5" imgW="76134" imgH="22840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7744" y="2995736"/>
                        <a:ext cx="214312" cy="649288"/>
                      </a:xfrm>
                      <a:prstGeom prst="rect">
                        <a:avLst/>
                      </a:prstGeom>
                      <a:solidFill>
                        <a:srgbClr val="FFFF00"/>
                      </a:solidFill>
                      <a:ln>
                        <a:noFill/>
                      </a:ln>
                      <a:extLst/>
                    </p:spPr>
                  </p:pic>
                </p:oleObj>
              </mc:Fallback>
            </mc:AlternateContent>
          </a:graphicData>
        </a:graphic>
      </p:graphicFrame>
      <p:graphicFrame>
        <p:nvGraphicFramePr>
          <p:cNvPr id="63493" name="Object 6"/>
          <p:cNvGraphicFramePr>
            <a:graphicFrameLocks noChangeAspect="1"/>
          </p:cNvGraphicFramePr>
          <p:nvPr>
            <p:extLst>
              <p:ext uri="{D42A27DB-BD31-4B8C-83A1-F6EECF244321}">
                <p14:modId xmlns:p14="http://schemas.microsoft.com/office/powerpoint/2010/main" val="4227117058"/>
              </p:ext>
            </p:extLst>
          </p:nvPr>
        </p:nvGraphicFramePr>
        <p:xfrm>
          <a:off x="3635896" y="3068762"/>
          <a:ext cx="301625" cy="576262"/>
        </p:xfrm>
        <a:graphic>
          <a:graphicData uri="http://schemas.openxmlformats.org/presentationml/2006/ole">
            <mc:AlternateContent xmlns:mc="http://schemas.openxmlformats.org/markup-compatibility/2006">
              <mc:Choice xmlns:v="urn:schemas-microsoft-com:vml" Requires="v">
                <p:oleObj spid="_x0000_s39616" name="Ecuación" r:id="rId7" imgW="126890" imgH="241091" progId="Equation.3">
                  <p:embed/>
                </p:oleObj>
              </mc:Choice>
              <mc:Fallback>
                <p:oleObj name="Ecuación" r:id="rId7" imgW="126890" imgH="2410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068762"/>
                        <a:ext cx="301625" cy="576262"/>
                      </a:xfrm>
                      <a:prstGeom prst="rect">
                        <a:avLst/>
                      </a:prstGeom>
                      <a:solidFill>
                        <a:srgbClr val="FFFF00"/>
                      </a:solidFill>
                      <a:ln>
                        <a:noFill/>
                      </a:ln>
                      <a:extLst/>
                    </p:spPr>
                  </p:pic>
                </p:oleObj>
              </mc:Fallback>
            </mc:AlternateContent>
          </a:graphicData>
        </a:graphic>
      </p:graphicFrame>
      <p:graphicFrame>
        <p:nvGraphicFramePr>
          <p:cNvPr id="63494" name="Object 7"/>
          <p:cNvGraphicFramePr>
            <a:graphicFrameLocks noChangeAspect="1"/>
          </p:cNvGraphicFramePr>
          <p:nvPr>
            <p:extLst>
              <p:ext uri="{D42A27DB-BD31-4B8C-83A1-F6EECF244321}">
                <p14:modId xmlns:p14="http://schemas.microsoft.com/office/powerpoint/2010/main" val="912273774"/>
              </p:ext>
            </p:extLst>
          </p:nvPr>
        </p:nvGraphicFramePr>
        <p:xfrm>
          <a:off x="5004048" y="3068762"/>
          <a:ext cx="255587" cy="576262"/>
        </p:xfrm>
        <a:graphic>
          <a:graphicData uri="http://schemas.openxmlformats.org/presentationml/2006/ole">
            <mc:AlternateContent xmlns:mc="http://schemas.openxmlformats.org/markup-compatibility/2006">
              <mc:Choice xmlns:v="urn:schemas-microsoft-com:vml" Requires="v">
                <p:oleObj spid="_x0000_s39617" name="Ecuación" r:id="rId9" imgW="101556" imgH="228501" progId="Equation.3">
                  <p:embed/>
                </p:oleObj>
              </mc:Choice>
              <mc:Fallback>
                <p:oleObj name="Ecuación" r:id="rId9" imgW="101556"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4048" y="3068762"/>
                        <a:ext cx="255587" cy="576262"/>
                      </a:xfrm>
                      <a:prstGeom prst="rect">
                        <a:avLst/>
                      </a:prstGeom>
                      <a:solidFill>
                        <a:srgbClr val="FFFF00"/>
                      </a:solidFill>
                      <a:ln>
                        <a:noFill/>
                      </a:ln>
                      <a:extLst/>
                    </p:spPr>
                  </p:pic>
                </p:oleObj>
              </mc:Fallback>
            </mc:AlternateContent>
          </a:graphicData>
        </a:graphic>
      </p:graphicFrame>
      <p:graphicFrame>
        <p:nvGraphicFramePr>
          <p:cNvPr id="63495" name="Object 8"/>
          <p:cNvGraphicFramePr>
            <a:graphicFrameLocks noChangeAspect="1"/>
          </p:cNvGraphicFramePr>
          <p:nvPr>
            <p:extLst>
              <p:ext uri="{D42A27DB-BD31-4B8C-83A1-F6EECF244321}">
                <p14:modId xmlns:p14="http://schemas.microsoft.com/office/powerpoint/2010/main" val="2901928254"/>
              </p:ext>
            </p:extLst>
          </p:nvPr>
        </p:nvGraphicFramePr>
        <p:xfrm>
          <a:off x="755576" y="4078461"/>
          <a:ext cx="331787" cy="574675"/>
        </p:xfrm>
        <a:graphic>
          <a:graphicData uri="http://schemas.openxmlformats.org/presentationml/2006/ole">
            <mc:AlternateContent xmlns:mc="http://schemas.openxmlformats.org/markup-compatibility/2006">
              <mc:Choice xmlns:v="urn:schemas-microsoft-com:vml" Requires="v">
                <p:oleObj spid="_x0000_s39618" name="Ecuación" r:id="rId11" imgW="139639" imgH="241195" progId="Equation.3">
                  <p:embed/>
                </p:oleObj>
              </mc:Choice>
              <mc:Fallback>
                <p:oleObj name="Ecuación" r:id="rId11" imgW="139639" imgH="2411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576" y="4078461"/>
                        <a:ext cx="331787" cy="574675"/>
                      </a:xfrm>
                      <a:prstGeom prst="rect">
                        <a:avLst/>
                      </a:prstGeom>
                      <a:solidFill>
                        <a:srgbClr val="FFFF00"/>
                      </a:solidFill>
                      <a:ln>
                        <a:noFill/>
                      </a:ln>
                      <a:extLst/>
                    </p:spPr>
                  </p:pic>
                </p:oleObj>
              </mc:Fallback>
            </mc:AlternateContent>
          </a:graphicData>
        </a:graphic>
      </p:graphicFrame>
      <p:graphicFrame>
        <p:nvGraphicFramePr>
          <p:cNvPr id="63496" name="Object 9"/>
          <p:cNvGraphicFramePr>
            <a:graphicFrameLocks noChangeAspect="1"/>
          </p:cNvGraphicFramePr>
          <p:nvPr>
            <p:extLst>
              <p:ext uri="{D42A27DB-BD31-4B8C-83A1-F6EECF244321}">
                <p14:modId xmlns:p14="http://schemas.microsoft.com/office/powerpoint/2010/main" val="1302539046"/>
              </p:ext>
            </p:extLst>
          </p:nvPr>
        </p:nvGraphicFramePr>
        <p:xfrm>
          <a:off x="2267744" y="4077444"/>
          <a:ext cx="239712" cy="647700"/>
        </p:xfrm>
        <a:graphic>
          <a:graphicData uri="http://schemas.openxmlformats.org/presentationml/2006/ole">
            <mc:AlternateContent xmlns:mc="http://schemas.openxmlformats.org/markup-compatibility/2006">
              <mc:Choice xmlns:v="urn:schemas-microsoft-com:vml" Requires="v">
                <p:oleObj spid="_x0000_s39619" name="Ecuación" r:id="rId13" imgW="88784" imgH="240986" progId="Equation.3">
                  <p:embed/>
                </p:oleObj>
              </mc:Choice>
              <mc:Fallback>
                <p:oleObj name="Ecuación" r:id="rId13" imgW="88784" imgH="24098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7744" y="4077444"/>
                        <a:ext cx="239712" cy="647700"/>
                      </a:xfrm>
                      <a:prstGeom prst="rect">
                        <a:avLst/>
                      </a:prstGeom>
                      <a:solidFill>
                        <a:srgbClr val="FFFF00"/>
                      </a:solidFill>
                      <a:ln>
                        <a:noFill/>
                      </a:ln>
                      <a:extLst/>
                    </p:spPr>
                  </p:pic>
                </p:oleObj>
              </mc:Fallback>
            </mc:AlternateContent>
          </a:graphicData>
        </a:graphic>
      </p:graphicFrame>
      <p:graphicFrame>
        <p:nvGraphicFramePr>
          <p:cNvPr id="63497" name="Object 10"/>
          <p:cNvGraphicFramePr>
            <a:graphicFrameLocks noChangeAspect="1"/>
          </p:cNvGraphicFramePr>
          <p:nvPr>
            <p:extLst>
              <p:ext uri="{D42A27DB-BD31-4B8C-83A1-F6EECF244321}">
                <p14:modId xmlns:p14="http://schemas.microsoft.com/office/powerpoint/2010/main" val="3094095594"/>
              </p:ext>
            </p:extLst>
          </p:nvPr>
        </p:nvGraphicFramePr>
        <p:xfrm>
          <a:off x="3573090" y="4078461"/>
          <a:ext cx="350838" cy="574675"/>
        </p:xfrm>
        <a:graphic>
          <a:graphicData uri="http://schemas.openxmlformats.org/presentationml/2006/ole">
            <mc:AlternateContent xmlns:mc="http://schemas.openxmlformats.org/markup-compatibility/2006">
              <mc:Choice xmlns:v="urn:schemas-microsoft-com:vml" Requires="v">
                <p:oleObj spid="_x0000_s39620" name="Ecuación" r:id="rId15" imgW="139700" imgH="228600" progId="Equation.3">
                  <p:embed/>
                </p:oleObj>
              </mc:Choice>
              <mc:Fallback>
                <p:oleObj name="Ecuación" r:id="rId15" imgW="1397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73090" y="4078461"/>
                        <a:ext cx="350838" cy="574675"/>
                      </a:xfrm>
                      <a:prstGeom prst="rect">
                        <a:avLst/>
                      </a:prstGeom>
                      <a:solidFill>
                        <a:srgbClr val="FFFF00"/>
                      </a:solidFill>
                      <a:ln>
                        <a:noFill/>
                      </a:ln>
                      <a:extLst/>
                    </p:spPr>
                  </p:pic>
                </p:oleObj>
              </mc:Fallback>
            </mc:AlternateContent>
          </a:graphicData>
        </a:graphic>
      </p:graphicFrame>
      <p:graphicFrame>
        <p:nvGraphicFramePr>
          <p:cNvPr id="63498" name="Object 11"/>
          <p:cNvGraphicFramePr>
            <a:graphicFrameLocks noChangeAspect="1"/>
          </p:cNvGraphicFramePr>
          <p:nvPr>
            <p:extLst>
              <p:ext uri="{D42A27DB-BD31-4B8C-83A1-F6EECF244321}">
                <p14:modId xmlns:p14="http://schemas.microsoft.com/office/powerpoint/2010/main" val="3259408658"/>
              </p:ext>
            </p:extLst>
          </p:nvPr>
        </p:nvGraphicFramePr>
        <p:xfrm>
          <a:off x="6084168" y="3069332"/>
          <a:ext cx="341313" cy="647700"/>
        </p:xfrm>
        <a:graphic>
          <a:graphicData uri="http://schemas.openxmlformats.org/presentationml/2006/ole">
            <mc:AlternateContent xmlns:mc="http://schemas.openxmlformats.org/markup-compatibility/2006">
              <mc:Choice xmlns:v="urn:schemas-microsoft-com:vml" Requires="v">
                <p:oleObj spid="_x0000_s39621" name="Ecuación" r:id="rId17" imgW="126890" imgH="241091" progId="Equation.3">
                  <p:embed/>
                </p:oleObj>
              </mc:Choice>
              <mc:Fallback>
                <p:oleObj name="Ecuación" r:id="rId17" imgW="126890" imgH="2410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3069332"/>
                        <a:ext cx="341313" cy="647700"/>
                      </a:xfrm>
                      <a:prstGeom prst="rect">
                        <a:avLst/>
                      </a:prstGeom>
                      <a:solidFill>
                        <a:schemeClr val="accent2">
                          <a:lumMod val="60000"/>
                          <a:lumOff val="40000"/>
                        </a:schemeClr>
                      </a:solidFill>
                      <a:ln>
                        <a:noFill/>
                      </a:ln>
                      <a:extLst/>
                    </p:spPr>
                  </p:pic>
                </p:oleObj>
              </mc:Fallback>
            </mc:AlternateContent>
          </a:graphicData>
        </a:graphic>
      </p:graphicFrame>
      <p:graphicFrame>
        <p:nvGraphicFramePr>
          <p:cNvPr id="63499" name="Object 12"/>
          <p:cNvGraphicFramePr>
            <a:graphicFrameLocks noChangeAspect="1"/>
          </p:cNvGraphicFramePr>
          <p:nvPr>
            <p:extLst>
              <p:ext uri="{D42A27DB-BD31-4B8C-83A1-F6EECF244321}">
                <p14:modId xmlns:p14="http://schemas.microsoft.com/office/powerpoint/2010/main" val="1845587297"/>
              </p:ext>
            </p:extLst>
          </p:nvPr>
        </p:nvGraphicFramePr>
        <p:xfrm>
          <a:off x="7740352" y="3069332"/>
          <a:ext cx="339725" cy="647700"/>
        </p:xfrm>
        <a:graphic>
          <a:graphicData uri="http://schemas.openxmlformats.org/presentationml/2006/ole">
            <mc:AlternateContent xmlns:mc="http://schemas.openxmlformats.org/markup-compatibility/2006">
              <mc:Choice xmlns:v="urn:schemas-microsoft-com:vml" Requires="v">
                <p:oleObj spid="_x0000_s39622" name="Ecuación" r:id="rId18" imgW="126890" imgH="241091" progId="Equation.3">
                  <p:embed/>
                </p:oleObj>
              </mc:Choice>
              <mc:Fallback>
                <p:oleObj name="Ecuación" r:id="rId18" imgW="126890" imgH="241091"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40352" y="3069332"/>
                        <a:ext cx="339725" cy="647700"/>
                      </a:xfrm>
                      <a:prstGeom prst="rect">
                        <a:avLst/>
                      </a:prstGeom>
                      <a:solidFill>
                        <a:schemeClr val="accent2">
                          <a:lumMod val="60000"/>
                          <a:lumOff val="40000"/>
                        </a:schemeClr>
                      </a:solidFill>
                      <a:ln>
                        <a:noFill/>
                      </a:ln>
                      <a:extLst/>
                    </p:spPr>
                  </p:pic>
                </p:oleObj>
              </mc:Fallback>
            </mc:AlternateContent>
          </a:graphicData>
        </a:graphic>
      </p:graphicFrame>
      <p:graphicFrame>
        <p:nvGraphicFramePr>
          <p:cNvPr id="63500" name="Object 13"/>
          <p:cNvGraphicFramePr>
            <a:graphicFrameLocks noChangeAspect="1"/>
          </p:cNvGraphicFramePr>
          <p:nvPr>
            <p:extLst>
              <p:ext uri="{D42A27DB-BD31-4B8C-83A1-F6EECF244321}">
                <p14:modId xmlns:p14="http://schemas.microsoft.com/office/powerpoint/2010/main" val="1880919870"/>
              </p:ext>
            </p:extLst>
          </p:nvPr>
        </p:nvGraphicFramePr>
        <p:xfrm>
          <a:off x="5076056" y="4149328"/>
          <a:ext cx="142875" cy="431800"/>
        </p:xfrm>
        <a:graphic>
          <a:graphicData uri="http://schemas.openxmlformats.org/presentationml/2006/ole">
            <mc:AlternateContent xmlns:mc="http://schemas.openxmlformats.org/markup-compatibility/2006">
              <mc:Choice xmlns:v="urn:schemas-microsoft-com:vml" Requires="v">
                <p:oleObj spid="_x0000_s39623" name="Ecuación" r:id="rId20" imgW="76134" imgH="228402" progId="Equation.3">
                  <p:embed/>
                </p:oleObj>
              </mc:Choice>
              <mc:Fallback>
                <p:oleObj name="Ecuación" r:id="rId20" imgW="76134" imgH="228402"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6056" y="4149328"/>
                        <a:ext cx="142875" cy="431800"/>
                      </a:xfrm>
                      <a:prstGeom prst="rect">
                        <a:avLst/>
                      </a:prstGeom>
                      <a:solidFill>
                        <a:srgbClr val="FFFF00"/>
                      </a:solidFill>
                      <a:ln>
                        <a:noFill/>
                      </a:ln>
                      <a:extLst/>
                    </p:spPr>
                  </p:pic>
                </p:oleObj>
              </mc:Fallback>
            </mc:AlternateContent>
          </a:graphicData>
        </a:graphic>
      </p:graphicFrame>
      <p:graphicFrame>
        <p:nvGraphicFramePr>
          <p:cNvPr id="63501" name="Object 14"/>
          <p:cNvGraphicFramePr>
            <a:graphicFrameLocks noChangeAspect="1"/>
          </p:cNvGraphicFramePr>
          <p:nvPr>
            <p:extLst>
              <p:ext uri="{D42A27DB-BD31-4B8C-83A1-F6EECF244321}">
                <p14:modId xmlns:p14="http://schemas.microsoft.com/office/powerpoint/2010/main" val="1988248982"/>
              </p:ext>
            </p:extLst>
          </p:nvPr>
        </p:nvGraphicFramePr>
        <p:xfrm>
          <a:off x="5968404" y="4077072"/>
          <a:ext cx="331788" cy="574675"/>
        </p:xfrm>
        <a:graphic>
          <a:graphicData uri="http://schemas.openxmlformats.org/presentationml/2006/ole">
            <mc:AlternateContent xmlns:mc="http://schemas.openxmlformats.org/markup-compatibility/2006">
              <mc:Choice xmlns:v="urn:schemas-microsoft-com:vml" Requires="v">
                <p:oleObj spid="_x0000_s39624" name="Ecuación" r:id="rId22" imgW="139639" imgH="241195" progId="Equation.3">
                  <p:embed/>
                </p:oleObj>
              </mc:Choice>
              <mc:Fallback>
                <p:oleObj name="Ecuación" r:id="rId22" imgW="139639" imgH="2411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68404" y="4077072"/>
                        <a:ext cx="331788" cy="574675"/>
                      </a:xfrm>
                      <a:prstGeom prst="rect">
                        <a:avLst/>
                      </a:prstGeom>
                      <a:solidFill>
                        <a:schemeClr val="accent2">
                          <a:lumMod val="60000"/>
                          <a:lumOff val="40000"/>
                        </a:schemeClr>
                      </a:solidFill>
                      <a:ln>
                        <a:noFill/>
                      </a:ln>
                      <a:extLst/>
                    </p:spPr>
                  </p:pic>
                </p:oleObj>
              </mc:Fallback>
            </mc:AlternateContent>
          </a:graphicData>
        </a:graphic>
      </p:graphicFrame>
      <p:graphicFrame>
        <p:nvGraphicFramePr>
          <p:cNvPr id="63502" name="Object 15"/>
          <p:cNvGraphicFramePr>
            <a:graphicFrameLocks noChangeAspect="1"/>
          </p:cNvGraphicFramePr>
          <p:nvPr>
            <p:extLst>
              <p:ext uri="{D42A27DB-BD31-4B8C-83A1-F6EECF244321}">
                <p14:modId xmlns:p14="http://schemas.microsoft.com/office/powerpoint/2010/main" val="371531978"/>
              </p:ext>
            </p:extLst>
          </p:nvPr>
        </p:nvGraphicFramePr>
        <p:xfrm>
          <a:off x="7596336" y="4077072"/>
          <a:ext cx="350837" cy="574675"/>
        </p:xfrm>
        <a:graphic>
          <a:graphicData uri="http://schemas.openxmlformats.org/presentationml/2006/ole">
            <mc:AlternateContent xmlns:mc="http://schemas.openxmlformats.org/markup-compatibility/2006">
              <mc:Choice xmlns:v="urn:schemas-microsoft-com:vml" Requires="v">
                <p:oleObj spid="_x0000_s39625" name="Ecuación" r:id="rId23" imgW="139700" imgH="228600" progId="Equation.3">
                  <p:embed/>
                </p:oleObj>
              </mc:Choice>
              <mc:Fallback>
                <p:oleObj name="Ecuación" r:id="rId23" imgW="139700" imgH="2286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96336" y="4077072"/>
                        <a:ext cx="350837" cy="574675"/>
                      </a:xfrm>
                      <a:prstGeom prst="rect">
                        <a:avLst/>
                      </a:prstGeom>
                      <a:solidFill>
                        <a:schemeClr val="accent2">
                          <a:lumMod val="60000"/>
                          <a:lumOff val="40000"/>
                        </a:schemeClr>
                      </a:solidFill>
                      <a:ln>
                        <a:noFill/>
                      </a:ln>
                      <a:extLst/>
                    </p:spPr>
                  </p:pic>
                </p:oleObj>
              </mc:Fallback>
            </mc:AlternateContent>
          </a:graphicData>
        </a:graphic>
      </p:graphicFrame>
    </p:spTree>
    <p:extLst>
      <p:ext uri="{BB962C8B-B14F-4D97-AF65-F5344CB8AC3E}">
        <p14:creationId xmlns:p14="http://schemas.microsoft.com/office/powerpoint/2010/main" val="12305467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468313" y="1268413"/>
            <a:ext cx="8229600" cy="5365750"/>
          </a:xfrm>
          <a:prstGeom prst="rect">
            <a:avLst/>
          </a:prstGeom>
        </p:spPr>
        <p:txBody>
          <a:bodyPr/>
          <a:lstStyle/>
          <a:p>
            <a:pPr marL="342900" indent="-342900" algn="just" eaLnBrk="0" fontAlgn="base" hangingPunct="0">
              <a:spcBef>
                <a:spcPct val="20000"/>
              </a:spcBef>
              <a:spcAft>
                <a:spcPct val="0"/>
              </a:spcAft>
              <a:buClr>
                <a:srgbClr val="FFCC00"/>
              </a:buClr>
              <a:buSzPct val="60000"/>
              <a:buFont typeface="Wingdings" pitchFamily="2" charset="2"/>
              <a:buNone/>
              <a:defRPr/>
            </a:pPr>
            <a:r>
              <a:rPr lang="es-ES" sz="3200" b="1" kern="0" dirty="0">
                <a:solidFill>
                  <a:srgbClr val="FFFFFF"/>
                </a:solidFill>
                <a:effectLst>
                  <a:outerShdw blurRad="38100" dist="38100" dir="2700000" algn="tl">
                    <a:srgbClr val="000000"/>
                  </a:outerShdw>
                </a:effectLst>
              </a:rPr>
              <a:t>	</a:t>
            </a:r>
            <a:r>
              <a:rPr lang="es-ES" sz="2800" b="1" kern="0" dirty="0">
                <a:solidFill>
                  <a:srgbClr val="FFC000"/>
                </a:solidFill>
                <a:effectLst>
                  <a:outerShdw blurRad="38100" dist="38100" dir="2700000" algn="tl">
                    <a:srgbClr val="000000"/>
                  </a:outerShdw>
                </a:effectLst>
                <a:latin typeface="Arial" charset="0"/>
              </a:rPr>
              <a:t>RADIACTIVIDAD NATURAL</a:t>
            </a:r>
            <a:endParaRPr lang="es-ES" sz="2800" kern="0" dirty="0">
              <a:solidFill>
                <a:srgbClr val="FFC000"/>
              </a:solidFill>
              <a:effectLst>
                <a:outerShdw blurRad="38100" dist="38100" dir="2700000" algn="tl">
                  <a:srgbClr val="000000"/>
                </a:outerShdw>
              </a:effectLst>
              <a:latin typeface="Arial" charset="0"/>
            </a:endParaRPr>
          </a:p>
          <a:p>
            <a:pPr marL="342900" indent="-342900" algn="just" eaLnBrk="0" fontAlgn="base" hangingPunct="0">
              <a:spcBef>
                <a:spcPct val="20000"/>
              </a:spcBef>
              <a:spcAft>
                <a:spcPct val="0"/>
              </a:spcAft>
              <a:buClr>
                <a:srgbClr val="FFCC00"/>
              </a:buClr>
              <a:buSzPct val="60000"/>
              <a:buFont typeface="Wingdings" pitchFamily="2" charset="2"/>
              <a:buNone/>
              <a:defRPr/>
            </a:pPr>
            <a:r>
              <a:rPr lang="es-ES" sz="2800" kern="0" dirty="0">
                <a:solidFill>
                  <a:srgbClr val="FFFFFF"/>
                </a:solidFill>
                <a:effectLst>
                  <a:outerShdw blurRad="38100" dist="38100" dir="2700000" algn="tl">
                    <a:srgbClr val="000000"/>
                  </a:outerShdw>
                </a:effectLst>
                <a:latin typeface="Arial" charset="0"/>
              </a:rPr>
              <a:t>	Un núcleo inestable produce una reacción llamada descomposición radiactiva o desintegración.</a:t>
            </a:r>
          </a:p>
          <a:p>
            <a:pPr marL="342900" indent="-342900" algn="just" eaLnBrk="0" fontAlgn="base" hangingPunct="0">
              <a:spcBef>
                <a:spcPct val="20000"/>
              </a:spcBef>
              <a:spcAft>
                <a:spcPct val="0"/>
              </a:spcAft>
              <a:buClr>
                <a:srgbClr val="FFCC00"/>
              </a:buClr>
              <a:buSzPct val="60000"/>
              <a:buFont typeface="Wingdings" pitchFamily="2" charset="2"/>
              <a:buNone/>
              <a:defRPr/>
            </a:pPr>
            <a:r>
              <a:rPr lang="es-ES" sz="2800" kern="0" dirty="0">
                <a:solidFill>
                  <a:srgbClr val="FFFFFF"/>
                </a:solidFill>
                <a:effectLst>
                  <a:outerShdw blurRad="38100" dist="38100" dir="2700000" algn="tl">
                    <a:srgbClr val="000000"/>
                  </a:outerShdw>
                </a:effectLst>
                <a:latin typeface="Arial" charset="0"/>
              </a:rPr>
              <a:t>	Un núcleo radiactivo se convierte en otro mediante uno de los procesos siguientes:</a:t>
            </a:r>
          </a:p>
          <a:p>
            <a:pPr marL="342900" indent="-342900" algn="just" eaLnBrk="0" fontAlgn="base" hangingPunct="0">
              <a:spcBef>
                <a:spcPct val="20000"/>
              </a:spcBef>
              <a:spcAft>
                <a:spcPct val="0"/>
              </a:spcAft>
              <a:buClr>
                <a:srgbClr val="FFCC00"/>
              </a:buClr>
              <a:buSzPct val="60000"/>
              <a:buFont typeface="Wingdings" pitchFamily="2" charset="2"/>
              <a:buNone/>
              <a:defRPr/>
            </a:pPr>
            <a:endParaRPr lang="es-ES" sz="1200" kern="0" dirty="0">
              <a:solidFill>
                <a:srgbClr val="FFFFFF"/>
              </a:solidFill>
              <a:effectLst>
                <a:outerShdw blurRad="38100" dist="38100" dir="2700000" algn="tl">
                  <a:srgbClr val="000000"/>
                </a:outerShdw>
              </a:effectLst>
              <a:latin typeface="Arial" charset="0"/>
            </a:endParaRPr>
          </a:p>
          <a:p>
            <a:pPr marL="342900" indent="-342900" algn="just" eaLnBrk="0" fontAlgn="base" hangingPunct="0">
              <a:spcBef>
                <a:spcPct val="20000"/>
              </a:spcBef>
              <a:spcAft>
                <a:spcPct val="0"/>
              </a:spcAft>
              <a:buClr>
                <a:srgbClr val="FFCC00"/>
              </a:buClr>
              <a:buSzPct val="60000"/>
              <a:buFont typeface="Wingdings" pitchFamily="2" charset="2"/>
              <a:buNone/>
              <a:defRPr/>
            </a:pPr>
            <a:r>
              <a:rPr lang="es-ES" sz="2800" kern="0" dirty="0">
                <a:solidFill>
                  <a:srgbClr val="FFFFFF"/>
                </a:solidFill>
                <a:effectLst>
                  <a:outerShdw blurRad="38100" dist="38100" dir="2700000" algn="tl">
                    <a:srgbClr val="000000"/>
                  </a:outerShdw>
                </a:effectLst>
                <a:latin typeface="Arial" charset="0"/>
              </a:rPr>
              <a:t>	</a:t>
            </a:r>
            <a:r>
              <a:rPr lang="es-ES" sz="2800" b="1" kern="0" dirty="0">
                <a:solidFill>
                  <a:srgbClr val="FF66FF"/>
                </a:solidFill>
                <a:effectLst>
                  <a:outerShdw blurRad="38100" dist="38100" dir="2700000" algn="tl">
                    <a:srgbClr val="000000"/>
                  </a:outerShdw>
                </a:effectLst>
                <a:latin typeface="Arial" charset="0"/>
              </a:rPr>
              <a:t>-Desintegración </a:t>
            </a:r>
            <a:r>
              <a:rPr lang="es-ES" sz="2800" b="1" kern="0" dirty="0">
                <a:solidFill>
                  <a:srgbClr val="FF66FF"/>
                </a:solidFill>
                <a:effectLst>
                  <a:outerShdw blurRad="38100" dist="38100" dir="2700000" algn="tl">
                    <a:srgbClr val="000000"/>
                  </a:outerShdw>
                </a:effectLst>
                <a:latin typeface="Arial" charset="0"/>
                <a:sym typeface="Symbol" pitchFamily="18" charset="2"/>
              </a:rPr>
              <a:t></a:t>
            </a:r>
            <a:r>
              <a:rPr lang="es-ES" sz="2800" b="1" kern="0" dirty="0">
                <a:solidFill>
                  <a:srgbClr val="FF66FF"/>
                </a:solidFill>
                <a:effectLst>
                  <a:outerShdw blurRad="38100" dist="38100" dir="2700000" algn="tl">
                    <a:srgbClr val="000000"/>
                  </a:outerShdw>
                </a:effectLst>
                <a:latin typeface="Arial" charset="0"/>
              </a:rPr>
              <a:t>:</a:t>
            </a:r>
          </a:p>
          <a:p>
            <a:pPr marL="342900" indent="-342900" algn="just" eaLnBrk="0" fontAlgn="base" hangingPunct="0">
              <a:spcBef>
                <a:spcPct val="20000"/>
              </a:spcBef>
              <a:spcAft>
                <a:spcPct val="0"/>
              </a:spcAft>
              <a:buClr>
                <a:srgbClr val="FFCC00"/>
              </a:buClr>
              <a:buSzPct val="60000"/>
              <a:buFont typeface="Wingdings" pitchFamily="2" charset="2"/>
              <a:buNone/>
              <a:defRPr/>
            </a:pPr>
            <a:endParaRPr lang="es-ES" sz="2800" kern="0" dirty="0">
              <a:solidFill>
                <a:srgbClr val="FF66FF"/>
              </a:solidFill>
              <a:effectLst>
                <a:outerShdw blurRad="38100" dist="38100" dir="2700000" algn="tl">
                  <a:srgbClr val="000000"/>
                </a:outerShdw>
              </a:effectLst>
              <a:latin typeface="Arial" charset="0"/>
            </a:endParaRPr>
          </a:p>
          <a:p>
            <a:pPr marL="342900" indent="-342900" algn="just" eaLnBrk="0" fontAlgn="base" hangingPunct="0">
              <a:spcBef>
                <a:spcPct val="20000"/>
              </a:spcBef>
              <a:spcAft>
                <a:spcPct val="0"/>
              </a:spcAft>
              <a:buClr>
                <a:srgbClr val="FFCC00"/>
              </a:buClr>
              <a:buSzPct val="60000"/>
              <a:buFont typeface="Wingdings" pitchFamily="2" charset="2"/>
              <a:buNone/>
              <a:defRPr/>
            </a:pPr>
            <a:r>
              <a:rPr lang="es-ES" sz="2800" kern="0" dirty="0">
                <a:solidFill>
                  <a:srgbClr val="FFFFFF"/>
                </a:solidFill>
                <a:effectLst>
                  <a:outerShdw blurRad="38100" dist="38100" dir="2700000" algn="tl">
                    <a:srgbClr val="000000"/>
                  </a:outerShdw>
                </a:effectLst>
                <a:latin typeface="Arial" charset="0"/>
              </a:rPr>
              <a:t>	             X	 </a:t>
            </a:r>
            <a:r>
              <a:rPr lang="es-ES" sz="2800" kern="0" dirty="0">
                <a:solidFill>
                  <a:srgbClr val="FFFFFF"/>
                </a:solidFill>
                <a:effectLst>
                  <a:outerShdw blurRad="38100" dist="38100" dir="2700000" algn="tl">
                    <a:srgbClr val="000000"/>
                  </a:outerShdw>
                </a:effectLst>
                <a:latin typeface="Arial" charset="0"/>
                <a:sym typeface="Wingdings" pitchFamily="2" charset="2"/>
              </a:rPr>
              <a:t></a:t>
            </a:r>
            <a:r>
              <a:rPr lang="es-ES" sz="2800" kern="0" dirty="0">
                <a:solidFill>
                  <a:srgbClr val="FFFFFF"/>
                </a:solidFill>
                <a:effectLst>
                  <a:outerShdw blurRad="38100" dist="38100" dir="2700000" algn="tl">
                    <a:srgbClr val="000000"/>
                  </a:outerShdw>
                </a:effectLst>
                <a:latin typeface="Arial" charset="0"/>
              </a:rPr>
              <a:t>           Y	      +       </a:t>
            </a:r>
            <a:r>
              <a:rPr lang="es-ES" sz="2800" kern="0" dirty="0">
                <a:solidFill>
                  <a:srgbClr val="FFFFFF"/>
                </a:solidFill>
                <a:effectLst>
                  <a:outerShdw blurRad="38100" dist="38100" dir="2700000" algn="tl">
                    <a:srgbClr val="000000"/>
                  </a:outerShdw>
                </a:effectLst>
                <a:latin typeface="Arial" charset="0"/>
                <a:sym typeface="Symbol" pitchFamily="18" charset="2"/>
              </a:rPr>
              <a:t></a:t>
            </a:r>
            <a:r>
              <a:rPr lang="es-ES" sz="2800" kern="0" dirty="0">
                <a:solidFill>
                  <a:srgbClr val="FFFFFF"/>
                </a:solidFill>
                <a:effectLst>
                  <a:outerShdw blurRad="38100" dist="38100" dir="2700000" algn="tl">
                    <a:srgbClr val="000000"/>
                  </a:outerShdw>
                </a:effectLst>
                <a:latin typeface="Arial" charset="0"/>
              </a:rPr>
              <a:t>		</a:t>
            </a:r>
            <a:r>
              <a:rPr lang="en-GB" sz="2800" kern="0" dirty="0">
                <a:solidFill>
                  <a:srgbClr val="FFFFFF"/>
                </a:solidFill>
                <a:effectLst>
                  <a:outerShdw blurRad="38100" dist="38100" dir="2700000" algn="tl">
                    <a:srgbClr val="000000"/>
                  </a:outerShdw>
                </a:effectLst>
                <a:latin typeface="Arial" charset="0"/>
              </a:rPr>
              <a:t> </a:t>
            </a:r>
          </a:p>
        </p:txBody>
      </p:sp>
      <p:pic>
        <p:nvPicPr>
          <p:cNvPr id="64515" name="Picture 7" descr="DESINTEGRACION ALF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4230688"/>
            <a:ext cx="266223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4516" name="Object 3"/>
          <p:cNvGraphicFramePr>
            <a:graphicFrameLocks noChangeAspect="1"/>
          </p:cNvGraphicFramePr>
          <p:nvPr>
            <p:extLst>
              <p:ext uri="{D42A27DB-BD31-4B8C-83A1-F6EECF244321}">
                <p14:modId xmlns:p14="http://schemas.microsoft.com/office/powerpoint/2010/main" val="2152998527"/>
              </p:ext>
            </p:extLst>
          </p:nvPr>
        </p:nvGraphicFramePr>
        <p:xfrm>
          <a:off x="1835150" y="5300663"/>
          <a:ext cx="325438" cy="649287"/>
        </p:xfrm>
        <a:graphic>
          <a:graphicData uri="http://schemas.openxmlformats.org/presentationml/2006/ole">
            <mc:AlternateContent xmlns:mc="http://schemas.openxmlformats.org/markup-compatibility/2006">
              <mc:Choice xmlns:v="urn:schemas-microsoft-com:vml" Requires="v">
                <p:oleObj spid="_x0000_s4782" name="Ecuación" r:id="rId4" imgW="114250" imgH="228501" progId="Equation.3">
                  <p:embed/>
                </p:oleObj>
              </mc:Choice>
              <mc:Fallback>
                <p:oleObj name="Ecuación" r:id="rId4" imgW="114250"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5300663"/>
                        <a:ext cx="325438" cy="649287"/>
                      </a:xfrm>
                      <a:prstGeom prst="rect">
                        <a:avLst/>
                      </a:prstGeom>
                      <a:solidFill>
                        <a:schemeClr val="accent3">
                          <a:lumMod val="60000"/>
                          <a:lumOff val="40000"/>
                        </a:schemeClr>
                      </a:solidFill>
                      <a:ln>
                        <a:noFill/>
                      </a:ln>
                      <a:effectLst/>
                      <a:extLst/>
                    </p:spPr>
                  </p:pic>
                </p:oleObj>
              </mc:Fallback>
            </mc:AlternateContent>
          </a:graphicData>
        </a:graphic>
      </p:graphicFrame>
      <p:graphicFrame>
        <p:nvGraphicFramePr>
          <p:cNvPr id="64517" name="Object 4"/>
          <p:cNvGraphicFramePr>
            <a:graphicFrameLocks noChangeAspect="1"/>
          </p:cNvGraphicFramePr>
          <p:nvPr>
            <p:extLst>
              <p:ext uri="{D42A27DB-BD31-4B8C-83A1-F6EECF244321}">
                <p14:modId xmlns:p14="http://schemas.microsoft.com/office/powerpoint/2010/main" val="1070367779"/>
              </p:ext>
            </p:extLst>
          </p:nvPr>
        </p:nvGraphicFramePr>
        <p:xfrm>
          <a:off x="4211638" y="5302250"/>
          <a:ext cx="611187" cy="647700"/>
        </p:xfrm>
        <a:graphic>
          <a:graphicData uri="http://schemas.openxmlformats.org/presentationml/2006/ole">
            <mc:AlternateContent xmlns:mc="http://schemas.openxmlformats.org/markup-compatibility/2006">
              <mc:Choice xmlns:v="urn:schemas-microsoft-com:vml" Requires="v">
                <p:oleObj spid="_x0000_s4783" name="Ecuación" r:id="rId6" imgW="215806" imgH="228501" progId="Equation.3">
                  <p:embed/>
                </p:oleObj>
              </mc:Choice>
              <mc:Fallback>
                <p:oleObj name="Ecuación" r:id="rId6" imgW="215806"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1638" y="5302250"/>
                        <a:ext cx="611187" cy="647700"/>
                      </a:xfrm>
                      <a:prstGeom prst="rect">
                        <a:avLst/>
                      </a:prstGeom>
                      <a:solidFill>
                        <a:srgbClr val="00B0F0"/>
                      </a:solidFill>
                      <a:ln>
                        <a:noFill/>
                      </a:ln>
                      <a:effectLst/>
                      <a:extLst/>
                    </p:spPr>
                  </p:pic>
                </p:oleObj>
              </mc:Fallback>
            </mc:AlternateContent>
          </a:graphicData>
        </a:graphic>
      </p:graphicFrame>
      <p:graphicFrame>
        <p:nvGraphicFramePr>
          <p:cNvPr id="64518" name="Object 5"/>
          <p:cNvGraphicFramePr>
            <a:graphicFrameLocks noChangeAspect="1"/>
          </p:cNvGraphicFramePr>
          <p:nvPr>
            <p:extLst>
              <p:ext uri="{D42A27DB-BD31-4B8C-83A1-F6EECF244321}">
                <p14:modId xmlns:p14="http://schemas.microsoft.com/office/powerpoint/2010/main" val="639666812"/>
              </p:ext>
            </p:extLst>
          </p:nvPr>
        </p:nvGraphicFramePr>
        <p:xfrm>
          <a:off x="6300192" y="5360988"/>
          <a:ext cx="293688" cy="660400"/>
        </p:xfrm>
        <a:graphic>
          <a:graphicData uri="http://schemas.openxmlformats.org/presentationml/2006/ole">
            <mc:AlternateContent xmlns:mc="http://schemas.openxmlformats.org/markup-compatibility/2006">
              <mc:Choice xmlns:v="urn:schemas-microsoft-com:vml" Requires="v">
                <p:oleObj spid="_x0000_s4784" name="Ecuación" r:id="rId8" imgW="101556" imgH="228501" progId="Equation.3">
                  <p:embed/>
                </p:oleObj>
              </mc:Choice>
              <mc:Fallback>
                <p:oleObj name="Ecuación" r:id="rId8" imgW="101556" imgH="228501"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192" y="5360988"/>
                        <a:ext cx="293688" cy="660400"/>
                      </a:xfrm>
                      <a:prstGeom prst="rect">
                        <a:avLst/>
                      </a:prstGeom>
                      <a:solidFill>
                        <a:srgbClr val="FFFF00"/>
                      </a:solidFill>
                      <a:ln>
                        <a:noFill/>
                      </a:ln>
                      <a:effectLst/>
                      <a:extLst/>
                    </p:spPr>
                  </p:pic>
                </p:oleObj>
              </mc:Fallback>
            </mc:AlternateContent>
          </a:graphicData>
        </a:graphic>
      </p:graphicFrame>
      <p:sp>
        <p:nvSpPr>
          <p:cNvPr id="64519" name="6 CuadroTexto"/>
          <p:cNvSpPr txBox="1">
            <a:spLocks noChangeArrowheads="1"/>
          </p:cNvSpPr>
          <p:nvPr/>
        </p:nvSpPr>
        <p:spPr bwMode="auto">
          <a:xfrm>
            <a:off x="827088" y="765175"/>
            <a:ext cx="60483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eaLnBrk="0" fontAlgn="base" hangingPunct="0">
              <a:spcBef>
                <a:spcPct val="0"/>
              </a:spcBef>
              <a:spcAft>
                <a:spcPct val="0"/>
              </a:spcAft>
              <a:buClrTx/>
              <a:buSzTx/>
              <a:buFontTx/>
              <a:buNone/>
            </a:pPr>
            <a:r>
              <a:rPr lang="es-PE" altLang="es-PE" sz="2800" b="1" dirty="0" smtClean="0">
                <a:solidFill>
                  <a:srgbClr val="FF0000"/>
                </a:solidFill>
                <a:latin typeface="Arial" charset="0"/>
              </a:rPr>
              <a:t>REACCIONES NUCLEARES</a:t>
            </a:r>
          </a:p>
        </p:txBody>
      </p:sp>
    </p:spTree>
    <p:extLst>
      <p:ext uri="{BB962C8B-B14F-4D97-AF65-F5344CB8AC3E}">
        <p14:creationId xmlns:p14="http://schemas.microsoft.com/office/powerpoint/2010/main" val="27456893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4294967295"/>
          </p:nvPr>
        </p:nvSpPr>
        <p:spPr>
          <a:xfrm>
            <a:off x="467544" y="692150"/>
            <a:ext cx="8229600" cy="5761038"/>
          </a:xfrm>
        </p:spPr>
        <p:txBody>
          <a:bodyPr/>
          <a:lstStyle/>
          <a:p>
            <a:pPr algn="just">
              <a:buFont typeface="Wingdings" pitchFamily="2" charset="2"/>
              <a:buNone/>
              <a:defRPr/>
            </a:pPr>
            <a:r>
              <a:rPr lang="es-ES" dirty="0" smtClean="0"/>
              <a:t>	</a:t>
            </a:r>
            <a:r>
              <a:rPr lang="es-ES" b="1" dirty="0" smtClean="0">
                <a:solidFill>
                  <a:srgbClr val="FF66FF"/>
                </a:solidFill>
              </a:rPr>
              <a:t>-</a:t>
            </a:r>
            <a:r>
              <a:rPr lang="es-ES" sz="2800" b="1" dirty="0" smtClean="0">
                <a:solidFill>
                  <a:srgbClr val="FF66FF"/>
                </a:solidFill>
                <a:latin typeface="Arial" charset="0"/>
              </a:rPr>
              <a:t>Desintegración </a:t>
            </a:r>
            <a:r>
              <a:rPr lang="es-ES" sz="2800" b="1" dirty="0" smtClean="0">
                <a:solidFill>
                  <a:srgbClr val="FF66FF"/>
                </a:solidFill>
                <a:latin typeface="Arial" charset="0"/>
                <a:sym typeface="Symbol" pitchFamily="18" charset="2"/>
              </a:rPr>
              <a:t></a:t>
            </a:r>
            <a:r>
              <a:rPr lang="es-ES" sz="3600" b="1" baseline="30000" dirty="0" smtClean="0">
                <a:solidFill>
                  <a:srgbClr val="FF66FF"/>
                </a:solidFill>
                <a:latin typeface="Arial" charset="0"/>
              </a:rPr>
              <a:t>-</a:t>
            </a:r>
          </a:p>
          <a:p>
            <a:pPr algn="just">
              <a:buFont typeface="Wingdings" pitchFamily="2" charset="2"/>
              <a:buNone/>
              <a:defRPr/>
            </a:pPr>
            <a:endParaRPr lang="es-ES" sz="3600" baseline="30000" dirty="0" smtClean="0">
              <a:solidFill>
                <a:srgbClr val="FF66FF"/>
              </a:solidFill>
              <a:latin typeface="Arial" charset="0"/>
            </a:endParaRPr>
          </a:p>
          <a:p>
            <a:pPr algn="just">
              <a:buFont typeface="Wingdings" pitchFamily="2" charset="2"/>
              <a:buNone/>
              <a:defRPr/>
            </a:pPr>
            <a:r>
              <a:rPr lang="es-ES" sz="2800" dirty="0" smtClean="0">
                <a:latin typeface="Arial" charset="0"/>
              </a:rPr>
              <a:t>	             X      </a:t>
            </a:r>
            <a:r>
              <a:rPr lang="es-ES" sz="2800" dirty="0" smtClean="0">
                <a:latin typeface="Arial" charset="0"/>
                <a:sym typeface="Wingdings" pitchFamily="2" charset="2"/>
              </a:rPr>
              <a:t></a:t>
            </a:r>
            <a:r>
              <a:rPr lang="es-ES" sz="2800" dirty="0" smtClean="0">
                <a:latin typeface="Arial" charset="0"/>
              </a:rPr>
              <a:t>         Y	+      e     +     </a:t>
            </a:r>
            <a:r>
              <a:rPr lang="he-IL" dirty="0" smtClean="0">
                <a:latin typeface="Arial" charset="0"/>
                <a:cs typeface="Arial" charset="0"/>
              </a:rPr>
              <a:t>ע</a:t>
            </a:r>
            <a:r>
              <a:rPr lang="en-GB" dirty="0" smtClean="0">
                <a:latin typeface="Arial" charset="0"/>
                <a:cs typeface="Arial" charset="0"/>
              </a:rPr>
              <a:t>   </a:t>
            </a:r>
            <a:r>
              <a:rPr lang="es-ES" sz="2800" dirty="0" smtClean="0">
                <a:latin typeface="Arial" charset="0"/>
              </a:rPr>
              <a:t> </a:t>
            </a:r>
          </a:p>
          <a:p>
            <a:pPr algn="just">
              <a:buFont typeface="Wingdings" pitchFamily="2" charset="2"/>
              <a:buNone/>
              <a:defRPr/>
            </a:pPr>
            <a:r>
              <a:rPr lang="es-ES" sz="2800" dirty="0" smtClean="0">
                <a:latin typeface="Arial" charset="0"/>
              </a:rPr>
              <a:t>	     				</a:t>
            </a:r>
          </a:p>
          <a:p>
            <a:pPr algn="just">
              <a:buFont typeface="Wingdings" pitchFamily="2" charset="2"/>
              <a:buNone/>
              <a:defRPr/>
            </a:pPr>
            <a:r>
              <a:rPr lang="es-ES" sz="2800" dirty="0" smtClean="0">
                <a:latin typeface="Arial" charset="0"/>
              </a:rPr>
              <a:t>	             n	      </a:t>
            </a:r>
            <a:r>
              <a:rPr lang="es-ES" sz="2800" dirty="0" smtClean="0">
                <a:latin typeface="Arial" charset="0"/>
                <a:sym typeface="Wingdings" pitchFamily="2" charset="2"/>
              </a:rPr>
              <a:t></a:t>
            </a:r>
            <a:r>
              <a:rPr lang="es-ES" sz="2800" dirty="0" smtClean="0">
                <a:latin typeface="Arial" charset="0"/>
              </a:rPr>
              <a:t>          p	+      </a:t>
            </a:r>
            <a:r>
              <a:rPr lang="es-ES" sz="2800" dirty="0" smtClean="0">
                <a:latin typeface="Arial" charset="0"/>
                <a:sym typeface="Symbol" pitchFamily="18" charset="2"/>
              </a:rPr>
              <a:t></a:t>
            </a:r>
            <a:r>
              <a:rPr lang="es-ES" sz="2800" dirty="0" smtClean="0">
                <a:latin typeface="Arial" charset="0"/>
              </a:rPr>
              <a:t>     +    </a:t>
            </a:r>
            <a:r>
              <a:rPr lang="he-IL" dirty="0" smtClean="0">
                <a:latin typeface="Arial" charset="0"/>
                <a:cs typeface="Arial" charset="0"/>
              </a:rPr>
              <a:t>ע</a:t>
            </a:r>
            <a:endParaRPr lang="es-ES" sz="2800" dirty="0" smtClean="0">
              <a:latin typeface="Arial" charset="0"/>
            </a:endParaRPr>
          </a:p>
          <a:p>
            <a:pPr algn="just">
              <a:buFont typeface="Wingdings" pitchFamily="2" charset="2"/>
              <a:buNone/>
              <a:defRPr/>
            </a:pPr>
            <a:r>
              <a:rPr lang="es-ES" sz="2800" dirty="0" smtClean="0">
                <a:latin typeface="Arial" charset="0"/>
              </a:rPr>
              <a:t>  </a:t>
            </a:r>
          </a:p>
          <a:p>
            <a:pPr algn="just">
              <a:buFont typeface="Wingdings" pitchFamily="2" charset="2"/>
              <a:buNone/>
              <a:defRPr/>
            </a:pPr>
            <a:r>
              <a:rPr lang="es-ES" sz="2800" dirty="0" smtClean="0">
                <a:latin typeface="Arial" charset="0"/>
              </a:rPr>
              <a:t>	</a:t>
            </a:r>
            <a:r>
              <a:rPr lang="es-ES" sz="2800" b="1" dirty="0" smtClean="0">
                <a:solidFill>
                  <a:srgbClr val="FF66FF"/>
                </a:solidFill>
                <a:latin typeface="Arial" charset="0"/>
              </a:rPr>
              <a:t>-Desintegración </a:t>
            </a:r>
            <a:r>
              <a:rPr lang="es-ES" sz="2800" b="1" dirty="0" smtClean="0">
                <a:solidFill>
                  <a:srgbClr val="FF66FF"/>
                </a:solidFill>
                <a:latin typeface="Arial" charset="0"/>
                <a:sym typeface="Symbol" pitchFamily="18" charset="2"/>
              </a:rPr>
              <a:t></a:t>
            </a:r>
            <a:r>
              <a:rPr lang="es-ES" sz="3600" b="1" baseline="30000" dirty="0" smtClean="0">
                <a:solidFill>
                  <a:srgbClr val="FF66FF"/>
                </a:solidFill>
                <a:latin typeface="Arial" charset="0"/>
              </a:rPr>
              <a:t>+</a:t>
            </a:r>
            <a:r>
              <a:rPr lang="es-ES" sz="2800" b="1" baseline="30000" dirty="0" smtClean="0">
                <a:latin typeface="Arial" charset="0"/>
              </a:rPr>
              <a:t> </a:t>
            </a:r>
          </a:p>
          <a:p>
            <a:pPr algn="just">
              <a:buFont typeface="Wingdings" pitchFamily="2" charset="2"/>
              <a:buNone/>
              <a:defRPr/>
            </a:pPr>
            <a:endParaRPr lang="es-ES" sz="2800" b="1" baseline="30000" dirty="0" smtClean="0">
              <a:latin typeface="Arial" charset="0"/>
            </a:endParaRPr>
          </a:p>
          <a:p>
            <a:pPr algn="just">
              <a:buFont typeface="Wingdings" pitchFamily="2" charset="2"/>
              <a:buNone/>
              <a:defRPr/>
            </a:pPr>
            <a:r>
              <a:rPr lang="es-ES" sz="2800" dirty="0" smtClean="0">
                <a:latin typeface="Arial" charset="0"/>
              </a:rPr>
              <a:t>	             X      </a:t>
            </a:r>
            <a:r>
              <a:rPr lang="es-ES" sz="2800" dirty="0" smtClean="0">
                <a:latin typeface="Arial" charset="0"/>
                <a:sym typeface="Wingdings" pitchFamily="2" charset="2"/>
              </a:rPr>
              <a:t></a:t>
            </a:r>
            <a:r>
              <a:rPr lang="es-ES" sz="2800" dirty="0" smtClean="0">
                <a:latin typeface="Arial" charset="0"/>
              </a:rPr>
              <a:t>          Y	 +      e    +    </a:t>
            </a:r>
            <a:r>
              <a:rPr lang="he-IL" dirty="0" smtClean="0">
                <a:latin typeface="Arial" charset="0"/>
                <a:cs typeface="Arial" charset="0"/>
              </a:rPr>
              <a:t>ע</a:t>
            </a:r>
            <a:r>
              <a:rPr lang="en-GB" dirty="0" smtClean="0">
                <a:latin typeface="Arial" charset="0"/>
                <a:cs typeface="Arial" charset="0"/>
              </a:rPr>
              <a:t>  </a:t>
            </a:r>
            <a:endParaRPr lang="es-ES" sz="2800" dirty="0" smtClean="0">
              <a:latin typeface="Arial" charset="0"/>
            </a:endParaRPr>
          </a:p>
          <a:p>
            <a:pPr algn="just">
              <a:buFont typeface="Wingdings" pitchFamily="2" charset="2"/>
              <a:buNone/>
              <a:defRPr/>
            </a:pPr>
            <a:r>
              <a:rPr lang="es-ES" sz="2800" dirty="0" smtClean="0">
                <a:latin typeface="Arial" charset="0"/>
              </a:rPr>
              <a:t>  </a:t>
            </a:r>
          </a:p>
          <a:p>
            <a:pPr algn="just">
              <a:buFont typeface="Wingdings" pitchFamily="2" charset="2"/>
              <a:buNone/>
              <a:defRPr/>
            </a:pPr>
            <a:r>
              <a:rPr lang="es-ES" sz="2800" dirty="0" smtClean="0">
                <a:latin typeface="Arial" charset="0"/>
              </a:rPr>
              <a:t>	             p	      </a:t>
            </a:r>
            <a:r>
              <a:rPr lang="es-ES" sz="2800" dirty="0" smtClean="0">
                <a:latin typeface="Arial" charset="0"/>
                <a:sym typeface="Wingdings" pitchFamily="2" charset="2"/>
              </a:rPr>
              <a:t></a:t>
            </a:r>
            <a:r>
              <a:rPr lang="es-ES" sz="2800" dirty="0" smtClean="0">
                <a:latin typeface="Arial" charset="0"/>
              </a:rPr>
              <a:t>          n	 +      </a:t>
            </a:r>
            <a:r>
              <a:rPr lang="es-ES" sz="2800" dirty="0" smtClean="0">
                <a:latin typeface="Arial" charset="0"/>
                <a:sym typeface="Symbol" pitchFamily="18" charset="2"/>
              </a:rPr>
              <a:t></a:t>
            </a:r>
            <a:r>
              <a:rPr lang="es-ES" sz="2800" dirty="0" smtClean="0">
                <a:latin typeface="Arial" charset="0"/>
              </a:rPr>
              <a:t>     +   </a:t>
            </a:r>
            <a:r>
              <a:rPr lang="he-IL" dirty="0" smtClean="0">
                <a:latin typeface="Arial" charset="0"/>
                <a:cs typeface="Arial" charset="0"/>
              </a:rPr>
              <a:t>ע</a:t>
            </a:r>
            <a:endParaRPr lang="en-GB" dirty="0" smtClean="0">
              <a:latin typeface="Arial" charset="0"/>
              <a:cs typeface="Arial" charset="0"/>
            </a:endParaRPr>
          </a:p>
        </p:txBody>
      </p:sp>
      <p:graphicFrame>
        <p:nvGraphicFramePr>
          <p:cNvPr id="65539" name="Object 4"/>
          <p:cNvGraphicFramePr>
            <a:graphicFrameLocks noChangeAspect="1"/>
          </p:cNvGraphicFramePr>
          <p:nvPr>
            <p:extLst>
              <p:ext uri="{D42A27DB-BD31-4B8C-83A1-F6EECF244321}">
                <p14:modId xmlns:p14="http://schemas.microsoft.com/office/powerpoint/2010/main" val="1864010361"/>
              </p:ext>
            </p:extLst>
          </p:nvPr>
        </p:nvGraphicFramePr>
        <p:xfrm>
          <a:off x="1763688" y="1700213"/>
          <a:ext cx="325438" cy="649287"/>
        </p:xfrm>
        <a:graphic>
          <a:graphicData uri="http://schemas.openxmlformats.org/presentationml/2006/ole">
            <mc:AlternateContent xmlns:mc="http://schemas.openxmlformats.org/markup-compatibility/2006">
              <mc:Choice xmlns:v="urn:schemas-microsoft-com:vml" Requires="v">
                <p:oleObj spid="_x0000_s40626" name="Ecuación" r:id="rId3" imgW="114250" imgH="228501" progId="Equation.3">
                  <p:embed/>
                </p:oleObj>
              </mc:Choice>
              <mc:Fallback>
                <p:oleObj name="Ecuación" r:id="rId3" imgW="114250"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700213"/>
                        <a:ext cx="325438" cy="649287"/>
                      </a:xfrm>
                      <a:prstGeom prst="rect">
                        <a:avLst/>
                      </a:prstGeom>
                      <a:solidFill>
                        <a:schemeClr val="accent3">
                          <a:lumMod val="60000"/>
                          <a:lumOff val="40000"/>
                        </a:schemeClr>
                      </a:solidFill>
                      <a:ln>
                        <a:noFill/>
                      </a:ln>
                      <a:extLst/>
                    </p:spPr>
                  </p:pic>
                </p:oleObj>
              </mc:Fallback>
            </mc:AlternateContent>
          </a:graphicData>
        </a:graphic>
      </p:graphicFrame>
      <p:graphicFrame>
        <p:nvGraphicFramePr>
          <p:cNvPr id="65540" name="Object 5"/>
          <p:cNvGraphicFramePr>
            <a:graphicFrameLocks noChangeAspect="1"/>
          </p:cNvGraphicFramePr>
          <p:nvPr>
            <p:extLst>
              <p:ext uri="{D42A27DB-BD31-4B8C-83A1-F6EECF244321}">
                <p14:modId xmlns:p14="http://schemas.microsoft.com/office/powerpoint/2010/main" val="1530734320"/>
              </p:ext>
            </p:extLst>
          </p:nvPr>
        </p:nvGraphicFramePr>
        <p:xfrm>
          <a:off x="1763688" y="4724400"/>
          <a:ext cx="325438" cy="649288"/>
        </p:xfrm>
        <a:graphic>
          <a:graphicData uri="http://schemas.openxmlformats.org/presentationml/2006/ole">
            <mc:AlternateContent xmlns:mc="http://schemas.openxmlformats.org/markup-compatibility/2006">
              <mc:Choice xmlns:v="urn:schemas-microsoft-com:vml" Requires="v">
                <p:oleObj spid="_x0000_s40627" name="Ecuación" r:id="rId5" imgW="114250" imgH="228501" progId="Equation.3">
                  <p:embed/>
                </p:oleObj>
              </mc:Choice>
              <mc:Fallback>
                <p:oleObj name="Ecuación" r:id="rId5" imgW="114250"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4724400"/>
                        <a:ext cx="325438" cy="649288"/>
                      </a:xfrm>
                      <a:prstGeom prst="rect">
                        <a:avLst/>
                      </a:prstGeom>
                      <a:solidFill>
                        <a:schemeClr val="accent3">
                          <a:lumMod val="60000"/>
                          <a:lumOff val="40000"/>
                        </a:schemeClr>
                      </a:solidFill>
                      <a:ln>
                        <a:noFill/>
                      </a:ln>
                      <a:extLst/>
                    </p:spPr>
                  </p:pic>
                </p:oleObj>
              </mc:Fallback>
            </mc:AlternateContent>
          </a:graphicData>
        </a:graphic>
      </p:graphicFrame>
      <p:graphicFrame>
        <p:nvGraphicFramePr>
          <p:cNvPr id="65541" name="Object 6"/>
          <p:cNvGraphicFramePr>
            <a:graphicFrameLocks noChangeAspect="1"/>
          </p:cNvGraphicFramePr>
          <p:nvPr>
            <p:extLst>
              <p:ext uri="{D42A27DB-BD31-4B8C-83A1-F6EECF244321}">
                <p14:modId xmlns:p14="http://schemas.microsoft.com/office/powerpoint/2010/main" val="1159373924"/>
              </p:ext>
            </p:extLst>
          </p:nvPr>
        </p:nvGraphicFramePr>
        <p:xfrm>
          <a:off x="3563938" y="1628775"/>
          <a:ext cx="641350" cy="720725"/>
        </p:xfrm>
        <a:graphic>
          <a:graphicData uri="http://schemas.openxmlformats.org/presentationml/2006/ole">
            <mc:AlternateContent xmlns:mc="http://schemas.openxmlformats.org/markup-compatibility/2006">
              <mc:Choice xmlns:v="urn:schemas-microsoft-com:vml" Requires="v">
                <p:oleObj spid="_x0000_s40628" name="Ecuación" r:id="rId6" imgW="203112" imgH="228501" progId="Equation.3">
                  <p:embed/>
                </p:oleObj>
              </mc:Choice>
              <mc:Fallback>
                <p:oleObj name="Ecuación" r:id="rId6" imgW="203112" imgH="22850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938" y="1628775"/>
                        <a:ext cx="641350" cy="720725"/>
                      </a:xfrm>
                      <a:prstGeom prst="rect">
                        <a:avLst/>
                      </a:prstGeom>
                      <a:solidFill>
                        <a:srgbClr val="00B0F0"/>
                      </a:solidFill>
                      <a:ln>
                        <a:noFill/>
                      </a:ln>
                      <a:extLst/>
                    </p:spPr>
                  </p:pic>
                </p:oleObj>
              </mc:Fallback>
            </mc:AlternateContent>
          </a:graphicData>
        </a:graphic>
      </p:graphicFrame>
      <p:graphicFrame>
        <p:nvGraphicFramePr>
          <p:cNvPr id="65542" name="Object 7"/>
          <p:cNvGraphicFramePr>
            <a:graphicFrameLocks noChangeAspect="1"/>
          </p:cNvGraphicFramePr>
          <p:nvPr>
            <p:extLst>
              <p:ext uri="{D42A27DB-BD31-4B8C-83A1-F6EECF244321}">
                <p14:modId xmlns:p14="http://schemas.microsoft.com/office/powerpoint/2010/main" val="228745677"/>
              </p:ext>
            </p:extLst>
          </p:nvPr>
        </p:nvGraphicFramePr>
        <p:xfrm>
          <a:off x="5508104" y="1700213"/>
          <a:ext cx="400050" cy="720725"/>
        </p:xfrm>
        <a:graphic>
          <a:graphicData uri="http://schemas.openxmlformats.org/presentationml/2006/ole">
            <mc:AlternateContent xmlns:mc="http://schemas.openxmlformats.org/markup-compatibility/2006">
              <mc:Choice xmlns:v="urn:schemas-microsoft-com:vml" Requires="v">
                <p:oleObj spid="_x0000_s40629" name="Ecuación" r:id="rId8" imgW="126890" imgH="228402" progId="Equation.3">
                  <p:embed/>
                </p:oleObj>
              </mc:Choice>
              <mc:Fallback>
                <p:oleObj name="Ecuación" r:id="rId8" imgW="126890" imgH="22840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104" y="1700213"/>
                        <a:ext cx="400050" cy="720725"/>
                      </a:xfrm>
                      <a:prstGeom prst="rect">
                        <a:avLst/>
                      </a:prstGeom>
                      <a:solidFill>
                        <a:srgbClr val="FFFF00"/>
                      </a:solidFill>
                      <a:ln>
                        <a:noFill/>
                      </a:ln>
                      <a:extLst/>
                    </p:spPr>
                  </p:pic>
                </p:oleObj>
              </mc:Fallback>
            </mc:AlternateContent>
          </a:graphicData>
        </a:graphic>
      </p:graphicFrame>
      <p:graphicFrame>
        <p:nvGraphicFramePr>
          <p:cNvPr id="65543" name="Object 8"/>
          <p:cNvGraphicFramePr>
            <a:graphicFrameLocks noChangeAspect="1"/>
          </p:cNvGraphicFramePr>
          <p:nvPr>
            <p:extLst>
              <p:ext uri="{D42A27DB-BD31-4B8C-83A1-F6EECF244321}">
                <p14:modId xmlns:p14="http://schemas.microsoft.com/office/powerpoint/2010/main" val="1873863274"/>
              </p:ext>
            </p:extLst>
          </p:nvPr>
        </p:nvGraphicFramePr>
        <p:xfrm>
          <a:off x="1835696" y="2708275"/>
          <a:ext cx="309563" cy="841375"/>
        </p:xfrm>
        <a:graphic>
          <a:graphicData uri="http://schemas.openxmlformats.org/presentationml/2006/ole">
            <mc:AlternateContent xmlns:mc="http://schemas.openxmlformats.org/markup-compatibility/2006">
              <mc:Choice xmlns:v="urn:schemas-microsoft-com:vml" Requires="v">
                <p:oleObj spid="_x0000_s40630" name="Ecuación" r:id="rId10" imgW="88784" imgH="240986" progId="Equation.3">
                  <p:embed/>
                </p:oleObj>
              </mc:Choice>
              <mc:Fallback>
                <p:oleObj name="Ecuación" r:id="rId10" imgW="88784" imgH="24098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696" y="2708275"/>
                        <a:ext cx="309563" cy="841375"/>
                      </a:xfrm>
                      <a:prstGeom prst="rect">
                        <a:avLst/>
                      </a:prstGeom>
                      <a:solidFill>
                        <a:schemeClr val="accent3">
                          <a:lumMod val="60000"/>
                          <a:lumOff val="40000"/>
                        </a:schemeClr>
                      </a:solidFill>
                      <a:ln>
                        <a:noFill/>
                      </a:ln>
                      <a:extLst/>
                    </p:spPr>
                  </p:pic>
                </p:oleObj>
              </mc:Fallback>
            </mc:AlternateContent>
          </a:graphicData>
        </a:graphic>
      </p:graphicFrame>
      <p:graphicFrame>
        <p:nvGraphicFramePr>
          <p:cNvPr id="65544" name="Object 9"/>
          <p:cNvGraphicFramePr>
            <a:graphicFrameLocks noChangeAspect="1"/>
          </p:cNvGraphicFramePr>
          <p:nvPr>
            <p:extLst>
              <p:ext uri="{D42A27DB-BD31-4B8C-83A1-F6EECF244321}">
                <p14:modId xmlns:p14="http://schemas.microsoft.com/office/powerpoint/2010/main" val="2823618993"/>
              </p:ext>
            </p:extLst>
          </p:nvPr>
        </p:nvGraphicFramePr>
        <p:xfrm>
          <a:off x="3779912" y="4797425"/>
          <a:ext cx="511175" cy="574675"/>
        </p:xfrm>
        <a:graphic>
          <a:graphicData uri="http://schemas.openxmlformats.org/presentationml/2006/ole">
            <mc:AlternateContent xmlns:mc="http://schemas.openxmlformats.org/markup-compatibility/2006">
              <mc:Choice xmlns:v="urn:schemas-microsoft-com:vml" Requires="v">
                <p:oleObj spid="_x0000_s40631" name="Ecuación" r:id="rId12" imgW="203112" imgH="228501" progId="Equation.3">
                  <p:embed/>
                </p:oleObj>
              </mc:Choice>
              <mc:Fallback>
                <p:oleObj name="Ecuación" r:id="rId12" imgW="203112" imgH="228501"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9912" y="4797425"/>
                        <a:ext cx="511175" cy="574675"/>
                      </a:xfrm>
                      <a:prstGeom prst="rect">
                        <a:avLst/>
                      </a:prstGeom>
                      <a:solidFill>
                        <a:srgbClr val="00B0F0"/>
                      </a:solidFill>
                      <a:ln>
                        <a:noFill/>
                      </a:ln>
                      <a:extLst/>
                    </p:spPr>
                  </p:pic>
                </p:oleObj>
              </mc:Fallback>
            </mc:AlternateContent>
          </a:graphicData>
        </a:graphic>
      </p:graphicFrame>
      <p:graphicFrame>
        <p:nvGraphicFramePr>
          <p:cNvPr id="65545" name="Object 10"/>
          <p:cNvGraphicFramePr>
            <a:graphicFrameLocks noChangeAspect="1"/>
          </p:cNvGraphicFramePr>
          <p:nvPr>
            <p:extLst>
              <p:ext uri="{D42A27DB-BD31-4B8C-83A1-F6EECF244321}">
                <p14:modId xmlns:p14="http://schemas.microsoft.com/office/powerpoint/2010/main" val="393461729"/>
              </p:ext>
            </p:extLst>
          </p:nvPr>
        </p:nvGraphicFramePr>
        <p:xfrm>
          <a:off x="3995936" y="2852738"/>
          <a:ext cx="241300" cy="719137"/>
        </p:xfrm>
        <a:graphic>
          <a:graphicData uri="http://schemas.openxmlformats.org/presentationml/2006/ole">
            <mc:AlternateContent xmlns:mc="http://schemas.openxmlformats.org/markup-compatibility/2006">
              <mc:Choice xmlns:v="urn:schemas-microsoft-com:vml" Requires="v">
                <p:oleObj spid="_x0000_s40632" name="Ecuación" r:id="rId14" imgW="76134" imgH="228402" progId="Equation.3">
                  <p:embed/>
                </p:oleObj>
              </mc:Choice>
              <mc:Fallback>
                <p:oleObj name="Ecuación" r:id="rId14" imgW="76134" imgH="22840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95936" y="2852738"/>
                        <a:ext cx="241300" cy="719137"/>
                      </a:xfrm>
                      <a:prstGeom prst="rect">
                        <a:avLst/>
                      </a:prstGeom>
                      <a:solidFill>
                        <a:srgbClr val="00B0F0"/>
                      </a:solidFill>
                      <a:ln>
                        <a:noFill/>
                      </a:ln>
                      <a:extLst/>
                    </p:spPr>
                  </p:pic>
                </p:oleObj>
              </mc:Fallback>
            </mc:AlternateContent>
          </a:graphicData>
        </a:graphic>
      </p:graphicFrame>
      <p:graphicFrame>
        <p:nvGraphicFramePr>
          <p:cNvPr id="65546" name="Object 11"/>
          <p:cNvGraphicFramePr>
            <a:graphicFrameLocks noChangeAspect="1"/>
          </p:cNvGraphicFramePr>
          <p:nvPr>
            <p:extLst>
              <p:ext uri="{D42A27DB-BD31-4B8C-83A1-F6EECF244321}">
                <p14:modId xmlns:p14="http://schemas.microsoft.com/office/powerpoint/2010/main" val="2369749014"/>
              </p:ext>
            </p:extLst>
          </p:nvPr>
        </p:nvGraphicFramePr>
        <p:xfrm>
          <a:off x="5580063" y="2781300"/>
          <a:ext cx="330200" cy="595313"/>
        </p:xfrm>
        <a:graphic>
          <a:graphicData uri="http://schemas.openxmlformats.org/presentationml/2006/ole">
            <mc:AlternateContent xmlns:mc="http://schemas.openxmlformats.org/markup-compatibility/2006">
              <mc:Choice xmlns:v="urn:schemas-microsoft-com:vml" Requires="v">
                <p:oleObj spid="_x0000_s40633" name="Ecuación" r:id="rId16" imgW="126890" imgH="228402" progId="Equation.3">
                  <p:embed/>
                </p:oleObj>
              </mc:Choice>
              <mc:Fallback>
                <p:oleObj name="Ecuación" r:id="rId16" imgW="126890" imgH="22840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80063" y="2781300"/>
                        <a:ext cx="330200" cy="595313"/>
                      </a:xfrm>
                      <a:prstGeom prst="rect">
                        <a:avLst/>
                      </a:prstGeom>
                      <a:solidFill>
                        <a:srgbClr val="FFFF00"/>
                      </a:solidFill>
                      <a:ln>
                        <a:noFill/>
                      </a:ln>
                      <a:extLst/>
                    </p:spPr>
                  </p:pic>
                </p:oleObj>
              </mc:Fallback>
            </mc:AlternateContent>
          </a:graphicData>
        </a:graphic>
      </p:graphicFrame>
      <p:graphicFrame>
        <p:nvGraphicFramePr>
          <p:cNvPr id="65547" name="Object 12"/>
          <p:cNvGraphicFramePr>
            <a:graphicFrameLocks noChangeAspect="1"/>
          </p:cNvGraphicFramePr>
          <p:nvPr>
            <p:extLst>
              <p:ext uri="{D42A27DB-BD31-4B8C-83A1-F6EECF244321}">
                <p14:modId xmlns:p14="http://schemas.microsoft.com/office/powerpoint/2010/main" val="2922585669"/>
              </p:ext>
            </p:extLst>
          </p:nvPr>
        </p:nvGraphicFramePr>
        <p:xfrm>
          <a:off x="5652120" y="4797425"/>
          <a:ext cx="352425" cy="576263"/>
        </p:xfrm>
        <a:graphic>
          <a:graphicData uri="http://schemas.openxmlformats.org/presentationml/2006/ole">
            <mc:AlternateContent xmlns:mc="http://schemas.openxmlformats.org/markup-compatibility/2006">
              <mc:Choice xmlns:v="urn:schemas-microsoft-com:vml" Requires="v">
                <p:oleObj spid="_x0000_s40634" name="Ecuación" r:id="rId18" imgW="139700" imgH="228600" progId="Equation.3">
                  <p:embed/>
                </p:oleObj>
              </mc:Choice>
              <mc:Fallback>
                <p:oleObj name="Ecuación" r:id="rId18" imgW="1397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52120" y="4797425"/>
                        <a:ext cx="352425" cy="576263"/>
                      </a:xfrm>
                      <a:prstGeom prst="rect">
                        <a:avLst/>
                      </a:prstGeom>
                      <a:solidFill>
                        <a:srgbClr val="FFFF00"/>
                      </a:solidFill>
                      <a:ln>
                        <a:noFill/>
                      </a:ln>
                      <a:extLst/>
                    </p:spPr>
                  </p:pic>
                </p:oleObj>
              </mc:Fallback>
            </mc:AlternateContent>
          </a:graphicData>
        </a:graphic>
      </p:graphicFrame>
      <p:graphicFrame>
        <p:nvGraphicFramePr>
          <p:cNvPr id="65548" name="Object 13"/>
          <p:cNvGraphicFramePr>
            <a:graphicFrameLocks noChangeAspect="1"/>
          </p:cNvGraphicFramePr>
          <p:nvPr>
            <p:extLst>
              <p:ext uri="{D42A27DB-BD31-4B8C-83A1-F6EECF244321}">
                <p14:modId xmlns:p14="http://schemas.microsoft.com/office/powerpoint/2010/main" val="663241233"/>
              </p:ext>
            </p:extLst>
          </p:nvPr>
        </p:nvGraphicFramePr>
        <p:xfrm>
          <a:off x="5652120" y="5876925"/>
          <a:ext cx="352425" cy="576263"/>
        </p:xfrm>
        <a:graphic>
          <a:graphicData uri="http://schemas.openxmlformats.org/presentationml/2006/ole">
            <mc:AlternateContent xmlns:mc="http://schemas.openxmlformats.org/markup-compatibility/2006">
              <mc:Choice xmlns:v="urn:schemas-microsoft-com:vml" Requires="v">
                <p:oleObj spid="_x0000_s40635" name="Ecuación" r:id="rId20" imgW="139700" imgH="228600" progId="Equation.3">
                  <p:embed/>
                </p:oleObj>
              </mc:Choice>
              <mc:Fallback>
                <p:oleObj name="Ecuación" r:id="rId20" imgW="1397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52120" y="5876925"/>
                        <a:ext cx="352425" cy="576263"/>
                      </a:xfrm>
                      <a:prstGeom prst="rect">
                        <a:avLst/>
                      </a:prstGeom>
                      <a:solidFill>
                        <a:srgbClr val="FFFF00"/>
                      </a:solidFill>
                      <a:ln>
                        <a:noFill/>
                      </a:ln>
                      <a:extLst/>
                    </p:spPr>
                  </p:pic>
                </p:oleObj>
              </mc:Fallback>
            </mc:AlternateContent>
          </a:graphicData>
        </a:graphic>
      </p:graphicFrame>
      <p:graphicFrame>
        <p:nvGraphicFramePr>
          <p:cNvPr id="65549" name="Object 14"/>
          <p:cNvGraphicFramePr>
            <a:graphicFrameLocks noChangeAspect="1"/>
          </p:cNvGraphicFramePr>
          <p:nvPr>
            <p:extLst>
              <p:ext uri="{D42A27DB-BD31-4B8C-83A1-F6EECF244321}">
                <p14:modId xmlns:p14="http://schemas.microsoft.com/office/powerpoint/2010/main" val="638786386"/>
              </p:ext>
            </p:extLst>
          </p:nvPr>
        </p:nvGraphicFramePr>
        <p:xfrm>
          <a:off x="1907704" y="5805488"/>
          <a:ext cx="241300" cy="719137"/>
        </p:xfrm>
        <a:graphic>
          <a:graphicData uri="http://schemas.openxmlformats.org/presentationml/2006/ole">
            <mc:AlternateContent xmlns:mc="http://schemas.openxmlformats.org/markup-compatibility/2006">
              <mc:Choice xmlns:v="urn:schemas-microsoft-com:vml" Requires="v">
                <p:oleObj spid="_x0000_s40636" name="Ecuación" r:id="rId21" imgW="76134" imgH="228402" progId="Equation.3">
                  <p:embed/>
                </p:oleObj>
              </mc:Choice>
              <mc:Fallback>
                <p:oleObj name="Ecuación" r:id="rId21" imgW="76134" imgH="22840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07704" y="5805488"/>
                        <a:ext cx="241300" cy="719137"/>
                      </a:xfrm>
                      <a:prstGeom prst="rect">
                        <a:avLst/>
                      </a:prstGeom>
                      <a:solidFill>
                        <a:schemeClr val="accent3">
                          <a:lumMod val="60000"/>
                          <a:lumOff val="40000"/>
                        </a:schemeClr>
                      </a:solidFill>
                      <a:ln>
                        <a:noFill/>
                      </a:ln>
                      <a:extLst/>
                    </p:spPr>
                  </p:pic>
                </p:oleObj>
              </mc:Fallback>
            </mc:AlternateContent>
          </a:graphicData>
        </a:graphic>
      </p:graphicFrame>
      <p:graphicFrame>
        <p:nvGraphicFramePr>
          <p:cNvPr id="65550" name="Object 15"/>
          <p:cNvGraphicFramePr>
            <a:graphicFrameLocks noChangeAspect="1"/>
          </p:cNvGraphicFramePr>
          <p:nvPr>
            <p:extLst>
              <p:ext uri="{D42A27DB-BD31-4B8C-83A1-F6EECF244321}">
                <p14:modId xmlns:p14="http://schemas.microsoft.com/office/powerpoint/2010/main" val="1844121168"/>
              </p:ext>
            </p:extLst>
          </p:nvPr>
        </p:nvGraphicFramePr>
        <p:xfrm>
          <a:off x="3923928" y="5734050"/>
          <a:ext cx="309562" cy="841375"/>
        </p:xfrm>
        <a:graphic>
          <a:graphicData uri="http://schemas.openxmlformats.org/presentationml/2006/ole">
            <mc:AlternateContent xmlns:mc="http://schemas.openxmlformats.org/markup-compatibility/2006">
              <mc:Choice xmlns:v="urn:schemas-microsoft-com:vml" Requires="v">
                <p:oleObj spid="_x0000_s40637" name="Ecuación" r:id="rId22" imgW="88784" imgH="240986" progId="Equation.3">
                  <p:embed/>
                </p:oleObj>
              </mc:Choice>
              <mc:Fallback>
                <p:oleObj name="Ecuación" r:id="rId22" imgW="88784" imgH="24098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3928" y="5734050"/>
                        <a:ext cx="309562" cy="841375"/>
                      </a:xfrm>
                      <a:prstGeom prst="rect">
                        <a:avLst/>
                      </a:prstGeom>
                      <a:solidFill>
                        <a:srgbClr val="00B0F0"/>
                      </a:solidFill>
                      <a:ln>
                        <a:noFill/>
                      </a:ln>
                      <a:extLst/>
                    </p:spPr>
                  </p:pic>
                </p:oleObj>
              </mc:Fallback>
            </mc:AlternateContent>
          </a:graphicData>
        </a:graphic>
      </p:graphicFrame>
      <p:sp>
        <p:nvSpPr>
          <p:cNvPr id="65551" name="Line 16"/>
          <p:cNvSpPr>
            <a:spLocks noChangeShapeType="1"/>
          </p:cNvSpPr>
          <p:nvPr/>
        </p:nvSpPr>
        <p:spPr bwMode="auto">
          <a:xfrm>
            <a:off x="7235825" y="1844675"/>
            <a:ext cx="2873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sp>
        <p:nvSpPr>
          <p:cNvPr id="65552" name="Line 17"/>
          <p:cNvSpPr>
            <a:spLocks noChangeShapeType="1"/>
          </p:cNvSpPr>
          <p:nvPr/>
        </p:nvSpPr>
        <p:spPr bwMode="auto">
          <a:xfrm>
            <a:off x="7164388" y="2924175"/>
            <a:ext cx="287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s-PE" smtClean="0">
              <a:solidFill>
                <a:srgbClr val="FFFFFF"/>
              </a:solidFill>
              <a:latin typeface="Arial" charset="0"/>
            </a:endParaRPr>
          </a:p>
        </p:txBody>
      </p:sp>
      <p:pic>
        <p:nvPicPr>
          <p:cNvPr id="65553" name="Picture 18" descr="DESINTEGRACION BETA-"/>
          <p:cNvPicPr>
            <a:picLocks noChangeAspect="1" noChangeArrowheads="1" noCrop="1"/>
          </p:cNvPicPr>
          <p:nvPr/>
        </p:nvPicPr>
        <p:blipFill>
          <a:blip r:embed="rId23">
            <a:extLst>
              <a:ext uri="{28A0092B-C50C-407E-A947-70E740481C1C}">
                <a14:useLocalDpi xmlns:a14="http://schemas.microsoft.com/office/drawing/2010/main" val="0"/>
              </a:ext>
            </a:extLst>
          </a:blip>
          <a:srcRect/>
          <a:stretch>
            <a:fillRect/>
          </a:stretch>
        </p:blipFill>
        <p:spPr bwMode="auto">
          <a:xfrm>
            <a:off x="5219700" y="549275"/>
            <a:ext cx="255587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54" name="Picture 19" descr="DESINTEGRACION BETA+"/>
          <p:cNvPicPr>
            <a:picLocks noChangeAspect="1" noChangeArrowheads="1" noCrop="1"/>
          </p:cNvPicPr>
          <p:nvPr/>
        </p:nvPicPr>
        <p:blipFill>
          <a:blip r:embed="rId24">
            <a:extLst>
              <a:ext uri="{28A0092B-C50C-407E-A947-70E740481C1C}">
                <a14:useLocalDpi xmlns:a14="http://schemas.microsoft.com/office/drawing/2010/main" val="0"/>
              </a:ext>
            </a:extLst>
          </a:blip>
          <a:srcRect/>
          <a:stretch>
            <a:fillRect/>
          </a:stretch>
        </p:blipFill>
        <p:spPr bwMode="auto">
          <a:xfrm>
            <a:off x="5286375" y="3714750"/>
            <a:ext cx="249237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24326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idx="4294967295"/>
          </p:nvPr>
        </p:nvSpPr>
        <p:spPr>
          <a:xfrm>
            <a:off x="-57200" y="620713"/>
            <a:ext cx="8229600" cy="5510212"/>
          </a:xfrm>
        </p:spPr>
        <p:txBody>
          <a:bodyPr/>
          <a:lstStyle/>
          <a:p>
            <a:pPr algn="just">
              <a:buFont typeface="Wingdings" pitchFamily="2" charset="2"/>
              <a:buNone/>
              <a:defRPr/>
            </a:pPr>
            <a:r>
              <a:rPr lang="es-ES" dirty="0" smtClean="0"/>
              <a:t>	      </a:t>
            </a:r>
            <a:r>
              <a:rPr lang="es-ES" b="1" dirty="0" smtClean="0">
                <a:solidFill>
                  <a:srgbClr val="CC66FF"/>
                </a:solidFill>
              </a:rPr>
              <a:t>-</a:t>
            </a:r>
            <a:r>
              <a:rPr lang="es-ES" sz="2800" b="1" dirty="0" smtClean="0">
                <a:solidFill>
                  <a:srgbClr val="CC66FF"/>
                </a:solidFill>
                <a:latin typeface="Arial" charset="0"/>
              </a:rPr>
              <a:t>Captura de un Electrón – k</a:t>
            </a:r>
          </a:p>
          <a:p>
            <a:pPr algn="just">
              <a:buFont typeface="Wingdings" pitchFamily="2" charset="2"/>
              <a:buNone/>
              <a:defRPr/>
            </a:pPr>
            <a:endParaRPr lang="es-ES" sz="2800" dirty="0" smtClean="0">
              <a:solidFill>
                <a:srgbClr val="FF66FF"/>
              </a:solidFill>
              <a:latin typeface="Arial" charset="0"/>
            </a:endParaRPr>
          </a:p>
          <a:p>
            <a:pPr algn="just">
              <a:buFont typeface="Wingdings" pitchFamily="2" charset="2"/>
              <a:buNone/>
              <a:defRPr/>
            </a:pPr>
            <a:r>
              <a:rPr lang="es-ES" sz="2800" dirty="0" smtClean="0">
                <a:latin typeface="Arial" charset="0"/>
              </a:rPr>
              <a:t>	             X     +      </a:t>
            </a:r>
            <a:r>
              <a:rPr lang="es-ES" sz="2800" dirty="0" smtClean="0">
                <a:latin typeface="Arial" charset="0"/>
                <a:sym typeface="Symbol" pitchFamily="18" charset="2"/>
              </a:rPr>
              <a:t></a:t>
            </a:r>
            <a:r>
              <a:rPr lang="es-ES" sz="2800" dirty="0" smtClean="0">
                <a:latin typeface="Arial" charset="0"/>
              </a:rPr>
              <a:t> 	  </a:t>
            </a:r>
            <a:r>
              <a:rPr lang="es-ES" sz="2800" dirty="0" smtClean="0">
                <a:latin typeface="Arial" charset="0"/>
                <a:sym typeface="Wingdings" pitchFamily="2" charset="2"/>
              </a:rPr>
              <a:t></a:t>
            </a:r>
            <a:r>
              <a:rPr lang="es-ES" sz="2800" dirty="0" smtClean="0">
                <a:latin typeface="Arial" charset="0"/>
              </a:rPr>
              <a:t>        Y	   +     </a:t>
            </a:r>
            <a:r>
              <a:rPr lang="he-IL" dirty="0" smtClean="0">
                <a:latin typeface="Arial" charset="0"/>
                <a:cs typeface="Arial" charset="0"/>
              </a:rPr>
              <a:t>ע</a:t>
            </a:r>
            <a:endParaRPr lang="es-ES" sz="2800" dirty="0" smtClean="0">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r>
              <a:rPr lang="es-ES" sz="2800" dirty="0" smtClean="0">
                <a:latin typeface="Arial" charset="0"/>
              </a:rPr>
              <a:t>	             p	      +      </a:t>
            </a:r>
            <a:r>
              <a:rPr lang="es-ES" sz="2800" dirty="0" smtClean="0">
                <a:latin typeface="Arial" charset="0"/>
                <a:sym typeface="Symbol" pitchFamily="18" charset="2"/>
              </a:rPr>
              <a:t></a:t>
            </a:r>
            <a:r>
              <a:rPr lang="es-ES" sz="2800" dirty="0" smtClean="0">
                <a:latin typeface="Arial" charset="0"/>
              </a:rPr>
              <a:t>	  </a:t>
            </a:r>
            <a:r>
              <a:rPr lang="es-ES" sz="2800" dirty="0" smtClean="0">
                <a:latin typeface="Arial" charset="0"/>
                <a:sym typeface="Wingdings" pitchFamily="2" charset="2"/>
              </a:rPr>
              <a:t></a:t>
            </a:r>
            <a:r>
              <a:rPr lang="es-ES" sz="2800" dirty="0" smtClean="0">
                <a:latin typeface="Arial" charset="0"/>
              </a:rPr>
              <a:t>       n     +    </a:t>
            </a:r>
            <a:r>
              <a:rPr lang="he-IL" dirty="0" smtClean="0">
                <a:latin typeface="Arial" charset="0"/>
                <a:cs typeface="Arial" charset="0"/>
              </a:rPr>
              <a:t>ע</a:t>
            </a:r>
            <a:r>
              <a:rPr lang="en-GB" dirty="0" smtClean="0">
                <a:latin typeface="Arial" charset="0"/>
                <a:cs typeface="Arial" charset="0"/>
              </a:rPr>
              <a:t> </a:t>
            </a:r>
          </a:p>
          <a:p>
            <a:pPr algn="just">
              <a:buFont typeface="Wingdings" pitchFamily="2" charset="2"/>
              <a:buNone/>
              <a:defRPr/>
            </a:pPr>
            <a:r>
              <a:rPr lang="es-ES" sz="2800" dirty="0" smtClean="0">
                <a:latin typeface="Arial" charset="0"/>
              </a:rPr>
              <a:t>                                </a:t>
            </a:r>
          </a:p>
          <a:p>
            <a:pPr algn="just">
              <a:buFont typeface="Wingdings" pitchFamily="2" charset="2"/>
              <a:buNone/>
              <a:defRPr/>
            </a:pPr>
            <a:r>
              <a:rPr lang="es-ES" sz="2800" dirty="0" smtClean="0">
                <a:latin typeface="Arial" charset="0"/>
              </a:rPr>
              <a:t>	       </a:t>
            </a:r>
            <a:r>
              <a:rPr lang="es-ES" sz="2800" b="1" dirty="0" smtClean="0">
                <a:solidFill>
                  <a:srgbClr val="CC66FF"/>
                </a:solidFill>
                <a:latin typeface="Arial" charset="0"/>
              </a:rPr>
              <a:t>-Desintegración </a:t>
            </a:r>
            <a:r>
              <a:rPr lang="el-GR" sz="2800" b="1" dirty="0" smtClean="0">
                <a:solidFill>
                  <a:srgbClr val="CC66FF"/>
                </a:solidFill>
                <a:latin typeface="Arial" charset="0"/>
                <a:cs typeface="Arial" charset="0"/>
              </a:rPr>
              <a:t>γ</a:t>
            </a:r>
            <a:endParaRPr lang="en-GB" sz="2800" b="1" dirty="0" smtClean="0">
              <a:solidFill>
                <a:srgbClr val="CC66FF"/>
              </a:solidFill>
              <a:latin typeface="Arial" charset="0"/>
              <a:cs typeface="Arial" charset="0"/>
            </a:endParaRPr>
          </a:p>
          <a:p>
            <a:pPr algn="just">
              <a:buFont typeface="Wingdings" pitchFamily="2" charset="2"/>
              <a:buNone/>
              <a:defRPr/>
            </a:pPr>
            <a:endParaRPr lang="el-GR" sz="2800" b="1" dirty="0" smtClean="0">
              <a:solidFill>
                <a:srgbClr val="FF66FF"/>
              </a:solidFill>
              <a:latin typeface="Arial" charset="0"/>
              <a:cs typeface="Arial" charset="0"/>
            </a:endParaRPr>
          </a:p>
          <a:p>
            <a:pPr algn="just">
              <a:buFont typeface="Wingdings" pitchFamily="2" charset="2"/>
              <a:buNone/>
              <a:defRPr/>
            </a:pPr>
            <a:r>
              <a:rPr lang="es-ES" sz="2800" dirty="0" smtClean="0">
                <a:latin typeface="Arial" charset="0"/>
              </a:rPr>
              <a:t>	              </a:t>
            </a:r>
            <a:r>
              <a:rPr lang="es-ES" sz="2800" dirty="0" smtClean="0">
                <a:latin typeface="Arial" charset="0"/>
              </a:rPr>
              <a:t>(     </a:t>
            </a:r>
            <a:r>
              <a:rPr lang="es-ES" sz="2800" dirty="0" smtClean="0">
                <a:latin typeface="Arial" charset="0"/>
              </a:rPr>
              <a:t>X )*        </a:t>
            </a:r>
            <a:r>
              <a:rPr lang="es-ES" sz="2800" dirty="0" smtClean="0">
                <a:latin typeface="Arial" charset="0"/>
                <a:sym typeface="Wingdings" pitchFamily="2" charset="2"/>
              </a:rPr>
              <a:t></a:t>
            </a:r>
            <a:r>
              <a:rPr lang="es-ES" sz="2800" dirty="0" smtClean="0">
                <a:latin typeface="Arial" charset="0"/>
              </a:rPr>
              <a:t>	    X	         +</a:t>
            </a:r>
            <a:endParaRPr lang="es-ES" sz="2800" b="1" dirty="0" smtClean="0">
              <a:latin typeface="Arial" charset="0"/>
            </a:endParaRPr>
          </a:p>
          <a:p>
            <a:pPr algn="just">
              <a:buFont typeface="Wingdings" pitchFamily="2" charset="2"/>
              <a:buNone/>
              <a:defRPr/>
            </a:pPr>
            <a:r>
              <a:rPr lang="es-ES" sz="2800" dirty="0" smtClean="0">
                <a:latin typeface="Arial" charset="0"/>
              </a:rPr>
              <a:t>	      Núcleo excitado	   Núcleo estable</a:t>
            </a:r>
            <a:endParaRPr lang="en-GB" sz="2800" dirty="0" smtClean="0">
              <a:latin typeface="Arial" charset="0"/>
            </a:endParaRPr>
          </a:p>
        </p:txBody>
      </p:sp>
      <p:graphicFrame>
        <p:nvGraphicFramePr>
          <p:cNvPr id="66565" name="Object 6"/>
          <p:cNvGraphicFramePr>
            <a:graphicFrameLocks noChangeAspect="1"/>
          </p:cNvGraphicFramePr>
          <p:nvPr>
            <p:extLst>
              <p:ext uri="{D42A27DB-BD31-4B8C-83A1-F6EECF244321}">
                <p14:modId xmlns:p14="http://schemas.microsoft.com/office/powerpoint/2010/main" val="649399888"/>
              </p:ext>
            </p:extLst>
          </p:nvPr>
        </p:nvGraphicFramePr>
        <p:xfrm>
          <a:off x="4499992" y="1700213"/>
          <a:ext cx="511175" cy="574675"/>
        </p:xfrm>
        <a:graphic>
          <a:graphicData uri="http://schemas.openxmlformats.org/presentationml/2006/ole">
            <mc:AlternateContent xmlns:mc="http://schemas.openxmlformats.org/markup-compatibility/2006">
              <mc:Choice xmlns:v="urn:schemas-microsoft-com:vml" Requires="v">
                <p:oleObj spid="_x0000_s42482" name="Ecuación" r:id="rId3" imgW="203112" imgH="228501" progId="Equation.3">
                  <p:embed/>
                </p:oleObj>
              </mc:Choice>
              <mc:Fallback>
                <p:oleObj name="Ecuación" r:id="rId3" imgW="203112"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1700213"/>
                        <a:ext cx="511175" cy="574675"/>
                      </a:xfrm>
                      <a:prstGeom prst="rect">
                        <a:avLst/>
                      </a:prstGeom>
                      <a:solidFill>
                        <a:srgbClr val="FFFF00"/>
                      </a:solidFill>
                      <a:ln>
                        <a:noFill/>
                      </a:ln>
                      <a:extLst/>
                    </p:spPr>
                  </p:pic>
                </p:oleObj>
              </mc:Fallback>
            </mc:AlternateContent>
          </a:graphicData>
        </a:graphic>
      </p:graphicFrame>
      <p:graphicFrame>
        <p:nvGraphicFramePr>
          <p:cNvPr id="66566" name="Object 7"/>
          <p:cNvGraphicFramePr>
            <a:graphicFrameLocks noChangeAspect="1"/>
          </p:cNvGraphicFramePr>
          <p:nvPr>
            <p:extLst>
              <p:ext uri="{D42A27DB-BD31-4B8C-83A1-F6EECF244321}">
                <p14:modId xmlns:p14="http://schemas.microsoft.com/office/powerpoint/2010/main" val="1712063501"/>
              </p:ext>
            </p:extLst>
          </p:nvPr>
        </p:nvGraphicFramePr>
        <p:xfrm>
          <a:off x="1331640" y="2708275"/>
          <a:ext cx="241300" cy="719138"/>
        </p:xfrm>
        <a:graphic>
          <a:graphicData uri="http://schemas.openxmlformats.org/presentationml/2006/ole">
            <mc:AlternateContent xmlns:mc="http://schemas.openxmlformats.org/markup-compatibility/2006">
              <mc:Choice xmlns:v="urn:schemas-microsoft-com:vml" Requires="v">
                <p:oleObj spid="_x0000_s42483" name="Ecuación" r:id="rId5" imgW="76134" imgH="228402" progId="Equation.3">
                  <p:embed/>
                </p:oleObj>
              </mc:Choice>
              <mc:Fallback>
                <p:oleObj name="Ecuación" r:id="rId5" imgW="76134" imgH="22840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2708275"/>
                        <a:ext cx="241300" cy="719138"/>
                      </a:xfrm>
                      <a:prstGeom prst="rect">
                        <a:avLst/>
                      </a:prstGeom>
                      <a:solidFill>
                        <a:schemeClr val="accent3">
                          <a:lumMod val="60000"/>
                          <a:lumOff val="40000"/>
                        </a:schemeClr>
                      </a:solidFill>
                      <a:ln>
                        <a:noFill/>
                      </a:ln>
                      <a:extLst/>
                    </p:spPr>
                  </p:pic>
                </p:oleObj>
              </mc:Fallback>
            </mc:AlternateContent>
          </a:graphicData>
        </a:graphic>
      </p:graphicFrame>
      <p:graphicFrame>
        <p:nvGraphicFramePr>
          <p:cNvPr id="66567" name="Object 8"/>
          <p:cNvGraphicFramePr>
            <a:graphicFrameLocks noChangeAspect="1"/>
          </p:cNvGraphicFramePr>
          <p:nvPr>
            <p:extLst>
              <p:ext uri="{D42A27DB-BD31-4B8C-83A1-F6EECF244321}">
                <p14:modId xmlns:p14="http://schemas.microsoft.com/office/powerpoint/2010/main" val="3424350252"/>
              </p:ext>
            </p:extLst>
          </p:nvPr>
        </p:nvGraphicFramePr>
        <p:xfrm>
          <a:off x="2915816" y="2781300"/>
          <a:ext cx="330200" cy="595313"/>
        </p:xfrm>
        <a:graphic>
          <a:graphicData uri="http://schemas.openxmlformats.org/presentationml/2006/ole">
            <mc:AlternateContent xmlns:mc="http://schemas.openxmlformats.org/markup-compatibility/2006">
              <mc:Choice xmlns:v="urn:schemas-microsoft-com:vml" Requires="v">
                <p:oleObj spid="_x0000_s42484" name="Ecuación" r:id="rId7" imgW="126890" imgH="228402" progId="Equation.3">
                  <p:embed/>
                </p:oleObj>
              </mc:Choice>
              <mc:Fallback>
                <p:oleObj name="Ecuación" r:id="rId7" imgW="126890"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5816" y="2781300"/>
                        <a:ext cx="330200" cy="595313"/>
                      </a:xfrm>
                      <a:prstGeom prst="rect">
                        <a:avLst/>
                      </a:prstGeom>
                      <a:solidFill>
                        <a:srgbClr val="FFCCFF"/>
                      </a:solidFill>
                      <a:ln>
                        <a:noFill/>
                      </a:ln>
                      <a:extLst/>
                    </p:spPr>
                  </p:pic>
                </p:oleObj>
              </mc:Fallback>
            </mc:AlternateContent>
          </a:graphicData>
        </a:graphic>
      </p:graphicFrame>
      <p:graphicFrame>
        <p:nvGraphicFramePr>
          <p:cNvPr id="66568" name="Object 9"/>
          <p:cNvGraphicFramePr>
            <a:graphicFrameLocks noChangeAspect="1"/>
          </p:cNvGraphicFramePr>
          <p:nvPr>
            <p:extLst>
              <p:ext uri="{D42A27DB-BD31-4B8C-83A1-F6EECF244321}">
                <p14:modId xmlns:p14="http://schemas.microsoft.com/office/powerpoint/2010/main" val="3805073700"/>
              </p:ext>
            </p:extLst>
          </p:nvPr>
        </p:nvGraphicFramePr>
        <p:xfrm>
          <a:off x="4572000" y="2708275"/>
          <a:ext cx="309562" cy="841375"/>
        </p:xfrm>
        <a:graphic>
          <a:graphicData uri="http://schemas.openxmlformats.org/presentationml/2006/ole">
            <mc:AlternateContent xmlns:mc="http://schemas.openxmlformats.org/markup-compatibility/2006">
              <mc:Choice xmlns:v="urn:schemas-microsoft-com:vml" Requires="v">
                <p:oleObj spid="_x0000_s42485" name="Ecuación" r:id="rId9" imgW="88784" imgH="240986" progId="Equation.3">
                  <p:embed/>
                </p:oleObj>
              </mc:Choice>
              <mc:Fallback>
                <p:oleObj name="Ecuación" r:id="rId9" imgW="88784" imgH="24098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2708275"/>
                        <a:ext cx="309562" cy="841375"/>
                      </a:xfrm>
                      <a:prstGeom prst="rect">
                        <a:avLst/>
                      </a:prstGeom>
                      <a:solidFill>
                        <a:srgbClr val="FFFF00"/>
                      </a:solidFill>
                      <a:ln>
                        <a:noFill/>
                      </a:ln>
                      <a:extLst/>
                    </p:spPr>
                  </p:pic>
                </p:oleObj>
              </mc:Fallback>
            </mc:AlternateContent>
          </a:graphicData>
        </a:graphic>
      </p:graphicFrame>
      <p:graphicFrame>
        <p:nvGraphicFramePr>
          <p:cNvPr id="66569" name="Object 10"/>
          <p:cNvGraphicFramePr>
            <a:graphicFrameLocks noChangeAspect="1"/>
          </p:cNvGraphicFramePr>
          <p:nvPr>
            <p:extLst>
              <p:ext uri="{D42A27DB-BD31-4B8C-83A1-F6EECF244321}">
                <p14:modId xmlns:p14="http://schemas.microsoft.com/office/powerpoint/2010/main" val="3420331776"/>
              </p:ext>
            </p:extLst>
          </p:nvPr>
        </p:nvGraphicFramePr>
        <p:xfrm>
          <a:off x="1979712" y="4868863"/>
          <a:ext cx="325438" cy="649287"/>
        </p:xfrm>
        <a:graphic>
          <a:graphicData uri="http://schemas.openxmlformats.org/presentationml/2006/ole">
            <mc:AlternateContent xmlns:mc="http://schemas.openxmlformats.org/markup-compatibility/2006">
              <mc:Choice xmlns:v="urn:schemas-microsoft-com:vml" Requires="v">
                <p:oleObj spid="_x0000_s42486" name="Ecuación" r:id="rId11" imgW="114250" imgH="228501" progId="Equation.3">
                  <p:embed/>
                </p:oleObj>
              </mc:Choice>
              <mc:Fallback>
                <p:oleObj name="Ecuación" r:id="rId11" imgW="114250"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79712" y="4868863"/>
                        <a:ext cx="325438" cy="649287"/>
                      </a:xfrm>
                      <a:prstGeom prst="rect">
                        <a:avLst/>
                      </a:prstGeom>
                      <a:solidFill>
                        <a:schemeClr val="accent3">
                          <a:lumMod val="60000"/>
                          <a:lumOff val="40000"/>
                        </a:schemeClr>
                      </a:solidFill>
                      <a:ln>
                        <a:noFill/>
                      </a:ln>
                      <a:extLst/>
                    </p:spPr>
                  </p:pic>
                </p:oleObj>
              </mc:Fallback>
            </mc:AlternateContent>
          </a:graphicData>
        </a:graphic>
      </p:graphicFrame>
      <p:graphicFrame>
        <p:nvGraphicFramePr>
          <p:cNvPr id="66570" name="Object 11"/>
          <p:cNvGraphicFramePr>
            <a:graphicFrameLocks noChangeAspect="1"/>
          </p:cNvGraphicFramePr>
          <p:nvPr>
            <p:extLst>
              <p:ext uri="{D42A27DB-BD31-4B8C-83A1-F6EECF244321}">
                <p14:modId xmlns:p14="http://schemas.microsoft.com/office/powerpoint/2010/main" val="1352214065"/>
              </p:ext>
            </p:extLst>
          </p:nvPr>
        </p:nvGraphicFramePr>
        <p:xfrm>
          <a:off x="4644008" y="4868863"/>
          <a:ext cx="325437" cy="649287"/>
        </p:xfrm>
        <a:graphic>
          <a:graphicData uri="http://schemas.openxmlformats.org/presentationml/2006/ole">
            <mc:AlternateContent xmlns:mc="http://schemas.openxmlformats.org/markup-compatibility/2006">
              <mc:Choice xmlns:v="urn:schemas-microsoft-com:vml" Requires="v">
                <p:oleObj spid="_x0000_s42487" name="Ecuación" r:id="rId13" imgW="114250" imgH="228501" progId="Equation.3">
                  <p:embed/>
                </p:oleObj>
              </mc:Choice>
              <mc:Fallback>
                <p:oleObj name="Ecuación" r:id="rId13" imgW="114250"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4008" y="4868863"/>
                        <a:ext cx="325437" cy="649287"/>
                      </a:xfrm>
                      <a:prstGeom prst="rect">
                        <a:avLst/>
                      </a:prstGeom>
                      <a:solidFill>
                        <a:srgbClr val="FFFF00"/>
                      </a:solidFill>
                      <a:ln>
                        <a:noFill/>
                      </a:ln>
                      <a:extLst/>
                    </p:spPr>
                  </p:pic>
                </p:oleObj>
              </mc:Fallback>
            </mc:AlternateContent>
          </a:graphicData>
        </a:graphic>
      </p:graphicFrame>
      <p:graphicFrame>
        <p:nvGraphicFramePr>
          <p:cNvPr id="66571" name="Object 12"/>
          <p:cNvGraphicFramePr>
            <a:graphicFrameLocks noChangeAspect="1"/>
          </p:cNvGraphicFramePr>
          <p:nvPr>
            <p:extLst>
              <p:ext uri="{D42A27DB-BD31-4B8C-83A1-F6EECF244321}">
                <p14:modId xmlns:p14="http://schemas.microsoft.com/office/powerpoint/2010/main" val="114925186"/>
              </p:ext>
            </p:extLst>
          </p:nvPr>
        </p:nvGraphicFramePr>
        <p:xfrm>
          <a:off x="3851275" y="1484313"/>
          <a:ext cx="369888" cy="369887"/>
        </p:xfrm>
        <a:graphic>
          <a:graphicData uri="http://schemas.openxmlformats.org/presentationml/2006/ole">
            <mc:AlternateContent xmlns:mc="http://schemas.openxmlformats.org/markup-compatibility/2006">
              <mc:Choice xmlns:v="urn:schemas-microsoft-com:vml" Requires="v">
                <p:oleObj spid="_x0000_s42488" name="Ecuación" r:id="rId14" imgW="164885" imgH="164885" progId="Equation.3">
                  <p:embed/>
                </p:oleObj>
              </mc:Choice>
              <mc:Fallback>
                <p:oleObj name="Ecuación" r:id="rId14" imgW="164885" imgH="164885"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51275" y="1484313"/>
                        <a:ext cx="369888" cy="369887"/>
                      </a:xfrm>
                      <a:prstGeom prst="rect">
                        <a:avLst/>
                      </a:prstGeom>
                      <a:solidFill>
                        <a:srgbClr val="00B0F0"/>
                      </a:solidFill>
                      <a:ln>
                        <a:noFill/>
                      </a:ln>
                      <a:extLst/>
                    </p:spPr>
                  </p:pic>
                </p:oleObj>
              </mc:Fallback>
            </mc:AlternateContent>
          </a:graphicData>
        </a:graphic>
      </p:graphicFrame>
      <p:graphicFrame>
        <p:nvGraphicFramePr>
          <p:cNvPr id="66572" name="Object 16"/>
          <p:cNvGraphicFramePr>
            <a:graphicFrameLocks noChangeAspect="1"/>
          </p:cNvGraphicFramePr>
          <p:nvPr>
            <p:extLst>
              <p:ext uri="{D42A27DB-BD31-4B8C-83A1-F6EECF244321}">
                <p14:modId xmlns:p14="http://schemas.microsoft.com/office/powerpoint/2010/main" val="2365603432"/>
              </p:ext>
            </p:extLst>
          </p:nvPr>
        </p:nvGraphicFramePr>
        <p:xfrm>
          <a:off x="1259632" y="1700213"/>
          <a:ext cx="325437" cy="649287"/>
        </p:xfrm>
        <a:graphic>
          <a:graphicData uri="http://schemas.openxmlformats.org/presentationml/2006/ole">
            <mc:AlternateContent xmlns:mc="http://schemas.openxmlformats.org/markup-compatibility/2006">
              <mc:Choice xmlns:v="urn:schemas-microsoft-com:vml" Requires="v">
                <p:oleObj spid="_x0000_s42489" name="Ecuación" r:id="rId16" imgW="114250" imgH="228501" progId="Equation.3">
                  <p:embed/>
                </p:oleObj>
              </mc:Choice>
              <mc:Fallback>
                <p:oleObj name="Ecuación" r:id="rId16" imgW="114250"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9632" y="1700213"/>
                        <a:ext cx="325437" cy="649287"/>
                      </a:xfrm>
                      <a:prstGeom prst="rect">
                        <a:avLst/>
                      </a:prstGeom>
                      <a:solidFill>
                        <a:schemeClr val="accent3">
                          <a:lumMod val="60000"/>
                          <a:lumOff val="40000"/>
                        </a:schemeClr>
                      </a:solidFill>
                      <a:ln>
                        <a:noFill/>
                      </a:ln>
                      <a:extLst/>
                    </p:spPr>
                  </p:pic>
                </p:oleObj>
              </mc:Fallback>
            </mc:AlternateContent>
          </a:graphicData>
        </a:graphic>
      </p:graphicFrame>
      <p:graphicFrame>
        <p:nvGraphicFramePr>
          <p:cNvPr id="66573" name="Object 17"/>
          <p:cNvGraphicFramePr>
            <a:graphicFrameLocks noChangeAspect="1"/>
          </p:cNvGraphicFramePr>
          <p:nvPr>
            <p:extLst>
              <p:ext uri="{D42A27DB-BD31-4B8C-83A1-F6EECF244321}">
                <p14:modId xmlns:p14="http://schemas.microsoft.com/office/powerpoint/2010/main" val="293602956"/>
              </p:ext>
            </p:extLst>
          </p:nvPr>
        </p:nvGraphicFramePr>
        <p:xfrm>
          <a:off x="2843808" y="1773238"/>
          <a:ext cx="330200" cy="595312"/>
        </p:xfrm>
        <a:graphic>
          <a:graphicData uri="http://schemas.openxmlformats.org/presentationml/2006/ole">
            <mc:AlternateContent xmlns:mc="http://schemas.openxmlformats.org/markup-compatibility/2006">
              <mc:Choice xmlns:v="urn:schemas-microsoft-com:vml" Requires="v">
                <p:oleObj spid="_x0000_s42490" name="Ecuación" r:id="rId17" imgW="126890" imgH="228402" progId="Equation.3">
                  <p:embed/>
                </p:oleObj>
              </mc:Choice>
              <mc:Fallback>
                <p:oleObj name="Ecuación" r:id="rId17" imgW="126890"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1773238"/>
                        <a:ext cx="330200" cy="595312"/>
                      </a:xfrm>
                      <a:prstGeom prst="rect">
                        <a:avLst/>
                      </a:prstGeom>
                      <a:solidFill>
                        <a:srgbClr val="FFCCFF"/>
                      </a:solidFill>
                      <a:ln>
                        <a:noFill/>
                      </a:ln>
                      <a:extLst/>
                    </p:spPr>
                  </p:pic>
                </p:oleObj>
              </mc:Fallback>
            </mc:AlternateContent>
          </a:graphicData>
        </a:graphic>
      </p:graphicFrame>
      <p:graphicFrame>
        <p:nvGraphicFramePr>
          <p:cNvPr id="66574" name="Object 18"/>
          <p:cNvGraphicFramePr>
            <a:graphicFrameLocks noChangeAspect="1"/>
          </p:cNvGraphicFramePr>
          <p:nvPr>
            <p:extLst>
              <p:ext uri="{D42A27DB-BD31-4B8C-83A1-F6EECF244321}">
                <p14:modId xmlns:p14="http://schemas.microsoft.com/office/powerpoint/2010/main" val="1053596275"/>
              </p:ext>
            </p:extLst>
          </p:nvPr>
        </p:nvGraphicFramePr>
        <p:xfrm>
          <a:off x="7380288" y="4941888"/>
          <a:ext cx="552450" cy="719137"/>
        </p:xfrm>
        <a:graphic>
          <a:graphicData uri="http://schemas.openxmlformats.org/presentationml/2006/ole">
            <mc:AlternateContent xmlns:mc="http://schemas.openxmlformats.org/markup-compatibility/2006">
              <mc:Choice xmlns:v="urn:schemas-microsoft-com:vml" Requires="v">
                <p:oleObj spid="_x0000_s42491" name="Ecuación" r:id="rId18" imgW="126780" imgH="164814" progId="Equation.3">
                  <p:embed/>
                </p:oleObj>
              </mc:Choice>
              <mc:Fallback>
                <p:oleObj name="Ecuación" r:id="rId18" imgW="126780" imgH="164814"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80288" y="4941888"/>
                        <a:ext cx="552450" cy="719137"/>
                      </a:xfrm>
                      <a:prstGeom prst="rect">
                        <a:avLst/>
                      </a:prstGeom>
                      <a:solidFill>
                        <a:srgbClr val="FF0000"/>
                      </a:solidFill>
                      <a:ln>
                        <a:noFill/>
                      </a:ln>
                      <a:extLst/>
                    </p:spPr>
                  </p:pic>
                </p:oleObj>
              </mc:Fallback>
            </mc:AlternateContent>
          </a:graphicData>
        </a:graphic>
      </p:graphicFrame>
      <p:pic>
        <p:nvPicPr>
          <p:cNvPr id="66575" name="Picture 19" descr="DESINTEGRACION GAMMA"/>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4859338" y="3786188"/>
            <a:ext cx="249237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52047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4294967295"/>
          </p:nvPr>
        </p:nvSpPr>
        <p:spPr>
          <a:xfrm>
            <a:off x="395536" y="1341115"/>
            <a:ext cx="7941568" cy="4176117"/>
          </a:xfrm>
        </p:spPr>
        <p:txBody>
          <a:bodyPr/>
          <a:lstStyle/>
          <a:p>
            <a:pPr algn="just">
              <a:buFont typeface="Wingdings" pitchFamily="2" charset="2"/>
              <a:buNone/>
              <a:defRPr/>
            </a:pPr>
            <a:r>
              <a:rPr lang="es-ES" b="1" dirty="0" smtClean="0"/>
              <a:t>	</a:t>
            </a:r>
            <a:r>
              <a:rPr lang="es-ES" sz="2800" b="1" dirty="0" smtClean="0">
                <a:solidFill>
                  <a:srgbClr val="FFC000"/>
                </a:solidFill>
                <a:latin typeface="Arial" charset="0"/>
              </a:rPr>
              <a:t>RADIACTIVIDAD ARTIFICIAL</a:t>
            </a:r>
          </a:p>
          <a:p>
            <a:pPr algn="just">
              <a:buFont typeface="Wingdings" pitchFamily="2" charset="2"/>
              <a:buNone/>
              <a:defRPr/>
            </a:pPr>
            <a:endParaRPr lang="es-ES" sz="1100" dirty="0" smtClean="0">
              <a:solidFill>
                <a:srgbClr val="FF0000"/>
              </a:solidFill>
              <a:latin typeface="Arial" charset="0"/>
            </a:endParaRPr>
          </a:p>
          <a:p>
            <a:pPr algn="just">
              <a:buNone/>
              <a:defRPr/>
            </a:pPr>
            <a:r>
              <a:rPr lang="es-ES" sz="2800" dirty="0" smtClean="0">
                <a:latin typeface="Arial" charset="0"/>
              </a:rPr>
              <a:t>	</a:t>
            </a:r>
            <a:r>
              <a:rPr lang="es-ES" sz="2800" dirty="0">
                <a:latin typeface="Arial" panose="020B0604020202020204" pitchFamily="34" charset="0"/>
                <a:cs typeface="Arial" panose="020B0604020202020204" pitchFamily="34" charset="0"/>
              </a:rPr>
              <a:t>A diferencia d e la desintegración radiactiva, la transmutación resulta </a:t>
            </a:r>
            <a:r>
              <a:rPr lang="es-ES" sz="2800" dirty="0" smtClean="0">
                <a:latin typeface="Arial" panose="020B0604020202020204" pitchFamily="34" charset="0"/>
                <a:cs typeface="Arial" panose="020B0604020202020204" pitchFamily="34" charset="0"/>
              </a:rPr>
              <a:t>de </a:t>
            </a:r>
            <a:r>
              <a:rPr lang="es-ES" sz="2800" dirty="0">
                <a:latin typeface="Arial" panose="020B0604020202020204" pitchFamily="34" charset="0"/>
                <a:cs typeface="Arial" panose="020B0604020202020204" pitchFamily="34" charset="0"/>
              </a:rPr>
              <a:t>la colisión de dos partículas. Así, en la transmutación participan cuatro partículas</a:t>
            </a:r>
            <a:r>
              <a:rPr lang="es-ES" sz="2800" dirty="0" smtClean="0">
                <a:latin typeface="Arial" panose="020B0604020202020204" pitchFamily="34" charset="0"/>
                <a:cs typeface="Arial" panose="020B0604020202020204" pitchFamily="34" charset="0"/>
              </a:rPr>
              <a:t>: </a:t>
            </a:r>
            <a:r>
              <a:rPr lang="es-ES" sz="2800" dirty="0">
                <a:latin typeface="Arial" panose="020B0604020202020204" pitchFamily="34" charset="0"/>
                <a:cs typeface="Arial" panose="020B0604020202020204" pitchFamily="34" charset="0"/>
              </a:rPr>
              <a:t>el núcleo objetivo, la partícula que bombardea, el núcleo producido y la partícula expulsada.</a:t>
            </a:r>
          </a:p>
          <a:p>
            <a:pPr algn="just">
              <a:buFont typeface="Wingdings" pitchFamily="2" charset="2"/>
              <a:buNone/>
              <a:defRPr/>
            </a:pPr>
            <a:endParaRPr lang="es-ES" sz="2800" dirty="0" smtClean="0">
              <a:latin typeface="Arial" charset="0"/>
            </a:endParaRPr>
          </a:p>
          <a:p>
            <a:pPr algn="just">
              <a:buFont typeface="Wingdings" pitchFamily="2" charset="2"/>
              <a:buNone/>
              <a:defRPr/>
            </a:pPr>
            <a:r>
              <a:rPr lang="es-ES" sz="2800" dirty="0" smtClean="0">
                <a:latin typeface="Arial" charset="0"/>
              </a:rPr>
              <a:t>	</a:t>
            </a:r>
            <a:endParaRPr lang="en-GB" sz="2800" dirty="0" smtClean="0">
              <a:latin typeface="Arial" charset="0"/>
            </a:endParaRPr>
          </a:p>
        </p:txBody>
      </p:sp>
    </p:spTree>
    <p:extLst>
      <p:ext uri="{BB962C8B-B14F-4D97-AF65-F5344CB8AC3E}">
        <p14:creationId xmlns:p14="http://schemas.microsoft.com/office/powerpoint/2010/main" val="3427459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p:cNvSpPr>
            <a:spLocks noGrp="1" noChangeArrowheads="1"/>
          </p:cNvSpPr>
          <p:nvPr>
            <p:ph type="title"/>
          </p:nvPr>
        </p:nvSpPr>
        <p:spPr>
          <a:xfrm>
            <a:off x="1969591" y="923504"/>
            <a:ext cx="6346825" cy="849312"/>
          </a:xfrm>
          <a:noFill/>
          <a:extLst>
            <a:ext uri="{909E8E84-426E-40DD-AFC4-6F175D3DCCD1}">
              <a14:hiddenFill xmlns:a14="http://schemas.microsoft.com/office/drawing/2010/main">
                <a:solidFill>
                  <a:srgbClr val="FFFFFF"/>
                </a:solidFill>
              </a14:hiddenFill>
            </a:ext>
          </a:extLst>
        </p:spPr>
        <p:txBody>
          <a:bodyPr/>
          <a:lstStyle/>
          <a:p>
            <a:pPr algn="l"/>
            <a:r>
              <a:rPr lang="es-ES" altLang="es-PE" sz="3200" dirty="0" smtClean="0">
                <a:solidFill>
                  <a:srgbClr val="FFFF00"/>
                </a:solidFill>
                <a:effectLst/>
                <a:latin typeface="Arial" charset="0"/>
              </a:rPr>
              <a:t>ESTRUCTURA ATÓMICA</a:t>
            </a:r>
            <a:endParaRPr lang="en-GB" altLang="es-PE" sz="3200" dirty="0" smtClean="0">
              <a:solidFill>
                <a:srgbClr val="FFFF00"/>
              </a:solidFill>
              <a:effectLst/>
              <a:latin typeface="Arial" charset="0"/>
            </a:endParaRPr>
          </a:p>
        </p:txBody>
      </p:sp>
      <p:sp>
        <p:nvSpPr>
          <p:cNvPr id="9226" name="Rectangle 10"/>
          <p:cNvSpPr>
            <a:spLocks noGrp="1" noChangeArrowheads="1"/>
          </p:cNvSpPr>
          <p:nvPr>
            <p:ph idx="1"/>
          </p:nvPr>
        </p:nvSpPr>
        <p:spPr>
          <a:xfrm>
            <a:off x="734888" y="2143397"/>
            <a:ext cx="8229600" cy="4525963"/>
          </a:xfrm>
        </p:spPr>
        <p:txBody>
          <a:bodyPr/>
          <a:lstStyle/>
          <a:p>
            <a:pPr>
              <a:lnSpc>
                <a:spcPct val="90000"/>
              </a:lnSpc>
              <a:buFont typeface="Wingdings" pitchFamily="2" charset="2"/>
              <a:buNone/>
              <a:defRPr/>
            </a:pPr>
            <a:r>
              <a:rPr lang="es-ES" sz="2800" b="1" dirty="0" smtClean="0">
                <a:solidFill>
                  <a:srgbClr val="FF0000"/>
                </a:solidFill>
                <a:latin typeface="Arial" charset="0"/>
                <a:cs typeface="Times New Roman" pitchFamily="18" charset="0"/>
              </a:rPr>
              <a:t>TEORÍA ATÓMICA</a:t>
            </a:r>
          </a:p>
          <a:p>
            <a:pPr>
              <a:lnSpc>
                <a:spcPct val="90000"/>
              </a:lnSpc>
              <a:buFont typeface="Wingdings" pitchFamily="2" charset="2"/>
              <a:buNone/>
              <a:defRPr/>
            </a:pPr>
            <a:r>
              <a:rPr lang="es-ES" sz="2800" b="1" dirty="0" smtClean="0">
                <a:solidFill>
                  <a:srgbClr val="FFC000"/>
                </a:solidFill>
                <a:effectLst/>
                <a:latin typeface="Arial" charset="0"/>
                <a:cs typeface="Times New Roman" pitchFamily="18" charset="0"/>
              </a:rPr>
              <a:t>EVOLUCIÓN</a:t>
            </a:r>
          </a:p>
          <a:p>
            <a:pPr>
              <a:lnSpc>
                <a:spcPct val="90000"/>
              </a:lnSpc>
              <a:buFont typeface="Wingdings" pitchFamily="2" charset="2"/>
              <a:buNone/>
              <a:defRPr/>
            </a:pPr>
            <a:r>
              <a:rPr lang="es-ES" sz="2800" dirty="0" smtClean="0">
                <a:latin typeface="Arial" charset="0"/>
                <a:cs typeface="Times New Roman" pitchFamily="18" charset="0"/>
              </a:rPr>
              <a:t>Primeras ideas </a:t>
            </a:r>
            <a:r>
              <a:rPr lang="es-ES" sz="2800" dirty="0" smtClean="0">
                <a:latin typeface="Arial" charset="0"/>
                <a:cs typeface="Times New Roman" pitchFamily="18" charset="0"/>
                <a:sym typeface="Symbol" pitchFamily="18" charset="2"/>
              </a:rPr>
              <a:t></a:t>
            </a:r>
            <a:r>
              <a:rPr lang="es-ES" sz="2800" dirty="0" smtClean="0">
                <a:latin typeface="Arial" charset="0"/>
                <a:cs typeface="Times New Roman" pitchFamily="18" charset="0"/>
              </a:rPr>
              <a:t> 600 a.C.  Filósofos griegos.</a:t>
            </a:r>
          </a:p>
          <a:p>
            <a:pPr>
              <a:lnSpc>
                <a:spcPct val="90000"/>
              </a:lnSpc>
              <a:buFont typeface="Wingdings" pitchFamily="2" charset="2"/>
              <a:buNone/>
              <a:defRPr/>
            </a:pPr>
            <a:r>
              <a:rPr lang="es-ES" sz="2800" dirty="0" smtClean="0">
                <a:latin typeface="Arial" charset="0"/>
                <a:cs typeface="Times New Roman" pitchFamily="18" charset="0"/>
              </a:rPr>
              <a:t>Se desarrollaron muchas teorías:</a:t>
            </a:r>
          </a:p>
          <a:p>
            <a:pPr>
              <a:lnSpc>
                <a:spcPct val="90000"/>
              </a:lnSpc>
              <a:buFont typeface="Wingdings" pitchFamily="2" charset="2"/>
              <a:buNone/>
              <a:defRPr/>
            </a:pPr>
            <a:r>
              <a:rPr lang="es-ES" sz="2800" b="1" dirty="0" smtClean="0">
                <a:latin typeface="Arial" charset="0"/>
                <a:cs typeface="Times New Roman" pitchFamily="18" charset="0"/>
              </a:rPr>
              <a:t>-</a:t>
            </a:r>
            <a:r>
              <a:rPr lang="es-ES" sz="2800" dirty="0" smtClean="0">
                <a:latin typeface="Arial" charset="0"/>
                <a:cs typeface="Times New Roman" pitchFamily="18" charset="0"/>
              </a:rPr>
              <a:t> </a:t>
            </a:r>
            <a:r>
              <a:rPr lang="es-ES" sz="2800" b="1" dirty="0" smtClean="0">
                <a:latin typeface="Arial" charset="0"/>
                <a:cs typeface="Times New Roman" pitchFamily="18" charset="0"/>
              </a:rPr>
              <a:t>TEORÍA ATOMISTA</a:t>
            </a:r>
            <a:r>
              <a:rPr lang="es-ES" sz="2800" dirty="0" smtClean="0">
                <a:latin typeface="Arial" charset="0"/>
                <a:cs typeface="Times New Roman" pitchFamily="18" charset="0"/>
              </a:rPr>
              <a:t>: </a:t>
            </a:r>
            <a:r>
              <a:rPr lang="es-ES" sz="2800" dirty="0" err="1" smtClean="0">
                <a:latin typeface="Arial" charset="0"/>
                <a:cs typeface="Times New Roman" pitchFamily="18" charset="0"/>
              </a:rPr>
              <a:t>Leucipo</a:t>
            </a:r>
            <a:r>
              <a:rPr lang="es-ES" sz="2800" dirty="0" smtClean="0">
                <a:latin typeface="Arial" charset="0"/>
                <a:cs typeface="Times New Roman" pitchFamily="18" charset="0"/>
              </a:rPr>
              <a:t>  y Demócrito.</a:t>
            </a:r>
          </a:p>
          <a:p>
            <a:pPr>
              <a:lnSpc>
                <a:spcPct val="90000"/>
              </a:lnSpc>
              <a:buFont typeface="Wingdings" pitchFamily="2" charset="2"/>
              <a:buNone/>
              <a:defRPr/>
            </a:pPr>
            <a:r>
              <a:rPr lang="es-ES" sz="2800" dirty="0" smtClean="0">
                <a:latin typeface="Arial" charset="0"/>
                <a:cs typeface="Times New Roman" pitchFamily="18" charset="0"/>
              </a:rPr>
              <a:t>   Materia - átomo.</a:t>
            </a:r>
          </a:p>
          <a:p>
            <a:pPr>
              <a:lnSpc>
                <a:spcPct val="90000"/>
              </a:lnSpc>
              <a:buFont typeface="Wingdings" pitchFamily="2" charset="2"/>
              <a:buNone/>
              <a:defRPr/>
            </a:pPr>
            <a:r>
              <a:rPr lang="es-ES" sz="2800" b="1" dirty="0" smtClean="0">
                <a:latin typeface="Arial" charset="0"/>
                <a:cs typeface="Times New Roman" pitchFamily="18" charset="0"/>
              </a:rPr>
              <a:t>-</a:t>
            </a:r>
            <a:r>
              <a:rPr lang="es-ES" sz="2800" dirty="0" smtClean="0">
                <a:latin typeface="Arial" charset="0"/>
                <a:cs typeface="Times New Roman" pitchFamily="18" charset="0"/>
              </a:rPr>
              <a:t> </a:t>
            </a:r>
            <a:r>
              <a:rPr lang="es-ES" sz="2800" b="1" dirty="0" smtClean="0">
                <a:latin typeface="Arial" charset="0"/>
                <a:cs typeface="Times New Roman" pitchFamily="18" charset="0"/>
              </a:rPr>
              <a:t>TEORÍA ARISTOTÉLICA</a:t>
            </a:r>
            <a:r>
              <a:rPr lang="es-ES" sz="2800" dirty="0" smtClean="0">
                <a:latin typeface="Arial" charset="0"/>
                <a:cs typeface="Times New Roman" pitchFamily="18" charset="0"/>
              </a:rPr>
              <a:t>: Aristóteles.</a:t>
            </a:r>
          </a:p>
          <a:p>
            <a:pPr>
              <a:lnSpc>
                <a:spcPct val="90000"/>
              </a:lnSpc>
              <a:buFont typeface="Wingdings" pitchFamily="2" charset="2"/>
              <a:buNone/>
              <a:defRPr/>
            </a:pPr>
            <a:r>
              <a:rPr lang="es-ES" sz="2800" dirty="0" smtClean="0">
                <a:latin typeface="Arial" charset="0"/>
                <a:cs typeface="Times New Roman" pitchFamily="18" charset="0"/>
              </a:rPr>
              <a:t>   Materia - agua, tierra, aire y fuego.</a:t>
            </a:r>
          </a:p>
          <a:p>
            <a:pPr>
              <a:lnSpc>
                <a:spcPct val="90000"/>
              </a:lnSpc>
              <a:buFont typeface="Wingdings" pitchFamily="2" charset="2"/>
              <a:buNone/>
              <a:defRPr/>
            </a:pPr>
            <a:endParaRPr lang="en-GB" sz="2800" dirty="0" smtClean="0">
              <a:latin typeface="Arial" charset="0"/>
              <a:cs typeface="Times New Roman" pitchFamily="18" charset="0"/>
            </a:endParaRPr>
          </a:p>
        </p:txBody>
      </p:sp>
    </p:spTree>
    <p:extLst>
      <p:ext uri="{BB962C8B-B14F-4D97-AF65-F5344CB8AC3E}">
        <p14:creationId xmlns:p14="http://schemas.microsoft.com/office/powerpoint/2010/main" val="2957183227"/>
      </p:ext>
    </p:extLst>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4294967295"/>
          </p:nvPr>
        </p:nvSpPr>
        <p:spPr>
          <a:xfrm>
            <a:off x="395536" y="981075"/>
            <a:ext cx="7941568" cy="5294313"/>
          </a:xfrm>
        </p:spPr>
        <p:txBody>
          <a:bodyPr/>
          <a:lstStyle/>
          <a:p>
            <a:pPr algn="just">
              <a:buFont typeface="Wingdings" pitchFamily="2" charset="2"/>
              <a:buNone/>
              <a:defRPr/>
            </a:pPr>
            <a:r>
              <a:rPr lang="es-ES" b="1" dirty="0" smtClean="0"/>
              <a:t>	</a:t>
            </a:r>
            <a:endParaRPr lang="es-ES" sz="2800" b="1" dirty="0" smtClean="0">
              <a:solidFill>
                <a:srgbClr val="FF0066"/>
              </a:solidFill>
              <a:latin typeface="Arial" charset="0"/>
            </a:endParaRPr>
          </a:p>
          <a:p>
            <a:pPr algn="just">
              <a:buFont typeface="Wingdings" pitchFamily="2" charset="2"/>
              <a:buNone/>
              <a:defRPr/>
            </a:pPr>
            <a:endParaRPr lang="es-ES" sz="2800" dirty="0" smtClean="0">
              <a:latin typeface="Arial" charset="0"/>
            </a:endParaRPr>
          </a:p>
          <a:p>
            <a:pPr algn="just">
              <a:buFont typeface="Wingdings" pitchFamily="2" charset="2"/>
              <a:buNone/>
              <a:defRPr/>
            </a:pPr>
            <a:r>
              <a:rPr lang="es-ES" sz="2800" dirty="0" smtClean="0">
                <a:latin typeface="Arial" charset="0"/>
              </a:rPr>
              <a:t>	             N      +       He      </a:t>
            </a:r>
            <a:r>
              <a:rPr lang="es-ES" sz="2800" dirty="0" smtClean="0">
                <a:latin typeface="Arial" charset="0"/>
                <a:sym typeface="Wingdings" pitchFamily="2" charset="2"/>
              </a:rPr>
              <a:t></a:t>
            </a:r>
            <a:r>
              <a:rPr lang="es-ES" sz="2800" dirty="0" smtClean="0">
                <a:latin typeface="Arial" charset="0"/>
              </a:rPr>
              <a:t>        O	+ 	p </a:t>
            </a:r>
          </a:p>
          <a:p>
            <a:pPr algn="just">
              <a:buFont typeface="Wingdings" pitchFamily="2" charset="2"/>
              <a:buNone/>
              <a:defRPr/>
            </a:pPr>
            <a:endParaRPr lang="es-ES" sz="2800" dirty="0" smtClean="0">
              <a:latin typeface="Arial" charset="0"/>
            </a:endParaRPr>
          </a:p>
          <a:p>
            <a:pPr algn="just">
              <a:buFont typeface="Wingdings" pitchFamily="2" charset="2"/>
              <a:buNone/>
              <a:defRPr/>
            </a:pPr>
            <a:r>
              <a:rPr lang="es-ES" sz="2800" dirty="0" smtClean="0">
                <a:latin typeface="Arial" charset="0"/>
              </a:rPr>
              <a:t>	Esta  reacción  demostró por primera vez la posibilidad de convertir un elemento en otro; esto es, la posibilidad de la transmutación nuclear.</a:t>
            </a:r>
            <a:endParaRPr lang="en-GB" sz="2800" dirty="0" smtClean="0">
              <a:latin typeface="Arial" charset="0"/>
            </a:endParaRPr>
          </a:p>
        </p:txBody>
      </p:sp>
      <p:graphicFrame>
        <p:nvGraphicFramePr>
          <p:cNvPr id="67587" name="Object 4"/>
          <p:cNvGraphicFramePr>
            <a:graphicFrameLocks noChangeAspect="1"/>
          </p:cNvGraphicFramePr>
          <p:nvPr>
            <p:extLst>
              <p:ext uri="{D42A27DB-BD31-4B8C-83A1-F6EECF244321}">
                <p14:modId xmlns:p14="http://schemas.microsoft.com/office/powerpoint/2010/main" val="1844250512"/>
              </p:ext>
            </p:extLst>
          </p:nvPr>
        </p:nvGraphicFramePr>
        <p:xfrm>
          <a:off x="1710407" y="2061220"/>
          <a:ext cx="341313" cy="647700"/>
        </p:xfrm>
        <a:graphic>
          <a:graphicData uri="http://schemas.openxmlformats.org/presentationml/2006/ole">
            <mc:AlternateContent xmlns:mc="http://schemas.openxmlformats.org/markup-compatibility/2006">
              <mc:Choice xmlns:v="urn:schemas-microsoft-com:vml" Requires="v">
                <p:oleObj spid="_x0000_s38370" name="Ecuación" r:id="rId3" imgW="126890" imgH="241091" progId="Equation.3">
                  <p:embed/>
                </p:oleObj>
              </mc:Choice>
              <mc:Fallback>
                <p:oleObj name="Ecuación" r:id="rId3" imgW="126890" imgH="2410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407" y="2061220"/>
                        <a:ext cx="341313" cy="647700"/>
                      </a:xfrm>
                      <a:prstGeom prst="rect">
                        <a:avLst/>
                      </a:prstGeom>
                      <a:solidFill>
                        <a:srgbClr val="FF99FF"/>
                      </a:solidFill>
                      <a:ln>
                        <a:noFill/>
                      </a:ln>
                      <a:extLst/>
                    </p:spPr>
                  </p:pic>
                </p:oleObj>
              </mc:Fallback>
            </mc:AlternateContent>
          </a:graphicData>
        </a:graphic>
      </p:graphicFrame>
      <p:graphicFrame>
        <p:nvGraphicFramePr>
          <p:cNvPr id="67588" name="Object 5"/>
          <p:cNvGraphicFramePr>
            <a:graphicFrameLocks noChangeAspect="1"/>
          </p:cNvGraphicFramePr>
          <p:nvPr>
            <p:extLst>
              <p:ext uri="{D42A27DB-BD31-4B8C-83A1-F6EECF244321}">
                <p14:modId xmlns:p14="http://schemas.microsoft.com/office/powerpoint/2010/main" val="1023417037"/>
              </p:ext>
            </p:extLst>
          </p:nvPr>
        </p:nvGraphicFramePr>
        <p:xfrm>
          <a:off x="3532832" y="1989138"/>
          <a:ext cx="319088" cy="720725"/>
        </p:xfrm>
        <a:graphic>
          <a:graphicData uri="http://schemas.openxmlformats.org/presentationml/2006/ole">
            <mc:AlternateContent xmlns:mc="http://schemas.openxmlformats.org/markup-compatibility/2006">
              <mc:Choice xmlns:v="urn:schemas-microsoft-com:vml" Requires="v">
                <p:oleObj spid="_x0000_s38371" name="Ecuación" r:id="rId5" imgW="101556" imgH="228501" progId="Equation.3">
                  <p:embed/>
                </p:oleObj>
              </mc:Choice>
              <mc:Fallback>
                <p:oleObj name="Ecuación" r:id="rId5" imgW="10155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2832" y="1989138"/>
                        <a:ext cx="319088" cy="720725"/>
                      </a:xfrm>
                      <a:prstGeom prst="rect">
                        <a:avLst/>
                      </a:prstGeom>
                      <a:solidFill>
                        <a:srgbClr val="00B0F0"/>
                      </a:solidFill>
                      <a:ln>
                        <a:noFill/>
                      </a:ln>
                      <a:extLst/>
                    </p:spPr>
                  </p:pic>
                </p:oleObj>
              </mc:Fallback>
            </mc:AlternateContent>
          </a:graphicData>
        </a:graphic>
      </p:graphicFrame>
      <p:graphicFrame>
        <p:nvGraphicFramePr>
          <p:cNvPr id="67589" name="Object 6"/>
          <p:cNvGraphicFramePr>
            <a:graphicFrameLocks noChangeAspect="1"/>
          </p:cNvGraphicFramePr>
          <p:nvPr>
            <p:extLst>
              <p:ext uri="{D42A27DB-BD31-4B8C-83A1-F6EECF244321}">
                <p14:modId xmlns:p14="http://schemas.microsoft.com/office/powerpoint/2010/main" val="667289361"/>
              </p:ext>
            </p:extLst>
          </p:nvPr>
        </p:nvGraphicFramePr>
        <p:xfrm>
          <a:off x="7380312" y="1988840"/>
          <a:ext cx="288925" cy="719138"/>
        </p:xfrm>
        <a:graphic>
          <a:graphicData uri="http://schemas.openxmlformats.org/presentationml/2006/ole">
            <mc:AlternateContent xmlns:mc="http://schemas.openxmlformats.org/markup-compatibility/2006">
              <mc:Choice xmlns:v="urn:schemas-microsoft-com:vml" Requires="v">
                <p:oleObj spid="_x0000_s38372" name="Ecuación" r:id="rId7" imgW="76134" imgH="228402" progId="Equation.3">
                  <p:embed/>
                </p:oleObj>
              </mc:Choice>
              <mc:Fallback>
                <p:oleObj name="Ecuación" r:id="rId7" imgW="76134" imgH="228402"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0312" y="1988840"/>
                        <a:ext cx="288925" cy="719138"/>
                      </a:xfrm>
                      <a:prstGeom prst="rect">
                        <a:avLst/>
                      </a:prstGeom>
                      <a:solidFill>
                        <a:srgbClr val="FF0000"/>
                      </a:solidFill>
                      <a:ln>
                        <a:noFill/>
                      </a:ln>
                      <a:extLst/>
                    </p:spPr>
                  </p:pic>
                </p:oleObj>
              </mc:Fallback>
            </mc:AlternateContent>
          </a:graphicData>
        </a:graphic>
      </p:graphicFrame>
      <p:graphicFrame>
        <p:nvGraphicFramePr>
          <p:cNvPr id="67590" name="Object 7"/>
          <p:cNvGraphicFramePr>
            <a:graphicFrameLocks noChangeAspect="1"/>
          </p:cNvGraphicFramePr>
          <p:nvPr>
            <p:extLst>
              <p:ext uri="{D42A27DB-BD31-4B8C-83A1-F6EECF244321}">
                <p14:modId xmlns:p14="http://schemas.microsoft.com/office/powerpoint/2010/main" val="2942862709"/>
              </p:ext>
            </p:extLst>
          </p:nvPr>
        </p:nvGraphicFramePr>
        <p:xfrm>
          <a:off x="5594648" y="1916113"/>
          <a:ext cx="417512" cy="792162"/>
        </p:xfrm>
        <a:graphic>
          <a:graphicData uri="http://schemas.openxmlformats.org/presentationml/2006/ole">
            <mc:AlternateContent xmlns:mc="http://schemas.openxmlformats.org/markup-compatibility/2006">
              <mc:Choice xmlns:v="urn:schemas-microsoft-com:vml" Requires="v">
                <p:oleObj spid="_x0000_s38373" name="Ecuación" r:id="rId9" imgW="126890" imgH="241091" progId="Equation.3">
                  <p:embed/>
                </p:oleObj>
              </mc:Choice>
              <mc:Fallback>
                <p:oleObj name="Ecuación" r:id="rId9" imgW="126890" imgH="24109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4648" y="1916113"/>
                        <a:ext cx="417512" cy="792162"/>
                      </a:xfrm>
                      <a:prstGeom prst="rect">
                        <a:avLst/>
                      </a:prstGeom>
                      <a:solidFill>
                        <a:srgbClr val="FFFF00"/>
                      </a:solidFill>
                      <a:ln>
                        <a:noFill/>
                      </a:ln>
                      <a:extLst/>
                    </p:spPr>
                  </p:pic>
                </p:oleObj>
              </mc:Fallback>
            </mc:AlternateContent>
          </a:graphicData>
        </a:graphic>
      </p:graphicFrame>
    </p:spTree>
    <p:extLst>
      <p:ext uri="{BB962C8B-B14F-4D97-AF65-F5344CB8AC3E}">
        <p14:creationId xmlns:p14="http://schemas.microsoft.com/office/powerpoint/2010/main" val="17821173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body" idx="4294967295"/>
          </p:nvPr>
        </p:nvSpPr>
        <p:spPr>
          <a:xfrm>
            <a:off x="323850" y="1483890"/>
            <a:ext cx="7920558" cy="4897438"/>
          </a:xfrm>
        </p:spPr>
        <p:txBody>
          <a:bodyPr/>
          <a:lstStyle/>
          <a:p>
            <a:pPr algn="just">
              <a:lnSpc>
                <a:spcPct val="90000"/>
              </a:lnSpc>
              <a:buFont typeface="Wingdings" pitchFamily="2" charset="2"/>
              <a:buNone/>
              <a:defRPr/>
            </a:pPr>
            <a:r>
              <a:rPr lang="es-ES" sz="2800" b="1" dirty="0" smtClean="0">
                <a:solidFill>
                  <a:srgbClr val="FFFF00"/>
                </a:solidFill>
                <a:latin typeface="Arial" charset="0"/>
              </a:rPr>
              <a:t>    ACELERADORES DE PARTÍCULAS</a:t>
            </a:r>
          </a:p>
          <a:p>
            <a:pPr algn="just">
              <a:lnSpc>
                <a:spcPct val="90000"/>
              </a:lnSpc>
              <a:buFont typeface="Wingdings" pitchFamily="2" charset="2"/>
              <a:buNone/>
              <a:defRPr/>
            </a:pPr>
            <a:endParaRPr lang="es-ES" sz="1100" b="1" dirty="0" smtClean="0">
              <a:solidFill>
                <a:srgbClr val="FFFF00"/>
              </a:solidFill>
              <a:latin typeface="Arial" charset="0"/>
            </a:endParaRPr>
          </a:p>
          <a:p>
            <a:pPr algn="just">
              <a:lnSpc>
                <a:spcPct val="90000"/>
              </a:lnSpc>
              <a:buNone/>
              <a:defRPr/>
            </a:pPr>
            <a:r>
              <a:rPr lang="es-ES" sz="2800" dirty="0" smtClean="0"/>
              <a:t>    </a:t>
            </a:r>
            <a:r>
              <a:rPr lang="es-ES" sz="2800" dirty="0" smtClean="0">
                <a:latin typeface="Arial" panose="020B0604020202020204" pitchFamily="34" charset="0"/>
                <a:cs typeface="Arial" panose="020B0604020202020204" pitchFamily="34" charset="0"/>
              </a:rPr>
              <a:t>La </a:t>
            </a:r>
            <a:r>
              <a:rPr lang="es-ES" sz="2800" dirty="0">
                <a:latin typeface="Arial" panose="020B0604020202020204" pitchFamily="34" charset="0"/>
                <a:cs typeface="Arial" panose="020B0604020202020204" pitchFamily="34" charset="0"/>
              </a:rPr>
              <a:t>transmutación es posible llevarla a cabo en equipos llamados </a:t>
            </a:r>
            <a:r>
              <a:rPr lang="es-ES" sz="2800" b="1" dirty="0">
                <a:latin typeface="Arial" panose="020B0604020202020204" pitchFamily="34" charset="0"/>
                <a:cs typeface="Arial" panose="020B0604020202020204" pitchFamily="34" charset="0"/>
              </a:rPr>
              <a:t>aceleradores de partículas </a:t>
            </a:r>
            <a:r>
              <a:rPr lang="es-ES" sz="2800" b="1" dirty="0" smtClean="0">
                <a:latin typeface="Arial" panose="020B0604020202020204" pitchFamily="34" charset="0"/>
                <a:cs typeface="Arial" panose="020B0604020202020204" pitchFamily="34" charset="0"/>
              </a:rPr>
              <a:t>(rompeátomos), </a:t>
            </a:r>
            <a:r>
              <a:rPr lang="es-ES" sz="2800" dirty="0">
                <a:latin typeface="Arial" panose="020B0604020202020204" pitchFamily="34" charset="0"/>
                <a:cs typeface="Arial" panose="020B0604020202020204" pitchFamily="34" charset="0"/>
              </a:rPr>
              <a:t>siendo un ejemplo de ellos el</a:t>
            </a:r>
            <a:r>
              <a:rPr lang="es-ES" sz="2800" b="1" dirty="0">
                <a:latin typeface="Arial" panose="020B0604020202020204" pitchFamily="34" charset="0"/>
                <a:cs typeface="Arial" panose="020B0604020202020204" pitchFamily="34" charset="0"/>
              </a:rPr>
              <a:t> </a:t>
            </a:r>
            <a:r>
              <a:rPr lang="es-ES" sz="2800" b="1" dirty="0" smtClean="0">
                <a:latin typeface="Arial" panose="020B0604020202020204" pitchFamily="34" charset="0"/>
                <a:cs typeface="Arial" panose="020B0604020202020204" pitchFamily="34" charset="0"/>
              </a:rPr>
              <a:t>ciclotrón </a:t>
            </a:r>
            <a:r>
              <a:rPr lang="es-ES" sz="2800" dirty="0" smtClean="0">
                <a:effectLst/>
                <a:latin typeface="Arial" panose="020B0604020202020204" pitchFamily="34" charset="0"/>
                <a:cs typeface="Arial" panose="020B0604020202020204" pitchFamily="34" charset="0"/>
              </a:rPr>
              <a:t>y</a:t>
            </a:r>
            <a:r>
              <a:rPr lang="es-ES" sz="2800" b="1" dirty="0" smtClean="0">
                <a:latin typeface="Arial" panose="020B0604020202020204" pitchFamily="34" charset="0"/>
                <a:cs typeface="Arial" panose="020B0604020202020204" pitchFamily="34" charset="0"/>
              </a:rPr>
              <a:t> </a:t>
            </a:r>
            <a:r>
              <a:rPr lang="es-ES" sz="2800" b="1" dirty="0" err="1" smtClean="0">
                <a:latin typeface="Arial" panose="020B0604020202020204" pitchFamily="34" charset="0"/>
                <a:cs typeface="Arial" panose="020B0604020202020204" pitchFamily="34" charset="0"/>
              </a:rPr>
              <a:t>sincrotón</a:t>
            </a:r>
            <a:r>
              <a:rPr lang="es-ES" sz="2800" b="1" dirty="0" smtClean="0">
                <a:latin typeface="Arial" panose="020B0604020202020204" pitchFamily="34" charset="0"/>
                <a:cs typeface="Arial" panose="020B0604020202020204" pitchFamily="34" charset="0"/>
              </a:rPr>
              <a:t> </a:t>
            </a:r>
            <a:r>
              <a:rPr lang="es-ES" sz="2800" dirty="0">
                <a:latin typeface="Arial" panose="020B0604020202020204" pitchFamily="34" charset="0"/>
                <a:cs typeface="Arial" panose="020B0604020202020204" pitchFamily="34" charset="0"/>
              </a:rPr>
              <a:t>. </a:t>
            </a:r>
            <a:r>
              <a:rPr lang="es-ES" sz="2800" dirty="0" smtClean="0">
                <a:latin typeface="Arial" panose="020B0604020202020204" pitchFamily="34" charset="0"/>
                <a:cs typeface="Arial" panose="020B0604020202020204" pitchFamily="34" charset="0"/>
              </a:rPr>
              <a:t>Con </a:t>
            </a:r>
            <a:r>
              <a:rPr lang="es-ES" sz="2800" dirty="0">
                <a:latin typeface="Arial" panose="020B0604020202020204" pitchFamily="34" charset="0"/>
                <a:cs typeface="Arial" panose="020B0604020202020204" pitchFamily="34" charset="0"/>
              </a:rPr>
              <a:t>el estudio de la transmutación y utilizando los aceleradores de partículas se han podido sintetizar elementos con </a:t>
            </a:r>
            <a:r>
              <a:rPr lang="es-ES" sz="2800" dirty="0" smtClean="0">
                <a:latin typeface="Arial" panose="020B0604020202020204" pitchFamily="34" charset="0"/>
                <a:cs typeface="Arial" panose="020B0604020202020204" pitchFamily="34" charset="0"/>
              </a:rPr>
              <a:t>número atómico </a:t>
            </a:r>
            <a:r>
              <a:rPr lang="es-ES" sz="2800" dirty="0">
                <a:latin typeface="Arial" panose="020B0604020202020204" pitchFamily="34" charset="0"/>
                <a:cs typeface="Arial" panose="020B0604020202020204" pitchFamily="34" charset="0"/>
              </a:rPr>
              <a:t>&gt; a 92, llamados elementos </a:t>
            </a:r>
            <a:r>
              <a:rPr lang="es-ES" sz="2800" dirty="0" smtClean="0">
                <a:latin typeface="Arial" panose="020B0604020202020204" pitchFamily="34" charset="0"/>
                <a:cs typeface="Arial" panose="020B0604020202020204" pitchFamily="34" charset="0"/>
              </a:rPr>
              <a:t>transuránicos</a:t>
            </a:r>
            <a:r>
              <a:rPr lang="es-ES" sz="2800" dirty="0">
                <a:latin typeface="Arial" panose="020B0604020202020204" pitchFamily="34" charset="0"/>
                <a:cs typeface="Arial" panose="020B0604020202020204" pitchFamily="34" charset="0"/>
              </a:rPr>
              <a:t>.</a:t>
            </a:r>
          </a:p>
          <a:p>
            <a:pPr algn="just">
              <a:lnSpc>
                <a:spcPct val="90000"/>
              </a:lnSpc>
              <a:buFont typeface="Wingdings" pitchFamily="2" charset="2"/>
              <a:buNone/>
              <a:defRPr/>
            </a:pPr>
            <a:endParaRPr lang="es-ES" sz="2800" dirty="0" smtClean="0">
              <a:solidFill>
                <a:schemeClr val="folHlink"/>
              </a:solidFill>
              <a:latin typeface="Arial" charset="0"/>
            </a:endParaRPr>
          </a:p>
        </p:txBody>
      </p:sp>
    </p:spTree>
    <p:extLst>
      <p:ext uri="{BB962C8B-B14F-4D97-AF65-F5344CB8AC3E}">
        <p14:creationId xmlns:p14="http://schemas.microsoft.com/office/powerpoint/2010/main" val="4708709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body" idx="4294967295"/>
          </p:nvPr>
        </p:nvSpPr>
        <p:spPr>
          <a:xfrm>
            <a:off x="323850" y="908050"/>
            <a:ext cx="8820150" cy="4897438"/>
          </a:xfrm>
        </p:spPr>
        <p:txBody>
          <a:bodyPr/>
          <a:lstStyle/>
          <a:p>
            <a:pPr algn="just">
              <a:lnSpc>
                <a:spcPct val="90000"/>
              </a:lnSpc>
              <a:buFont typeface="Wingdings" pitchFamily="2" charset="2"/>
              <a:buNone/>
              <a:defRPr/>
            </a:pPr>
            <a:endParaRPr lang="es-ES" sz="2800" dirty="0" smtClean="0">
              <a:solidFill>
                <a:schemeClr val="folHlink"/>
              </a:solidFill>
              <a:latin typeface="Arial" charset="0"/>
            </a:endParaRPr>
          </a:p>
          <a:p>
            <a:pPr algn="just">
              <a:lnSpc>
                <a:spcPct val="90000"/>
              </a:lnSpc>
              <a:buFont typeface="Wingdings" pitchFamily="2" charset="2"/>
              <a:buNone/>
              <a:defRPr/>
            </a:pPr>
            <a:r>
              <a:rPr lang="es-ES" sz="2800" b="1" dirty="0" smtClean="0">
                <a:solidFill>
                  <a:srgbClr val="FF66FF"/>
                </a:solidFill>
                <a:latin typeface="Arial" charset="0"/>
              </a:rPr>
              <a:t>Acelerador	</a:t>
            </a:r>
            <a:r>
              <a:rPr lang="es-ES" sz="2800" dirty="0" smtClean="0">
                <a:solidFill>
                  <a:srgbClr val="FF66FF"/>
                </a:solidFill>
                <a:latin typeface="Arial" charset="0"/>
              </a:rPr>
              <a:t>			   </a:t>
            </a:r>
            <a:r>
              <a:rPr lang="es-ES" sz="2800" b="1" dirty="0" smtClean="0">
                <a:solidFill>
                  <a:srgbClr val="FF66FF"/>
                </a:solidFill>
                <a:latin typeface="Arial" charset="0"/>
              </a:rPr>
              <a:t>P</a:t>
            </a:r>
            <a:r>
              <a:rPr lang="es-ES" sz="2800" dirty="0" smtClean="0">
                <a:solidFill>
                  <a:srgbClr val="FF66FF"/>
                </a:solidFill>
                <a:latin typeface="Arial" charset="0"/>
              </a:rPr>
              <a:t>		 </a:t>
            </a:r>
            <a:r>
              <a:rPr lang="es-ES" sz="2800" b="1" dirty="0" smtClean="0">
                <a:solidFill>
                  <a:srgbClr val="FF66FF"/>
                </a:solidFill>
                <a:latin typeface="Arial" charset="0"/>
              </a:rPr>
              <a:t>E</a:t>
            </a:r>
          </a:p>
          <a:p>
            <a:pPr algn="just">
              <a:lnSpc>
                <a:spcPct val="90000"/>
              </a:lnSpc>
              <a:buFont typeface="Wingdings" pitchFamily="2" charset="2"/>
              <a:buNone/>
              <a:defRPr/>
            </a:pPr>
            <a:r>
              <a:rPr lang="es-ES" sz="2800" dirty="0" err="1" smtClean="0">
                <a:latin typeface="Arial" charset="0"/>
              </a:rPr>
              <a:t>Ciclotron</a:t>
            </a:r>
            <a:r>
              <a:rPr lang="es-ES" sz="2800" dirty="0" smtClean="0">
                <a:latin typeface="Arial" charset="0"/>
              </a:rPr>
              <a:t> Lawrence-Livingston     Protón       1,2 </a:t>
            </a:r>
            <a:r>
              <a:rPr lang="es-ES" sz="2800" dirty="0" err="1" smtClean="0">
                <a:latin typeface="Arial" charset="0"/>
              </a:rPr>
              <a:t>MeV</a:t>
            </a:r>
            <a:endParaRPr lang="es-ES" sz="2800" dirty="0" smtClean="0">
              <a:latin typeface="Arial" charset="0"/>
            </a:endParaRPr>
          </a:p>
          <a:p>
            <a:pPr algn="just">
              <a:lnSpc>
                <a:spcPct val="90000"/>
              </a:lnSpc>
              <a:buFont typeface="Wingdings" pitchFamily="2" charset="2"/>
              <a:buNone/>
              <a:defRPr/>
            </a:pPr>
            <a:r>
              <a:rPr lang="es-ES" sz="2800" dirty="0" smtClean="0">
                <a:latin typeface="Arial" charset="0"/>
              </a:rPr>
              <a:t>Generador </a:t>
            </a:r>
            <a:r>
              <a:rPr lang="es-ES" sz="2800" dirty="0" err="1" smtClean="0">
                <a:latin typeface="Arial" charset="0"/>
              </a:rPr>
              <a:t>Cockcroft</a:t>
            </a:r>
            <a:r>
              <a:rPr lang="es-ES" sz="2800" dirty="0" smtClean="0">
                <a:latin typeface="Arial" charset="0"/>
              </a:rPr>
              <a:t> – </a:t>
            </a:r>
            <a:r>
              <a:rPr lang="es-ES" sz="2800" dirty="0" err="1" smtClean="0">
                <a:latin typeface="Arial" charset="0"/>
              </a:rPr>
              <a:t>Walton</a:t>
            </a:r>
            <a:r>
              <a:rPr lang="es-ES" sz="2800" dirty="0" smtClean="0">
                <a:latin typeface="Arial" charset="0"/>
              </a:rPr>
              <a:t>     Protón	      0,5</a:t>
            </a:r>
            <a:endParaRPr lang="en-GB" sz="2800" dirty="0" smtClean="0">
              <a:latin typeface="Arial" charset="0"/>
            </a:endParaRPr>
          </a:p>
          <a:p>
            <a:pPr algn="just">
              <a:lnSpc>
                <a:spcPct val="90000"/>
              </a:lnSpc>
              <a:buFont typeface="Wingdings" pitchFamily="2" charset="2"/>
              <a:buNone/>
              <a:defRPr/>
            </a:pPr>
            <a:r>
              <a:rPr lang="en-GB" sz="2800" dirty="0" err="1" smtClean="0">
                <a:latin typeface="Arial" charset="0"/>
              </a:rPr>
              <a:t>Betatron</a:t>
            </a:r>
            <a:r>
              <a:rPr lang="en-GB" sz="2800" dirty="0" smtClean="0">
                <a:latin typeface="Arial" charset="0"/>
              </a:rPr>
              <a:t> </a:t>
            </a:r>
            <a:r>
              <a:rPr lang="en-GB" sz="2800" dirty="0" err="1" smtClean="0">
                <a:latin typeface="Arial" charset="0"/>
              </a:rPr>
              <a:t>Kerst</a:t>
            </a:r>
            <a:r>
              <a:rPr lang="en-GB" sz="2800" dirty="0" smtClean="0">
                <a:latin typeface="Arial" charset="0"/>
              </a:rPr>
              <a:t>			       </a:t>
            </a:r>
            <a:r>
              <a:rPr lang="en-GB" sz="2800" dirty="0" err="1" smtClean="0">
                <a:latin typeface="Arial" charset="0"/>
              </a:rPr>
              <a:t>Electrón</a:t>
            </a:r>
            <a:r>
              <a:rPr lang="en-GB" sz="2800" dirty="0" smtClean="0">
                <a:latin typeface="Arial" charset="0"/>
              </a:rPr>
              <a:t>     20</a:t>
            </a:r>
          </a:p>
          <a:p>
            <a:pPr algn="just">
              <a:lnSpc>
                <a:spcPct val="90000"/>
              </a:lnSpc>
              <a:buFont typeface="Wingdings" pitchFamily="2" charset="2"/>
              <a:buNone/>
              <a:defRPr/>
            </a:pPr>
            <a:r>
              <a:rPr lang="en-GB" sz="2800" dirty="0" err="1" smtClean="0">
                <a:latin typeface="Arial" charset="0"/>
              </a:rPr>
              <a:t>Linac</a:t>
            </a:r>
            <a:r>
              <a:rPr lang="en-GB" sz="2800" dirty="0" smtClean="0">
                <a:latin typeface="Arial" charset="0"/>
              </a:rPr>
              <a:t> Stanford Mark II		       </a:t>
            </a:r>
            <a:r>
              <a:rPr lang="en-GB" sz="2800" dirty="0" err="1" smtClean="0">
                <a:latin typeface="Arial" charset="0"/>
              </a:rPr>
              <a:t>Electrón</a:t>
            </a:r>
            <a:r>
              <a:rPr lang="en-GB" sz="2800" dirty="0" smtClean="0">
                <a:latin typeface="Arial" charset="0"/>
              </a:rPr>
              <a:t>     35</a:t>
            </a:r>
            <a:endParaRPr lang="es-ES" sz="2800" dirty="0" smtClean="0">
              <a:latin typeface="Arial" charset="0"/>
            </a:endParaRPr>
          </a:p>
          <a:p>
            <a:pPr algn="just">
              <a:lnSpc>
                <a:spcPct val="90000"/>
              </a:lnSpc>
              <a:buFont typeface="Wingdings" pitchFamily="2" charset="2"/>
              <a:buNone/>
              <a:defRPr/>
            </a:pPr>
            <a:r>
              <a:rPr lang="es-ES" sz="2800" dirty="0" smtClean="0">
                <a:latin typeface="Arial" charset="0"/>
              </a:rPr>
              <a:t>Acelerador Lineal </a:t>
            </a:r>
            <a:r>
              <a:rPr lang="es-ES" sz="2800" dirty="0" err="1" smtClean="0">
                <a:latin typeface="Arial" charset="0"/>
              </a:rPr>
              <a:t>Stanford</a:t>
            </a:r>
            <a:r>
              <a:rPr lang="es-ES" sz="2800" dirty="0" smtClean="0">
                <a:latin typeface="Arial" charset="0"/>
              </a:rPr>
              <a:t>	       Electrón     20</a:t>
            </a:r>
          </a:p>
          <a:p>
            <a:pPr algn="just">
              <a:lnSpc>
                <a:spcPct val="90000"/>
              </a:lnSpc>
              <a:buFont typeface="Wingdings" pitchFamily="2" charset="2"/>
              <a:buNone/>
              <a:defRPr/>
            </a:pPr>
            <a:r>
              <a:rPr lang="es-ES" sz="2800" dirty="0" err="1" smtClean="0">
                <a:latin typeface="Arial" charset="0"/>
              </a:rPr>
              <a:t>Sincrotron</a:t>
            </a:r>
            <a:r>
              <a:rPr lang="es-ES" sz="2800" dirty="0" smtClean="0">
                <a:latin typeface="Arial" charset="0"/>
              </a:rPr>
              <a:t> de Electrones	       Electrón     10 </a:t>
            </a:r>
            <a:r>
              <a:rPr lang="es-ES" sz="2800" dirty="0" err="1" smtClean="0">
                <a:latin typeface="Arial" charset="0"/>
              </a:rPr>
              <a:t>GeV</a:t>
            </a:r>
            <a:endParaRPr lang="es-ES" sz="2800" dirty="0" smtClean="0">
              <a:latin typeface="Arial" charset="0"/>
            </a:endParaRPr>
          </a:p>
          <a:p>
            <a:pPr algn="just">
              <a:lnSpc>
                <a:spcPct val="90000"/>
              </a:lnSpc>
              <a:buFont typeface="Wingdings" pitchFamily="2" charset="2"/>
              <a:buNone/>
              <a:defRPr/>
            </a:pPr>
            <a:r>
              <a:rPr lang="es-ES" sz="2800" dirty="0" err="1" smtClean="0">
                <a:latin typeface="Arial" charset="0"/>
              </a:rPr>
              <a:t>Sincotron</a:t>
            </a:r>
            <a:r>
              <a:rPr lang="es-ES" sz="2800" dirty="0" smtClean="0">
                <a:latin typeface="Arial" charset="0"/>
              </a:rPr>
              <a:t> de Protones		       Protón	       500</a:t>
            </a:r>
            <a:endParaRPr lang="en-GB" sz="2800" dirty="0" smtClean="0">
              <a:latin typeface="Arial" charset="0"/>
            </a:endParaRPr>
          </a:p>
        </p:txBody>
      </p:sp>
    </p:spTree>
    <p:extLst>
      <p:ext uri="{BB962C8B-B14F-4D97-AF65-F5344CB8AC3E}">
        <p14:creationId xmlns:p14="http://schemas.microsoft.com/office/powerpoint/2010/main" val="30374657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http://upload.wikimedia.org/wikipedia/commons/thumb/1/12/Particle_accelerators_1937.jpg/180px-Particle_accelerators_1937.jpg">
            <a:hlinkClick r:id="rId2" tooltip="En los aceleradores de partículas más antiguos se usaba un Generador de Cockcroft-Walton para la multiplicación del voltaje. Esta pieza del acelerador ayudó al desarrollo de la bomba atómica. Construido en 1937 por Philips de Eindhoven, se encuentra actualmente en el museo de ciencias naturales de Londres (Inglaterra)."/>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1139825"/>
            <a:ext cx="37147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1"/>
          <p:cNvSpPr>
            <a:spLocks noChangeArrowheads="1"/>
          </p:cNvSpPr>
          <p:nvPr/>
        </p:nvSpPr>
        <p:spPr bwMode="auto">
          <a:xfrm>
            <a:off x="642938" y="928688"/>
            <a:ext cx="3786187"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algn="just" eaLnBrk="0" fontAlgn="base" hangingPunct="0">
              <a:spcBef>
                <a:spcPct val="0"/>
              </a:spcBef>
              <a:spcAft>
                <a:spcPct val="0"/>
              </a:spcAft>
              <a:buClrTx/>
              <a:buSzTx/>
              <a:buFontTx/>
              <a:buNone/>
            </a:pPr>
            <a:r>
              <a:rPr lang="es-PE" altLang="es-PE" sz="2400" dirty="0" smtClean="0">
                <a:solidFill>
                  <a:srgbClr val="FFFFFF"/>
                </a:solidFill>
                <a:latin typeface="Arial" charset="0"/>
                <a:cs typeface="Arial" charset="0"/>
              </a:rPr>
              <a:t>En los aceleradores de partículas más antiguos se usaba un </a:t>
            </a:r>
            <a:r>
              <a:rPr lang="es-PE" altLang="es-PE" sz="2400" dirty="0" smtClean="0">
                <a:solidFill>
                  <a:srgbClr val="FFFF00"/>
                </a:solidFill>
                <a:latin typeface="Arial" charset="0"/>
                <a:cs typeface="Arial" charset="0"/>
              </a:rPr>
              <a:t>Generador de </a:t>
            </a:r>
            <a:r>
              <a:rPr lang="es-PE" altLang="es-PE" sz="2400" dirty="0" err="1" smtClean="0">
                <a:solidFill>
                  <a:srgbClr val="FFFF00"/>
                </a:solidFill>
                <a:latin typeface="Arial" charset="0"/>
                <a:cs typeface="Arial" charset="0"/>
              </a:rPr>
              <a:t>Cockcroft-Walton</a:t>
            </a:r>
            <a:r>
              <a:rPr lang="es-PE" altLang="es-PE" sz="2400" dirty="0" smtClean="0">
                <a:solidFill>
                  <a:srgbClr val="FFFF00"/>
                </a:solidFill>
                <a:latin typeface="Arial" charset="0"/>
                <a:cs typeface="Arial" charset="0"/>
              </a:rPr>
              <a:t> </a:t>
            </a:r>
            <a:r>
              <a:rPr lang="es-PE" altLang="es-PE" sz="2400" dirty="0" smtClean="0">
                <a:solidFill>
                  <a:srgbClr val="FFFFFF"/>
                </a:solidFill>
                <a:latin typeface="Arial" charset="0"/>
                <a:cs typeface="Arial" charset="0"/>
              </a:rPr>
              <a:t>para la multiplicación del voltaje. Esta pieza del acelerador ayudó al desarrollo de la bomba atómica. Construido en 1937 por Philips de </a:t>
            </a:r>
            <a:r>
              <a:rPr lang="es-PE" altLang="es-PE" sz="2400" dirty="0" err="1" smtClean="0">
                <a:solidFill>
                  <a:srgbClr val="FFFFFF"/>
                </a:solidFill>
                <a:latin typeface="Arial" charset="0"/>
                <a:cs typeface="Arial" charset="0"/>
              </a:rPr>
              <a:t>Eindhoven</a:t>
            </a:r>
            <a:r>
              <a:rPr lang="es-PE" altLang="es-PE" sz="2400" dirty="0" smtClean="0">
                <a:solidFill>
                  <a:srgbClr val="FFFFFF"/>
                </a:solidFill>
                <a:latin typeface="Arial" charset="0"/>
                <a:cs typeface="Arial" charset="0"/>
              </a:rPr>
              <a:t> , se encuentra actualmente en el  museo de ciencias naturales de Londres (Inglaterra).</a:t>
            </a:r>
          </a:p>
        </p:txBody>
      </p:sp>
    </p:spTree>
    <p:extLst>
      <p:ext uri="{BB962C8B-B14F-4D97-AF65-F5344CB8AC3E}">
        <p14:creationId xmlns:p14="http://schemas.microsoft.com/office/powerpoint/2010/main" val="14556874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http://upload.wikimedia.org/wikipedia/commons/thumb/3/3f/Fermilab.jpg/200px-Fermilab.jpg">
            <a:hlinkClick r:id="rId2" tooltip="Imagen aérea del Fermilab (Chicago), uno de los aceleradores más grandes del mundo."/>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8" y="714375"/>
            <a:ext cx="7361237" cy="478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1"/>
          <p:cNvSpPr>
            <a:spLocks noChangeArrowheads="1"/>
          </p:cNvSpPr>
          <p:nvPr/>
        </p:nvSpPr>
        <p:spPr bwMode="auto">
          <a:xfrm>
            <a:off x="1000125" y="5286375"/>
            <a:ext cx="71437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0"/>
              </a:spcBef>
              <a:spcAft>
                <a:spcPct val="0"/>
              </a:spcAft>
              <a:buClrTx/>
              <a:buSzTx/>
              <a:buFontTx/>
              <a:buNone/>
            </a:pPr>
            <a:endParaRPr lang="es-PE" altLang="es-PE" sz="1800" smtClean="0">
              <a:solidFill>
                <a:srgbClr val="FFFFFF"/>
              </a:solidFill>
              <a:latin typeface="Arial" charset="0"/>
              <a:cs typeface="Arial" charset="0"/>
            </a:endParaRPr>
          </a:p>
          <a:p>
            <a:pPr algn="just" eaLnBrk="0" fontAlgn="base" hangingPunct="0">
              <a:spcBef>
                <a:spcPct val="0"/>
              </a:spcBef>
              <a:spcAft>
                <a:spcPct val="0"/>
              </a:spcAft>
              <a:buClrTx/>
              <a:buSzTx/>
              <a:buFontTx/>
              <a:buNone/>
            </a:pPr>
            <a:r>
              <a:rPr lang="es-PE" altLang="es-PE" sz="2400" smtClean="0">
                <a:solidFill>
                  <a:srgbClr val="FFFFFF"/>
                </a:solidFill>
                <a:latin typeface="Arial" charset="0"/>
                <a:cs typeface="Arial" charset="0"/>
              </a:rPr>
              <a:t>Imagen aérea del Fermilab (Chicago), uno de los aceleradores más grandes del mundo.</a:t>
            </a:r>
          </a:p>
        </p:txBody>
      </p:sp>
    </p:spTree>
    <p:extLst>
      <p:ext uri="{BB962C8B-B14F-4D97-AF65-F5344CB8AC3E}">
        <p14:creationId xmlns:p14="http://schemas.microsoft.com/office/powerpoint/2010/main" val="29243094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descr="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908050"/>
            <a:ext cx="4103687"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5" descr="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4005263"/>
            <a:ext cx="4105275"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Box 6"/>
          <p:cNvSpPr txBox="1">
            <a:spLocks noChangeArrowheads="1"/>
          </p:cNvSpPr>
          <p:nvPr/>
        </p:nvSpPr>
        <p:spPr bwMode="auto">
          <a:xfrm>
            <a:off x="1476375" y="4797425"/>
            <a:ext cx="30956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50000"/>
              </a:spcBef>
              <a:spcAft>
                <a:spcPct val="0"/>
              </a:spcAft>
              <a:buClrTx/>
              <a:buSzTx/>
              <a:buFontTx/>
              <a:buNone/>
            </a:pPr>
            <a:r>
              <a:rPr lang="es-ES" altLang="es-PE" sz="2800" b="1" smtClean="0">
                <a:solidFill>
                  <a:srgbClr val="FFFFFF"/>
                </a:solidFill>
                <a:latin typeface="Tahoma" pitchFamily="34" charset="0"/>
                <a:cs typeface="Arial" charset="0"/>
              </a:rPr>
              <a:t>Sala de control del Ciclotrón</a:t>
            </a:r>
            <a:r>
              <a:rPr lang="es-ES" altLang="es-PE" sz="2800" smtClean="0">
                <a:solidFill>
                  <a:srgbClr val="FFFFFF"/>
                </a:solidFill>
                <a:latin typeface="Tahoma" pitchFamily="34" charset="0"/>
                <a:cs typeface="Arial" charset="0"/>
              </a:rPr>
              <a:t> </a:t>
            </a:r>
          </a:p>
        </p:txBody>
      </p:sp>
      <p:sp>
        <p:nvSpPr>
          <p:cNvPr id="79877" name="Text Box 7"/>
          <p:cNvSpPr txBox="1">
            <a:spLocks noChangeArrowheads="1"/>
          </p:cNvSpPr>
          <p:nvPr/>
        </p:nvSpPr>
        <p:spPr bwMode="auto">
          <a:xfrm>
            <a:off x="395288" y="333375"/>
            <a:ext cx="2016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70000"/>
              <a:buFont typeface="Wingdings" pitchFamily="2" charset="2"/>
              <a:buChar char="n"/>
              <a:defRPr sz="3200">
                <a:solidFill>
                  <a:schemeClr val="tx1"/>
                </a:solidFill>
                <a:latin typeface="Garamond" pitchFamily="18" charset="0"/>
              </a:defRPr>
            </a:lvl1pPr>
            <a:lvl2pPr marL="742950" indent="-285750">
              <a:spcBef>
                <a:spcPct val="20000"/>
              </a:spcBef>
              <a:buClr>
                <a:schemeClr val="accent2"/>
              </a:buClr>
              <a:buSzPct val="70000"/>
              <a:buFont typeface="Wingdings" pitchFamily="2" charset="2"/>
              <a:buChar char="n"/>
              <a:defRPr sz="2800">
                <a:solidFill>
                  <a:schemeClr val="tx1"/>
                </a:solidFill>
                <a:latin typeface="Garamond" pitchFamily="18" charset="0"/>
              </a:defRPr>
            </a:lvl2pPr>
            <a:lvl3pPr marL="1143000" indent="-228600">
              <a:spcBef>
                <a:spcPct val="20000"/>
              </a:spcBef>
              <a:buClr>
                <a:schemeClr val="tx2"/>
              </a:buClr>
              <a:buSzPct val="70000"/>
              <a:buFont typeface="Wingdings" pitchFamily="2" charset="2"/>
              <a:buChar char="n"/>
              <a:defRPr sz="2400">
                <a:solidFill>
                  <a:schemeClr val="tx1"/>
                </a:solidFill>
                <a:latin typeface="Garamond" pitchFamily="18" charset="0"/>
              </a:defRPr>
            </a:lvl3pPr>
            <a:lvl4pPr marL="1600200" indent="-228600">
              <a:spcBef>
                <a:spcPct val="20000"/>
              </a:spcBef>
              <a:buClr>
                <a:schemeClr val="accent2"/>
              </a:buClr>
              <a:buSzPct val="70000"/>
              <a:buFont typeface="Wingdings" pitchFamily="2" charset="2"/>
              <a:buChar char="n"/>
              <a:defRPr sz="2000">
                <a:solidFill>
                  <a:schemeClr val="tx1"/>
                </a:solidFill>
                <a:latin typeface="Garamond" pitchFamily="18" charset="0"/>
              </a:defRPr>
            </a:lvl4pPr>
            <a:lvl5pPr marL="2057400" indent="-228600">
              <a:spcBef>
                <a:spcPct val="20000"/>
              </a:spcBef>
              <a:buClr>
                <a:schemeClr val="hlink"/>
              </a:buClr>
              <a:buSzPct val="70000"/>
              <a:buFont typeface="Wingdings" pitchFamily="2" charset="2"/>
              <a:buChar char="n"/>
              <a:defRPr sz="2000">
                <a:solidFill>
                  <a:schemeClr val="tx1"/>
                </a:solidFill>
                <a:latin typeface="Garamond" pitchFamily="18" charset="0"/>
              </a:defRPr>
            </a:lvl5pPr>
            <a:lvl6pPr marL="25146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6pPr>
            <a:lvl7pPr marL="29718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7pPr>
            <a:lvl8pPr marL="34290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8pPr>
            <a:lvl9pPr marL="3886200" indent="-228600" fontAlgn="base">
              <a:spcBef>
                <a:spcPct val="20000"/>
              </a:spcBef>
              <a:spcAft>
                <a:spcPct val="0"/>
              </a:spcAft>
              <a:buClr>
                <a:schemeClr val="hlink"/>
              </a:buClr>
              <a:buSzPct val="70000"/>
              <a:buFont typeface="Wingdings" pitchFamily="2" charset="2"/>
              <a:buChar char="n"/>
              <a:defRPr sz="2000">
                <a:solidFill>
                  <a:schemeClr val="tx1"/>
                </a:solidFill>
                <a:latin typeface="Garamond" pitchFamily="18" charset="0"/>
              </a:defRPr>
            </a:lvl9pPr>
          </a:lstStyle>
          <a:p>
            <a:pPr fontAlgn="base">
              <a:spcBef>
                <a:spcPct val="50000"/>
              </a:spcBef>
              <a:spcAft>
                <a:spcPct val="0"/>
              </a:spcAft>
              <a:buClrTx/>
              <a:buSzTx/>
              <a:buFontTx/>
              <a:buNone/>
            </a:pPr>
            <a:r>
              <a:rPr lang="es-ES" altLang="es-PE" sz="2800" b="1" smtClean="0">
                <a:solidFill>
                  <a:srgbClr val="FFFFFF"/>
                </a:solidFill>
                <a:latin typeface="Tahoma" pitchFamily="34" charset="0"/>
                <a:cs typeface="Arial" charset="0"/>
              </a:rPr>
              <a:t>Ciclotrón</a:t>
            </a:r>
            <a:r>
              <a:rPr lang="es-ES" altLang="es-PE" sz="2800" smtClean="0">
                <a:solidFill>
                  <a:srgbClr val="FFFFFF"/>
                </a:solidFill>
                <a:latin typeface="Tahoma" pitchFamily="34" charset="0"/>
                <a:cs typeface="Arial" charset="0"/>
              </a:rPr>
              <a:t> </a:t>
            </a:r>
          </a:p>
        </p:txBody>
      </p:sp>
      <p:pic>
        <p:nvPicPr>
          <p:cNvPr id="79878" name="Picture 9" descr="Aps_linear_acceler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908050"/>
            <a:ext cx="403225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7373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body" idx="4294967295"/>
          </p:nvPr>
        </p:nvSpPr>
        <p:spPr>
          <a:xfrm>
            <a:off x="0" y="260350"/>
            <a:ext cx="8569325" cy="4530725"/>
          </a:xfrm>
        </p:spPr>
        <p:txBody>
          <a:bodyPr/>
          <a:lstStyle/>
          <a:p>
            <a:pPr algn="just">
              <a:buFont typeface="Wingdings" pitchFamily="2" charset="2"/>
              <a:buNone/>
              <a:defRPr/>
            </a:pPr>
            <a:r>
              <a:rPr lang="es-ES" b="1" dirty="0" smtClean="0"/>
              <a:t>	</a:t>
            </a:r>
            <a:r>
              <a:rPr lang="es-ES" sz="2800" b="1" dirty="0" smtClean="0">
                <a:solidFill>
                  <a:srgbClr val="C63A97"/>
                </a:solidFill>
                <a:latin typeface="Arial" charset="0"/>
              </a:rPr>
              <a:t>FISIÓN NUCLEAR</a:t>
            </a:r>
            <a:endParaRPr lang="es-ES" sz="2800" dirty="0" smtClean="0">
              <a:solidFill>
                <a:srgbClr val="C63A97"/>
              </a:solidFill>
              <a:latin typeface="Arial" charset="0"/>
            </a:endParaRPr>
          </a:p>
          <a:p>
            <a:pPr algn="just">
              <a:buFont typeface="Wingdings" pitchFamily="2" charset="2"/>
              <a:buNone/>
              <a:defRPr/>
            </a:pPr>
            <a:r>
              <a:rPr lang="es-ES" sz="2800" dirty="0" smtClean="0">
                <a:latin typeface="Arial" charset="0"/>
              </a:rPr>
              <a:t>	Proceso en el cual un núcleo pesado (número de masa &gt;200) se divide para formar núcleos más pequeños de masa intermedia y uno o más neutrones. Ya que los núcleos pesados son menos estables que sus productos, este proceso libera una gran cantidad de energía. </a:t>
            </a:r>
            <a:endParaRPr lang="en-GB" sz="2800" dirty="0" smtClean="0">
              <a:latin typeface="Arial" charset="0"/>
            </a:endParaRPr>
          </a:p>
        </p:txBody>
      </p:sp>
      <p:pic>
        <p:nvPicPr>
          <p:cNvPr id="38914" name="Picture 2" descr="Tipos de energía (4): Fisión y fusión nucl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501008"/>
            <a:ext cx="4682015"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4435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5" descr="reacción de la fisión - La Reaccón de Fisión del Uranio-2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844675"/>
            <a:ext cx="8027987" cy="4240213"/>
          </a:xfrm>
          <a:prstGeom prst="rect">
            <a:avLst/>
          </a:prstGeom>
          <a:solidFill>
            <a:srgbClr val="FFCCFF"/>
          </a:solidFill>
          <a:ln>
            <a:noFill/>
          </a:ln>
          <a:extLst/>
        </p:spPr>
      </p:pic>
      <p:sp>
        <p:nvSpPr>
          <p:cNvPr id="95254" name="Rectangle 22"/>
          <p:cNvSpPr>
            <a:spLocks noGrp="1" noChangeArrowheads="1"/>
          </p:cNvSpPr>
          <p:nvPr>
            <p:ph type="title" idx="4294967295"/>
          </p:nvPr>
        </p:nvSpPr>
        <p:spPr>
          <a:xfrm>
            <a:off x="0" y="277813"/>
            <a:ext cx="8229600" cy="1143000"/>
          </a:xfrm>
        </p:spPr>
        <p:txBody>
          <a:bodyPr/>
          <a:lstStyle/>
          <a:p>
            <a:pPr>
              <a:defRPr/>
            </a:pPr>
            <a:r>
              <a:rPr lang="en-GB" sz="2800" dirty="0" smtClean="0">
                <a:solidFill>
                  <a:schemeClr val="tx1"/>
                </a:solidFill>
                <a:latin typeface="Arial" charset="0"/>
              </a:rPr>
              <a:t>La </a:t>
            </a:r>
            <a:r>
              <a:rPr lang="en-GB" sz="2800" dirty="0" err="1" smtClean="0">
                <a:solidFill>
                  <a:schemeClr val="tx1"/>
                </a:solidFill>
                <a:latin typeface="Arial" charset="0"/>
              </a:rPr>
              <a:t>reacción</a:t>
            </a:r>
            <a:r>
              <a:rPr lang="en-GB" sz="2800" dirty="0" smtClean="0">
                <a:solidFill>
                  <a:schemeClr val="tx1"/>
                </a:solidFill>
                <a:latin typeface="Arial" charset="0"/>
              </a:rPr>
              <a:t> de </a:t>
            </a:r>
            <a:r>
              <a:rPr lang="en-GB" sz="2800" dirty="0" err="1" smtClean="0">
                <a:solidFill>
                  <a:schemeClr val="tx1"/>
                </a:solidFill>
                <a:latin typeface="Arial" charset="0"/>
              </a:rPr>
              <a:t>fisión</a:t>
            </a:r>
            <a:r>
              <a:rPr lang="en-GB" sz="2800" dirty="0" smtClean="0">
                <a:solidFill>
                  <a:schemeClr val="tx1"/>
                </a:solidFill>
                <a:latin typeface="Arial" charset="0"/>
              </a:rPr>
              <a:t> del Uranio-235</a:t>
            </a:r>
          </a:p>
        </p:txBody>
      </p:sp>
    </p:spTree>
    <p:extLst>
      <p:ext uri="{BB962C8B-B14F-4D97-AF65-F5344CB8AC3E}">
        <p14:creationId xmlns:p14="http://schemas.microsoft.com/office/powerpoint/2010/main" val="425056736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 descr="Fisió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549275"/>
            <a:ext cx="7561263" cy="588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5248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971600" y="836712"/>
            <a:ext cx="54772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s-ES_tradnl" altLang="es-PE" sz="2800" b="1" dirty="0" smtClean="0">
                <a:solidFill>
                  <a:srgbClr val="FFC000"/>
                </a:solidFill>
                <a:cs typeface="Arial" panose="020B0604020202020204" pitchFamily="34" charset="0"/>
              </a:rPr>
              <a:t>BOMBA DE FISIÓN NUCLEAR  </a:t>
            </a:r>
          </a:p>
        </p:txBody>
      </p:sp>
      <p:sp>
        <p:nvSpPr>
          <p:cNvPr id="27651" name="Rectangle 3"/>
          <p:cNvSpPr>
            <a:spLocks noChangeArrowheads="1"/>
          </p:cNvSpPr>
          <p:nvPr/>
        </p:nvSpPr>
        <p:spPr bwMode="auto">
          <a:xfrm>
            <a:off x="76200" y="2811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s-ES" altLang="es-PE"/>
          </a:p>
        </p:txBody>
      </p:sp>
      <p:pic>
        <p:nvPicPr>
          <p:cNvPr id="27652" name="Picture 5" descr="LittleBoy"/>
          <p:cNvPicPr>
            <a:picLocks noChangeAspect="1" noChangeArrowheads="1"/>
          </p:cNvPicPr>
          <p:nvPr/>
        </p:nvPicPr>
        <p:blipFill rotWithShape="1">
          <a:blip r:embed="rId2">
            <a:extLst>
              <a:ext uri="{28A0092B-C50C-407E-A947-70E740481C1C}">
                <a14:useLocalDpi xmlns:a14="http://schemas.microsoft.com/office/drawing/2010/main" val="0"/>
              </a:ext>
            </a:extLst>
          </a:blip>
          <a:srcRect l="4793" r="3979"/>
          <a:stretch/>
        </p:blipFill>
        <p:spPr bwMode="auto">
          <a:xfrm>
            <a:off x="971600" y="1583531"/>
            <a:ext cx="403200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6"/>
          <p:cNvSpPr txBox="1">
            <a:spLocks noChangeArrowheads="1"/>
          </p:cNvSpPr>
          <p:nvPr/>
        </p:nvSpPr>
        <p:spPr bwMode="auto">
          <a:xfrm>
            <a:off x="549272" y="5036983"/>
            <a:ext cx="780772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s-ES_tradnl" altLang="es-PE" sz="2400" dirty="0">
                <a:cs typeface="Arial" panose="020B0604020202020204" pitchFamily="34" charset="0"/>
              </a:rPr>
              <a:t>Little </a:t>
            </a:r>
            <a:r>
              <a:rPr lang="es-ES_tradnl" altLang="es-PE" sz="2400" dirty="0" err="1">
                <a:cs typeface="Arial" panose="020B0604020202020204" pitchFamily="34" charset="0"/>
              </a:rPr>
              <a:t>boy</a:t>
            </a:r>
            <a:r>
              <a:rPr lang="es-ES_tradnl" altLang="es-PE" sz="2400" dirty="0">
                <a:cs typeface="Arial" panose="020B0604020202020204" pitchFamily="34" charset="0"/>
              </a:rPr>
              <a:t>, primera bomba </a:t>
            </a:r>
            <a:r>
              <a:rPr lang="es-ES_tradnl" altLang="es-PE" sz="2400" dirty="0" smtClean="0">
                <a:cs typeface="Arial" panose="020B0604020202020204" pitchFamily="34" charset="0"/>
              </a:rPr>
              <a:t>atómica que </a:t>
            </a:r>
            <a:r>
              <a:rPr lang="es-ES_tradnl" altLang="es-PE" sz="2400" dirty="0">
                <a:cs typeface="Arial" panose="020B0604020202020204" pitchFamily="34" charset="0"/>
              </a:rPr>
              <a:t>se construyó, lanzada </a:t>
            </a:r>
            <a:r>
              <a:rPr lang="es-ES_tradnl" altLang="es-PE" sz="2400" dirty="0" smtClean="0">
                <a:cs typeface="Arial" panose="020B0604020202020204" pitchFamily="34" charset="0"/>
              </a:rPr>
              <a:t>sobre Hiroshima </a:t>
            </a:r>
            <a:r>
              <a:rPr lang="es-ES_tradnl" altLang="es-PE" sz="2400" dirty="0">
                <a:cs typeface="Arial" panose="020B0604020202020204" pitchFamily="34" charset="0"/>
              </a:rPr>
              <a:t>el 6 de </a:t>
            </a:r>
            <a:r>
              <a:rPr lang="es-ES_tradnl" altLang="es-PE" sz="2400" dirty="0" smtClean="0">
                <a:cs typeface="Arial" panose="020B0604020202020204" pitchFamily="34" charset="0"/>
              </a:rPr>
              <a:t>agosto de 1945 a </a:t>
            </a:r>
            <a:r>
              <a:rPr lang="es-ES_tradnl" altLang="es-PE" sz="2400" dirty="0">
                <a:cs typeface="Arial" panose="020B0604020202020204" pitchFamily="34" charset="0"/>
              </a:rPr>
              <a:t>las </a:t>
            </a:r>
            <a:r>
              <a:rPr lang="es-ES_tradnl" altLang="es-PE" sz="2400" dirty="0" smtClean="0">
                <a:cs typeface="Arial" panose="020B0604020202020204" pitchFamily="34" charset="0"/>
              </a:rPr>
              <a:t>8:16 AM.</a:t>
            </a:r>
            <a:endParaRPr lang="es-ES" altLang="es-PE" sz="2400" dirty="0">
              <a:cs typeface="Arial" panose="020B0604020202020204" pitchFamily="34" charset="0"/>
            </a:endParaRPr>
          </a:p>
        </p:txBody>
      </p:sp>
      <p:sp>
        <p:nvSpPr>
          <p:cNvPr id="27654" name="Rectangle 7"/>
          <p:cNvSpPr>
            <a:spLocks noChangeArrowheads="1"/>
          </p:cNvSpPr>
          <p:nvPr/>
        </p:nvSpPr>
        <p:spPr bwMode="auto">
          <a:xfrm>
            <a:off x="63500" y="2732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s-ES" altLang="es-PE"/>
          </a:p>
        </p:txBody>
      </p:sp>
      <p:pic>
        <p:nvPicPr>
          <p:cNvPr id="9" name="Picture 7" descr="Hiroshima Cloud"/>
          <p:cNvPicPr>
            <a:picLocks noChangeAspect="1" noChangeArrowheads="1"/>
          </p:cNvPicPr>
          <p:nvPr/>
        </p:nvPicPr>
        <p:blipFill rotWithShape="1">
          <a:blip r:embed="rId3">
            <a:extLst>
              <a:ext uri="{28A0092B-C50C-407E-A947-70E740481C1C}">
                <a14:useLocalDpi xmlns:a14="http://schemas.microsoft.com/office/drawing/2010/main" val="0"/>
              </a:ext>
            </a:extLst>
          </a:blip>
          <a:srcRect l="1113" r="-1113"/>
          <a:stretch/>
        </p:blipFill>
        <p:spPr bwMode="auto">
          <a:xfrm>
            <a:off x="5122680" y="1610092"/>
            <a:ext cx="2861643" cy="325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729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ón">
  <a:themeElements>
    <a:clrScheme name="Telón 6">
      <a:dk1>
        <a:srgbClr val="0A6866"/>
      </a:dk1>
      <a:lt1>
        <a:srgbClr val="FFFFFF"/>
      </a:lt1>
      <a:dk2>
        <a:srgbClr val="0D8784"/>
      </a:dk2>
      <a:lt2>
        <a:srgbClr val="B8DEC6"/>
      </a:lt2>
      <a:accent1>
        <a:srgbClr val="3C7652"/>
      </a:accent1>
      <a:accent2>
        <a:srgbClr val="005250"/>
      </a:accent2>
      <a:accent3>
        <a:srgbClr val="AAC3C2"/>
      </a:accent3>
      <a:accent4>
        <a:srgbClr val="DADADA"/>
      </a:accent4>
      <a:accent5>
        <a:srgbClr val="AFBDB3"/>
      </a:accent5>
      <a:accent6>
        <a:srgbClr val="004948"/>
      </a:accent6>
      <a:hlink>
        <a:srgbClr val="00E0A5"/>
      </a:hlink>
      <a:folHlink>
        <a:srgbClr val="00CCFF"/>
      </a:folHlink>
    </a:clrScheme>
    <a:fontScheme name="Teló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Telón 1">
        <a:dk1>
          <a:srgbClr val="602000"/>
        </a:dk1>
        <a:lt1>
          <a:srgbClr val="FFFFFF"/>
        </a:lt1>
        <a:dk2>
          <a:srgbClr val="800000"/>
        </a:dk2>
        <a:lt2>
          <a:srgbClr val="FFFFCC"/>
        </a:lt2>
        <a:accent1>
          <a:srgbClr val="FF3300"/>
        </a:accent1>
        <a:accent2>
          <a:srgbClr val="000000"/>
        </a:accent2>
        <a:accent3>
          <a:srgbClr val="C0AAAA"/>
        </a:accent3>
        <a:accent4>
          <a:srgbClr val="DADADA"/>
        </a:accent4>
        <a:accent5>
          <a:srgbClr val="FFADAA"/>
        </a:accent5>
        <a:accent6>
          <a:srgbClr val="000000"/>
        </a:accent6>
        <a:hlink>
          <a:srgbClr val="EBF25A"/>
        </a:hlink>
        <a:folHlink>
          <a:srgbClr val="F2AA68"/>
        </a:folHlink>
      </a:clrScheme>
      <a:clrMap bg1="dk2" tx1="lt1" bg2="dk1" tx2="lt2" accent1="accent1" accent2="accent2" accent3="accent3" accent4="accent4" accent5="accent5" accent6="accent6" hlink="hlink" folHlink="folHlink"/>
    </a:extraClrScheme>
    <a:extraClrScheme>
      <a:clrScheme name="Telón 2">
        <a:dk1>
          <a:srgbClr val="000066"/>
        </a:dk1>
        <a:lt1>
          <a:srgbClr val="FFFFFF"/>
        </a:lt1>
        <a:dk2>
          <a:srgbClr val="000099"/>
        </a:dk2>
        <a:lt2>
          <a:srgbClr val="D8F6F8"/>
        </a:lt2>
        <a:accent1>
          <a:srgbClr val="0099FF"/>
        </a:accent1>
        <a:accent2>
          <a:srgbClr val="00003A"/>
        </a:accent2>
        <a:accent3>
          <a:srgbClr val="AAAACA"/>
        </a:accent3>
        <a:accent4>
          <a:srgbClr val="DADADA"/>
        </a:accent4>
        <a:accent5>
          <a:srgbClr val="AACAFF"/>
        </a:accent5>
        <a:accent6>
          <a:srgbClr val="000034"/>
        </a:accent6>
        <a:hlink>
          <a:srgbClr val="DDD925"/>
        </a:hlink>
        <a:folHlink>
          <a:srgbClr val="72C676"/>
        </a:folHlink>
      </a:clrScheme>
      <a:clrMap bg1="dk2" tx1="lt1" bg2="dk1" tx2="lt2" accent1="accent1" accent2="accent2" accent3="accent3" accent4="accent4" accent5="accent5" accent6="accent6" hlink="hlink" folHlink="folHlink"/>
    </a:extraClrScheme>
    <a:extraClrScheme>
      <a:clrScheme name="Telón 3">
        <a:dk1>
          <a:srgbClr val="4C3D57"/>
        </a:dk1>
        <a:lt1>
          <a:srgbClr val="FFFFFF"/>
        </a:lt1>
        <a:dk2>
          <a:srgbClr val="660066"/>
        </a:dk2>
        <a:lt2>
          <a:srgbClr val="FDFBE3"/>
        </a:lt2>
        <a:accent1>
          <a:srgbClr val="976C9E"/>
        </a:accent1>
        <a:accent2>
          <a:srgbClr val="1E1822"/>
        </a:accent2>
        <a:accent3>
          <a:srgbClr val="B8AAB8"/>
        </a:accent3>
        <a:accent4>
          <a:srgbClr val="DADADA"/>
        </a:accent4>
        <a:accent5>
          <a:srgbClr val="C9BACC"/>
        </a:accent5>
        <a:accent6>
          <a:srgbClr val="1A151E"/>
        </a:accent6>
        <a:hlink>
          <a:srgbClr val="D8C460"/>
        </a:hlink>
        <a:folHlink>
          <a:srgbClr val="C3C2BD"/>
        </a:folHlink>
      </a:clrScheme>
      <a:clrMap bg1="dk2" tx1="lt1" bg2="dk1" tx2="lt2" accent1="accent1" accent2="accent2" accent3="accent3" accent4="accent4" accent5="accent5" accent6="accent6" hlink="hlink" folHlink="folHlink"/>
    </a:extraClrScheme>
    <a:extraClrScheme>
      <a:clrScheme name="Telón 4">
        <a:dk1>
          <a:srgbClr val="334D3F"/>
        </a:dk1>
        <a:lt1>
          <a:srgbClr val="FFFFFF"/>
        </a:lt1>
        <a:dk2>
          <a:srgbClr val="008000"/>
        </a:dk2>
        <a:lt2>
          <a:srgbClr val="D3F1DB"/>
        </a:lt2>
        <a:accent1>
          <a:srgbClr val="4A6D84"/>
        </a:accent1>
        <a:accent2>
          <a:srgbClr val="213329"/>
        </a:accent2>
        <a:accent3>
          <a:srgbClr val="AAC0AA"/>
        </a:accent3>
        <a:accent4>
          <a:srgbClr val="DADADA"/>
        </a:accent4>
        <a:accent5>
          <a:srgbClr val="B1BAC2"/>
        </a:accent5>
        <a:accent6>
          <a:srgbClr val="1D2D24"/>
        </a:accent6>
        <a:hlink>
          <a:srgbClr val="F0B100"/>
        </a:hlink>
        <a:folHlink>
          <a:srgbClr val="C37103"/>
        </a:folHlink>
      </a:clrScheme>
      <a:clrMap bg1="dk2" tx1="lt1" bg2="dk1" tx2="lt2" accent1="accent1" accent2="accent2" accent3="accent3" accent4="accent4" accent5="accent5" accent6="accent6" hlink="hlink" folHlink="folHlink"/>
    </a:extraClrScheme>
    <a:extraClrScheme>
      <a:clrScheme name="Telón 5">
        <a:dk1>
          <a:srgbClr val="566858"/>
        </a:dk1>
        <a:lt1>
          <a:srgbClr val="FFFFFF"/>
        </a:lt1>
        <a:dk2>
          <a:srgbClr val="6D8771"/>
        </a:dk2>
        <a:lt2>
          <a:srgbClr val="ECECB2"/>
        </a:lt2>
        <a:accent1>
          <a:srgbClr val="76A571"/>
        </a:accent1>
        <a:accent2>
          <a:srgbClr val="465648"/>
        </a:accent2>
        <a:accent3>
          <a:srgbClr val="BAC3BB"/>
        </a:accent3>
        <a:accent4>
          <a:srgbClr val="DADADA"/>
        </a:accent4>
        <a:accent5>
          <a:srgbClr val="BDCFBB"/>
        </a:accent5>
        <a:accent6>
          <a:srgbClr val="3F4D40"/>
        </a:accent6>
        <a:hlink>
          <a:srgbClr val="FFDC0B"/>
        </a:hlink>
        <a:folHlink>
          <a:srgbClr val="FC9916"/>
        </a:folHlink>
      </a:clrScheme>
      <a:clrMap bg1="dk2" tx1="lt1" bg2="dk1" tx2="lt2" accent1="accent1" accent2="accent2" accent3="accent3" accent4="accent4" accent5="accent5" accent6="accent6" hlink="hlink" folHlink="folHlink"/>
    </a:extraClrScheme>
    <a:extraClrScheme>
      <a:clrScheme name="Telón 6">
        <a:dk1>
          <a:srgbClr val="0A6866"/>
        </a:dk1>
        <a:lt1>
          <a:srgbClr val="FFFFFF"/>
        </a:lt1>
        <a:dk2>
          <a:srgbClr val="0D8784"/>
        </a:dk2>
        <a:lt2>
          <a:srgbClr val="B8DEC6"/>
        </a:lt2>
        <a:accent1>
          <a:srgbClr val="3C7652"/>
        </a:accent1>
        <a:accent2>
          <a:srgbClr val="005250"/>
        </a:accent2>
        <a:accent3>
          <a:srgbClr val="AAC3C2"/>
        </a:accent3>
        <a:accent4>
          <a:srgbClr val="DADADA"/>
        </a:accent4>
        <a:accent5>
          <a:srgbClr val="AFBDB3"/>
        </a:accent5>
        <a:accent6>
          <a:srgbClr val="004948"/>
        </a:accent6>
        <a:hlink>
          <a:srgbClr val="00E0A5"/>
        </a:hlink>
        <a:folHlink>
          <a:srgbClr val="00CCFF"/>
        </a:folHlink>
      </a:clrScheme>
      <a:clrMap bg1="dk2" tx1="lt1" bg2="dk1" tx2="lt2" accent1="accent1" accent2="accent2" accent3="accent3" accent4="accent4" accent5="accent5" accent6="accent6" hlink="hlink" folHlink="folHlink"/>
    </a:extraClrScheme>
    <a:extraClrScheme>
      <a:clrScheme name="Telón 7">
        <a:dk1>
          <a:srgbClr val="50688C"/>
        </a:dk1>
        <a:lt1>
          <a:srgbClr val="FFFFFF"/>
        </a:lt1>
        <a:dk2>
          <a:srgbClr val="6E87AC"/>
        </a:dk2>
        <a:lt2>
          <a:srgbClr val="FFFFFF"/>
        </a:lt2>
        <a:accent1>
          <a:srgbClr val="376EA5"/>
        </a:accent1>
        <a:accent2>
          <a:srgbClr val="445876"/>
        </a:accent2>
        <a:accent3>
          <a:srgbClr val="BAC3D2"/>
        </a:accent3>
        <a:accent4>
          <a:srgbClr val="DADADA"/>
        </a:accent4>
        <a:accent5>
          <a:srgbClr val="AEBACF"/>
        </a:accent5>
        <a:accent6>
          <a:srgbClr val="3D4F6A"/>
        </a:accent6>
        <a:hlink>
          <a:srgbClr val="66CCFF"/>
        </a:hlink>
        <a:folHlink>
          <a:srgbClr val="CCCCFF"/>
        </a:folHlink>
      </a:clrScheme>
      <a:clrMap bg1="dk2" tx1="lt1" bg2="dk1" tx2="lt2" accent1="accent1" accent2="accent2" accent3="accent3" accent4="accent4" accent5="accent5" accent6="accent6" hlink="hlink" folHlink="folHlink"/>
    </a:extraClrScheme>
    <a:extraClrScheme>
      <a:clrScheme name="Telón 8">
        <a:dk1>
          <a:srgbClr val="000000"/>
        </a:dk1>
        <a:lt1>
          <a:srgbClr val="DDDCC5"/>
        </a:lt1>
        <a:dk2>
          <a:srgbClr val="000000"/>
        </a:dk2>
        <a:lt2>
          <a:srgbClr val="C9C6A5"/>
        </a:lt2>
        <a:accent1>
          <a:srgbClr val="C0C0C0"/>
        </a:accent1>
        <a:accent2>
          <a:srgbClr val="B0AC90"/>
        </a:accent2>
        <a:accent3>
          <a:srgbClr val="EBEBDF"/>
        </a:accent3>
        <a:accent4>
          <a:srgbClr val="000000"/>
        </a:accent4>
        <a:accent5>
          <a:srgbClr val="DCDCDC"/>
        </a:accent5>
        <a:accent6>
          <a:srgbClr val="9F9B82"/>
        </a:accent6>
        <a:hlink>
          <a:srgbClr val="666699"/>
        </a:hlink>
        <a:folHlink>
          <a:srgbClr val="905C80"/>
        </a:folHlink>
      </a:clrScheme>
      <a:clrMap bg1="lt1" tx1="dk1" bg2="lt2" tx2="dk2" accent1="accent1" accent2="accent2" accent3="accent3" accent4="accent4" accent5="accent5" accent6="accent6" hlink="hlink" folHlink="folHlink"/>
    </a:extraClrScheme>
    <a:extraClrScheme>
      <a:clrScheme name="Telón 9">
        <a:dk1>
          <a:srgbClr val="000000"/>
        </a:dk1>
        <a:lt1>
          <a:srgbClr val="FFFFFF"/>
        </a:lt1>
        <a:dk2>
          <a:srgbClr val="000099"/>
        </a:dk2>
        <a:lt2>
          <a:srgbClr val="DDDDDD"/>
        </a:lt2>
        <a:accent1>
          <a:srgbClr val="C6D4D4"/>
        </a:accent1>
        <a:accent2>
          <a:srgbClr val="C0C0C0"/>
        </a:accent2>
        <a:accent3>
          <a:srgbClr val="FFFFFF"/>
        </a:accent3>
        <a:accent4>
          <a:srgbClr val="000000"/>
        </a:accent4>
        <a:accent5>
          <a:srgbClr val="DFE6E6"/>
        </a:accent5>
        <a:accent6>
          <a:srgbClr val="AEAEAE"/>
        </a:accent6>
        <a:hlink>
          <a:srgbClr val="6600FF"/>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Tema5">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ecuencia">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cuencia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ecuencia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ecuencia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ecuencia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ecuencia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ecuencia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ecuencia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ecuencia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ecuencia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Tema5">
  <a:themeElements>
    <a:clrScheme name="Fluj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ecuencia">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ecuencia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ecuencia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ecuencia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ecuencia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ecuencia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ecuencia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ecuencia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ecuencia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ecuencia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14">
  <a:themeElements>
    <a:clrScheme name="Personalizado 4">
      <a:dk1>
        <a:srgbClr val="2B492D"/>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CCFF99"/>
      </a:folHlink>
    </a:clrScheme>
    <a:fontScheme name="Fábric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s-ES"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es-ES"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Fábrica 1">
        <a:dk1>
          <a:srgbClr val="000054"/>
        </a:dk1>
        <a:lt1>
          <a:srgbClr val="EAEAEA"/>
        </a:lt1>
        <a:dk2>
          <a:srgbClr val="00007A"/>
        </a:dk2>
        <a:lt2>
          <a:srgbClr val="EBD189"/>
        </a:lt2>
        <a:accent1>
          <a:srgbClr val="FCAB40"/>
        </a:accent1>
        <a:accent2>
          <a:srgbClr val="555BAD"/>
        </a:accent2>
        <a:accent3>
          <a:srgbClr val="AAAABE"/>
        </a:accent3>
        <a:accent4>
          <a:srgbClr val="C8C8C8"/>
        </a:accent4>
        <a:accent5>
          <a:srgbClr val="FDD2AF"/>
        </a:accent5>
        <a:accent6>
          <a:srgbClr val="4C529C"/>
        </a:accent6>
        <a:hlink>
          <a:srgbClr val="B97C01"/>
        </a:hlink>
        <a:folHlink>
          <a:srgbClr val="CCFF33"/>
        </a:folHlink>
      </a:clrScheme>
      <a:clrMap bg1="dk2" tx1="lt1" bg2="dk1" tx2="lt2" accent1="accent1" accent2="accent2" accent3="accent3" accent4="accent4" accent5="accent5" accent6="accent6" hlink="hlink" folHlink="folHlink"/>
    </a:extraClrScheme>
    <a:extraClrScheme>
      <a:clrScheme name="Fábrica 2">
        <a:dk1>
          <a:srgbClr val="000000"/>
        </a:dk1>
        <a:lt1>
          <a:srgbClr val="FFFFCC"/>
        </a:lt1>
        <a:dk2>
          <a:srgbClr val="993300"/>
        </a:dk2>
        <a:lt2>
          <a:srgbClr val="EDE1AF"/>
        </a:lt2>
        <a:accent1>
          <a:srgbClr val="CAC0E2"/>
        </a:accent1>
        <a:accent2>
          <a:srgbClr val="DFC977"/>
        </a:accent2>
        <a:accent3>
          <a:srgbClr val="FFFFE2"/>
        </a:accent3>
        <a:accent4>
          <a:srgbClr val="000000"/>
        </a:accent4>
        <a:accent5>
          <a:srgbClr val="E1DCEE"/>
        </a:accent5>
        <a:accent6>
          <a:srgbClr val="CAB66B"/>
        </a:accent6>
        <a:hlink>
          <a:srgbClr val="660033"/>
        </a:hlink>
        <a:folHlink>
          <a:srgbClr val="993366"/>
        </a:folHlink>
      </a:clrScheme>
      <a:clrMap bg1="lt1" tx1="dk1" bg2="lt2" tx2="dk2" accent1="accent1" accent2="accent2" accent3="accent3" accent4="accent4" accent5="accent5" accent6="accent6" hlink="hlink" folHlink="folHlink"/>
    </a:extraClrScheme>
    <a:extraClrScheme>
      <a:clrScheme name="Fábrica 3">
        <a:dk1>
          <a:srgbClr val="000000"/>
        </a:dk1>
        <a:lt1>
          <a:srgbClr val="FFFFFF"/>
        </a:lt1>
        <a:dk2>
          <a:srgbClr val="000000"/>
        </a:dk2>
        <a:lt2>
          <a:srgbClr val="EAEAEA"/>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Fábrica 4">
        <a:dk1>
          <a:srgbClr val="481800"/>
        </a:dk1>
        <a:lt1>
          <a:srgbClr val="EAEAEA"/>
        </a:lt1>
        <a:dk2>
          <a:srgbClr val="762700"/>
        </a:dk2>
        <a:lt2>
          <a:srgbClr val="EBD189"/>
        </a:lt2>
        <a:accent1>
          <a:srgbClr val="FCAB40"/>
        </a:accent1>
        <a:accent2>
          <a:srgbClr val="AD717F"/>
        </a:accent2>
        <a:accent3>
          <a:srgbClr val="BDACAA"/>
        </a:accent3>
        <a:accent4>
          <a:srgbClr val="C8C8C8"/>
        </a:accent4>
        <a:accent5>
          <a:srgbClr val="FDD2AF"/>
        </a:accent5>
        <a:accent6>
          <a:srgbClr val="9C6672"/>
        </a:accent6>
        <a:hlink>
          <a:srgbClr val="FFFF99"/>
        </a:hlink>
        <a:folHlink>
          <a:srgbClr val="CC9900"/>
        </a:folHlink>
      </a:clrScheme>
      <a:clrMap bg1="dk2" tx1="lt1" bg2="dk1" tx2="lt2" accent1="accent1" accent2="accent2" accent3="accent3" accent4="accent4" accent5="accent5" accent6="accent6" hlink="hlink" folHlink="folHlink"/>
    </a:extraClrScheme>
    <a:extraClrScheme>
      <a:clrScheme name="Fábrica 5">
        <a:dk1>
          <a:srgbClr val="330066"/>
        </a:dk1>
        <a:lt1>
          <a:srgbClr val="EAEAEA"/>
        </a:lt1>
        <a:dk2>
          <a:srgbClr val="4E009C"/>
        </a:dk2>
        <a:lt2>
          <a:srgbClr val="EBD189"/>
        </a:lt2>
        <a:accent1>
          <a:srgbClr val="FCAB40"/>
        </a:accent1>
        <a:accent2>
          <a:srgbClr val="8871BB"/>
        </a:accent2>
        <a:accent3>
          <a:srgbClr val="B2AACB"/>
        </a:accent3>
        <a:accent4>
          <a:srgbClr val="C8C8C8"/>
        </a:accent4>
        <a:accent5>
          <a:srgbClr val="FDD2AF"/>
        </a:accent5>
        <a:accent6>
          <a:srgbClr val="7B66A9"/>
        </a:accent6>
        <a:hlink>
          <a:srgbClr val="99CC00"/>
        </a:hlink>
        <a:folHlink>
          <a:srgbClr val="808000"/>
        </a:folHlink>
      </a:clrScheme>
      <a:clrMap bg1="dk2" tx1="lt1" bg2="dk1" tx2="lt2" accent1="accent1" accent2="accent2" accent3="accent3" accent4="accent4" accent5="accent5" accent6="accent6" hlink="hlink" folHlink="folHlink"/>
    </a:extraClrScheme>
    <a:extraClrScheme>
      <a:clrScheme name="Fábrica 6">
        <a:dk1>
          <a:srgbClr val="454425"/>
        </a:dk1>
        <a:lt1>
          <a:srgbClr val="EAEAEA"/>
        </a:lt1>
        <a:dk2>
          <a:srgbClr val="4D6A2A"/>
        </a:dk2>
        <a:lt2>
          <a:srgbClr val="EBD189"/>
        </a:lt2>
        <a:accent1>
          <a:srgbClr val="FCAB40"/>
        </a:accent1>
        <a:accent2>
          <a:srgbClr val="A59E79"/>
        </a:accent2>
        <a:accent3>
          <a:srgbClr val="B2B9AC"/>
        </a:accent3>
        <a:accent4>
          <a:srgbClr val="C8C8C8"/>
        </a:accent4>
        <a:accent5>
          <a:srgbClr val="FDD2AF"/>
        </a:accent5>
        <a:accent6>
          <a:srgbClr val="958F6D"/>
        </a:accent6>
        <a:hlink>
          <a:srgbClr val="FFCC00"/>
        </a:hlink>
        <a:folHlink>
          <a:srgbClr val="CCCC00"/>
        </a:folHlink>
      </a:clrScheme>
      <a:clrMap bg1="dk2" tx1="lt1" bg2="dk1" tx2="lt2" accent1="accent1" accent2="accent2" accent3="accent3" accent4="accent4" accent5="accent5" accent6="accent6" hlink="hlink" folHlink="folHlink"/>
    </a:extraClrScheme>
    <a:extraClrScheme>
      <a:clrScheme name="Fábrica 7">
        <a:dk1>
          <a:srgbClr val="3C2924"/>
        </a:dk1>
        <a:lt1>
          <a:srgbClr val="EAEAEA"/>
        </a:lt1>
        <a:dk2>
          <a:srgbClr val="0D0A46"/>
        </a:dk2>
        <a:lt2>
          <a:srgbClr val="EBD189"/>
        </a:lt2>
        <a:accent1>
          <a:srgbClr val="FCAB40"/>
        </a:accent1>
        <a:accent2>
          <a:srgbClr val="633D4E"/>
        </a:accent2>
        <a:accent3>
          <a:srgbClr val="AAAAB0"/>
        </a:accent3>
        <a:accent4>
          <a:srgbClr val="C8C8C8"/>
        </a:accent4>
        <a:accent5>
          <a:srgbClr val="FDD2AF"/>
        </a:accent5>
        <a:accent6>
          <a:srgbClr val="593646"/>
        </a:accent6>
        <a:hlink>
          <a:srgbClr val="FFCC66"/>
        </a:hlink>
        <a:folHlink>
          <a:srgbClr val="99CC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Tema5</Template>
  <TotalTime>15256</TotalTime>
  <Words>3879</Words>
  <Application>Microsoft Office PowerPoint</Application>
  <PresentationFormat>Presentación en pantalla (4:3)</PresentationFormat>
  <Paragraphs>973</Paragraphs>
  <Slides>145</Slides>
  <Notes>0</Notes>
  <HiddenSlides>0</HiddenSlides>
  <MMClips>0</MMClips>
  <ScaleCrop>false</ScaleCrop>
  <HeadingPairs>
    <vt:vector size="6" baseType="variant">
      <vt:variant>
        <vt:lpstr>Tema</vt:lpstr>
      </vt:variant>
      <vt:variant>
        <vt:i4>4</vt:i4>
      </vt:variant>
      <vt:variant>
        <vt:lpstr>Servidores OLE incrustados</vt:lpstr>
      </vt:variant>
      <vt:variant>
        <vt:i4>3</vt:i4>
      </vt:variant>
      <vt:variant>
        <vt:lpstr>Títulos de diapositiva</vt:lpstr>
      </vt:variant>
      <vt:variant>
        <vt:i4>145</vt:i4>
      </vt:variant>
    </vt:vector>
  </HeadingPairs>
  <TitlesOfParts>
    <vt:vector size="152" baseType="lpstr">
      <vt:lpstr>Telón</vt:lpstr>
      <vt:lpstr>2_Tema5</vt:lpstr>
      <vt:lpstr>3_Tema5</vt:lpstr>
      <vt:lpstr>Tema14</vt:lpstr>
      <vt:lpstr>Ecuación</vt:lpstr>
      <vt:lpstr>Imagen de mapa de bits</vt:lpstr>
      <vt:lpstr>Photo Editor Photo</vt:lpstr>
      <vt:lpstr>Presentación de PowerPoint</vt:lpstr>
      <vt:lpstr>CAPÍTULO I ESTRUCTURA ATÓMICA Y REACCIONES NUCLEARES</vt:lpstr>
      <vt:lpstr>Presentación de PowerPoint</vt:lpstr>
      <vt:lpstr>Presentación de PowerPoint</vt:lpstr>
      <vt:lpstr>Presentación de PowerPoint</vt:lpstr>
      <vt:lpstr>Presentación de PowerPoint</vt:lpstr>
      <vt:lpstr>Presentación de PowerPoint</vt:lpstr>
      <vt:lpstr>Presentación de PowerPoint</vt:lpstr>
      <vt:lpstr>ESTRUCTURA ATÓMICA</vt:lpstr>
      <vt:lpstr>Presentación de PowerPoint</vt:lpstr>
      <vt:lpstr>Presentación de PowerPoint</vt:lpstr>
      <vt:lpstr>  ESTRUCTURA DEL ÁTOMO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DESARROLLO DE LOS MODELOS ATÓMICOS</vt:lpstr>
      <vt:lpstr>Presentación de PowerPoint</vt:lpstr>
      <vt:lpstr>Presentación de PowerPoint</vt:lpstr>
      <vt:lpstr>Presentación de PowerPoint</vt:lpstr>
      <vt:lpstr>TEORÍA CLÁSICA DE LA RADIACIÓN</vt:lpstr>
      <vt:lpstr>EFECTO FOTOELÉCTRICO</vt:lpstr>
      <vt:lpstr>ESPECTROS ATÓMICOS</vt:lpstr>
      <vt:lpstr>MODELO ATÓMICO DE BOHR</vt:lpstr>
      <vt:lpstr>Presentación de PowerPoint</vt:lpstr>
      <vt:lpstr>Presentación de PowerPoint</vt:lpstr>
      <vt:lpstr>Presentación de PowerPoint</vt:lpstr>
      <vt:lpstr>Presentación de PowerPoint</vt:lpstr>
      <vt:lpstr>Presentación de PowerPoint</vt:lpstr>
      <vt:lpstr>Presentación de PowerPoint</vt:lpstr>
      <vt:lpstr>MODELO ATÓMICO MODERNO</vt:lpstr>
      <vt:lpstr>Presentación de PowerPoint</vt:lpstr>
      <vt:lpstr>                          E = mc2       ........     1   PARTÍCULA      E = hc /     ........     2        ONDA      1=2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CONFIGURACIÓN  ELECTRÓNICA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Ne   1s22s22p6          1s      2s       2p</vt:lpstr>
      <vt:lpstr>Presentación de PowerPoint</vt:lpstr>
      <vt:lpstr>Presentación de PowerPoint</vt:lpstr>
      <vt:lpstr>Presentación de PowerPoint</vt:lpstr>
      <vt:lpstr>Presentación de PowerPoint</vt:lpstr>
      <vt:lpstr>EMISIONES RADIACTIVAS</vt:lpstr>
      <vt:lpstr>Presentación de PowerPoint</vt:lpstr>
      <vt:lpstr>   CARACTERÍSTICAS DE LA RADIACIÓN α β γ   </vt:lpstr>
      <vt:lpstr>Presentación de PowerPoint</vt:lpstr>
      <vt:lpstr>Presentación de PowerPoint</vt:lpstr>
      <vt:lpstr>Presentación de PowerPoint</vt:lpstr>
      <vt:lpstr>Presentación de PowerPoint</vt:lpstr>
      <vt:lpstr>Presentación de PowerPoint</vt:lpstr>
      <vt:lpstr>SERIE RADIACTIVA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 reacción de fisión del Uranio-235</vt:lpstr>
      <vt:lpstr>Presentación de PowerPoint</vt:lpstr>
      <vt:lpstr>Presentación de PowerPoint</vt:lpstr>
      <vt:lpstr>Presentación de PowerPoint</vt:lpstr>
      <vt:lpstr>Presentación de PowerPoint</vt:lpstr>
      <vt:lpstr>Presentación de PowerPoint</vt:lpstr>
      <vt:lpstr>FUSIÓN NUCLEAR</vt:lpstr>
      <vt:lpstr>Presentación de PowerPoint</vt:lpstr>
      <vt:lpstr>Presentación de PowerPoint</vt:lpstr>
      <vt:lpstr>Presentación de PowerPoint</vt:lpstr>
      <vt:lpstr>Centro nuclear de Huarangal (PERÚ)</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DOSIS DE RADIACION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QUÍMICA GENERAL</dc:title>
  <dc:creator>RUTH</dc:creator>
  <cp:lastModifiedBy>RUTH</cp:lastModifiedBy>
  <cp:revision>319</cp:revision>
  <dcterms:created xsi:type="dcterms:W3CDTF">2015-01-26T02:50:12Z</dcterms:created>
  <dcterms:modified xsi:type="dcterms:W3CDTF">2016-03-29T07:24:14Z</dcterms:modified>
</cp:coreProperties>
</file>